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723" r:id="rId2"/>
  </p:sldMasterIdLst>
  <p:notesMasterIdLst>
    <p:notesMasterId r:id="rId25"/>
  </p:notesMasterIdLst>
  <p:handoutMasterIdLst>
    <p:handoutMasterId r:id="rId26"/>
  </p:handoutMasterIdLst>
  <p:sldIdLst>
    <p:sldId id="256" r:id="rId3"/>
    <p:sldId id="701" r:id="rId4"/>
    <p:sldId id="684" r:id="rId5"/>
    <p:sldId id="685" r:id="rId6"/>
    <p:sldId id="781" r:id="rId7"/>
    <p:sldId id="735" r:id="rId8"/>
    <p:sldId id="657" r:id="rId9"/>
    <p:sldId id="647" r:id="rId10"/>
    <p:sldId id="648" r:id="rId11"/>
    <p:sldId id="729" r:id="rId12"/>
    <p:sldId id="777" r:id="rId13"/>
    <p:sldId id="778" r:id="rId14"/>
    <p:sldId id="779" r:id="rId15"/>
    <p:sldId id="780" r:id="rId16"/>
    <p:sldId id="782" r:id="rId17"/>
    <p:sldId id="783" r:id="rId18"/>
    <p:sldId id="784" r:id="rId19"/>
    <p:sldId id="787" r:id="rId20"/>
    <p:sldId id="785" r:id="rId21"/>
    <p:sldId id="786" r:id="rId22"/>
    <p:sldId id="748" r:id="rId23"/>
    <p:sldId id="768" r:id="rId24"/>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29">
          <p15:clr>
            <a:srgbClr val="A4A3A4"/>
          </p15:clr>
        </p15:guide>
        <p15:guide id="2" pos="294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kana Adedjoum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250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25" autoAdjust="0"/>
    <p:restoredTop sz="55016" autoAdjust="0"/>
  </p:normalViewPr>
  <p:slideViewPr>
    <p:cSldViewPr>
      <p:cViewPr varScale="1">
        <p:scale>
          <a:sx n="52" d="100"/>
          <a:sy n="52" d="100"/>
        </p:scale>
        <p:origin x="1624" y="168"/>
      </p:cViewPr>
      <p:guideLst>
        <p:guide orient="horz" pos="2160"/>
        <p:guide pos="2880"/>
      </p:guideLst>
    </p:cSldViewPr>
  </p:slideViewPr>
  <p:outlineViewPr>
    <p:cViewPr>
      <p:scale>
        <a:sx n="33" d="100"/>
        <a:sy n="33" d="100"/>
      </p:scale>
      <p:origin x="0" y="2343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0" d="100"/>
          <a:sy n="50" d="100"/>
        </p:scale>
        <p:origin x="-2700" y="-84"/>
      </p:cViewPr>
      <p:guideLst>
        <p:guide orient="horz" pos="2229"/>
        <p:guide pos="29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danapeck:Documents:CMU:Research:Paper1:FailureRates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danapeck:Documents:CMU:Research:Paper1:FailureRate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8057415209994203E-2"/>
          <c:y val="3.9364764882518603E-2"/>
          <c:w val="0.910203299470562"/>
          <c:h val="0.830448231766995"/>
        </c:manualLayout>
      </c:layout>
      <c:areaChart>
        <c:grouping val="stacked"/>
        <c:varyColors val="0"/>
        <c:ser>
          <c:idx val="0"/>
          <c:order val="1"/>
          <c:tx>
            <c:v>Overall State Average</c:v>
          </c:tx>
          <c:spPr>
            <a:noFill/>
            <a:ln w="25400">
              <a:noFill/>
              <a:prstDash val="sysDash"/>
            </a:ln>
          </c:spPr>
          <c:cat>
            <c:numRef>
              <c:f>Age!$A$2:$A$23</c:f>
              <c:numCache>
                <c:formatCode>General</c:formatCode>
                <c:ptCount val="22"/>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numCache>
            </c:numRef>
          </c:cat>
          <c:val>
            <c:numRef>
              <c:f>Age!$I$2:$I$23</c:f>
              <c:numCache>
                <c:formatCode>0%</c:formatCode>
                <c:ptCount val="22"/>
                <c:pt idx="0">
                  <c:v>0.115863394077277</c:v>
                </c:pt>
                <c:pt idx="1">
                  <c:v>0.115863394077277</c:v>
                </c:pt>
                <c:pt idx="2">
                  <c:v>0.115863394077277</c:v>
                </c:pt>
                <c:pt idx="3">
                  <c:v>0.115863394077277</c:v>
                </c:pt>
                <c:pt idx="4">
                  <c:v>0.115863394077277</c:v>
                </c:pt>
                <c:pt idx="5">
                  <c:v>0.115863394077277</c:v>
                </c:pt>
                <c:pt idx="6">
                  <c:v>0.115863394077277</c:v>
                </c:pt>
                <c:pt idx="7">
                  <c:v>0.115863394077277</c:v>
                </c:pt>
                <c:pt idx="8">
                  <c:v>0.115863394077277</c:v>
                </c:pt>
                <c:pt idx="9">
                  <c:v>0.115863394077277</c:v>
                </c:pt>
                <c:pt idx="10">
                  <c:v>0.115863394077277</c:v>
                </c:pt>
                <c:pt idx="11">
                  <c:v>0.115863394077277</c:v>
                </c:pt>
                <c:pt idx="12">
                  <c:v>0.115863394077277</c:v>
                </c:pt>
                <c:pt idx="13">
                  <c:v>0.115863394077277</c:v>
                </c:pt>
                <c:pt idx="14">
                  <c:v>0.115863394077277</c:v>
                </c:pt>
                <c:pt idx="15">
                  <c:v>0.115863394077277</c:v>
                </c:pt>
                <c:pt idx="16">
                  <c:v>0.115863394077277</c:v>
                </c:pt>
                <c:pt idx="17">
                  <c:v>0.115863394077277</c:v>
                </c:pt>
                <c:pt idx="18">
                  <c:v>0.115863394077277</c:v>
                </c:pt>
                <c:pt idx="19">
                  <c:v>0.115863394077277</c:v>
                </c:pt>
                <c:pt idx="20">
                  <c:v>0.115863394077277</c:v>
                </c:pt>
                <c:pt idx="21">
                  <c:v>0.115863394077277</c:v>
                </c:pt>
              </c:numCache>
            </c:numRef>
          </c:val>
          <c:extLst>
            <c:ext xmlns:c16="http://schemas.microsoft.com/office/drawing/2014/chart" uri="{C3380CC4-5D6E-409C-BE32-E72D297353CC}">
              <c16:uniqueId val="{00000000-027F-9641-9F81-F461467F1B28}"/>
            </c:ext>
          </c:extLst>
        </c:ser>
        <c:ser>
          <c:idx val="2"/>
          <c:order val="2"/>
          <c:spPr>
            <a:solidFill>
              <a:schemeClr val="accent1">
                <a:lumMod val="60000"/>
                <a:lumOff val="40000"/>
                <a:alpha val="35000"/>
              </a:schemeClr>
            </a:solidFill>
            <a:ln w="25400">
              <a:solidFill>
                <a:srgbClr val="000090"/>
              </a:solidFill>
              <a:prstDash val="sysDash"/>
            </a:ln>
          </c:spPr>
          <c:val>
            <c:numRef>
              <c:f>Age!$J$2:$J$23</c:f>
              <c:numCache>
                <c:formatCode>0%</c:formatCode>
                <c:ptCount val="22"/>
                <c:pt idx="0">
                  <c:v>6.6241786737405398E-2</c:v>
                </c:pt>
                <c:pt idx="1">
                  <c:v>6.6241786737405398E-2</c:v>
                </c:pt>
                <c:pt idx="2">
                  <c:v>6.6241786737405398E-2</c:v>
                </c:pt>
                <c:pt idx="3">
                  <c:v>6.6241786737405398E-2</c:v>
                </c:pt>
                <c:pt idx="4">
                  <c:v>6.6241786737405398E-2</c:v>
                </c:pt>
                <c:pt idx="5">
                  <c:v>6.6241786737405398E-2</c:v>
                </c:pt>
                <c:pt idx="6">
                  <c:v>6.6241786737405398E-2</c:v>
                </c:pt>
                <c:pt idx="7">
                  <c:v>6.6241786737405398E-2</c:v>
                </c:pt>
                <c:pt idx="8">
                  <c:v>6.6241786737405398E-2</c:v>
                </c:pt>
                <c:pt idx="9">
                  <c:v>6.6241786737405398E-2</c:v>
                </c:pt>
                <c:pt idx="10">
                  <c:v>6.6241786737405398E-2</c:v>
                </c:pt>
                <c:pt idx="11">
                  <c:v>6.6241786737405398E-2</c:v>
                </c:pt>
                <c:pt idx="12">
                  <c:v>6.6241786737405398E-2</c:v>
                </c:pt>
                <c:pt idx="13">
                  <c:v>6.6241786737405398E-2</c:v>
                </c:pt>
                <c:pt idx="14">
                  <c:v>6.6241786737405398E-2</c:v>
                </c:pt>
                <c:pt idx="15">
                  <c:v>6.6241786737405398E-2</c:v>
                </c:pt>
                <c:pt idx="16">
                  <c:v>6.6241786737405398E-2</c:v>
                </c:pt>
                <c:pt idx="17">
                  <c:v>6.6241786737405398E-2</c:v>
                </c:pt>
                <c:pt idx="18">
                  <c:v>6.6241786737405398E-2</c:v>
                </c:pt>
                <c:pt idx="19">
                  <c:v>6.6241786737405398E-2</c:v>
                </c:pt>
                <c:pt idx="20">
                  <c:v>6.6241786737405398E-2</c:v>
                </c:pt>
                <c:pt idx="21">
                  <c:v>6.6241786737405398E-2</c:v>
                </c:pt>
              </c:numCache>
            </c:numRef>
          </c:val>
          <c:extLst>
            <c:ext xmlns:c16="http://schemas.microsoft.com/office/drawing/2014/chart" uri="{C3380CC4-5D6E-409C-BE32-E72D297353CC}">
              <c16:uniqueId val="{00000001-027F-9641-9F81-F461467F1B28}"/>
            </c:ext>
          </c:extLst>
        </c:ser>
        <c:dLbls>
          <c:showLegendKey val="0"/>
          <c:showVal val="0"/>
          <c:showCatName val="0"/>
          <c:showSerName val="0"/>
          <c:showPercent val="0"/>
          <c:showBubbleSize val="0"/>
        </c:dLbls>
        <c:axId val="-515375440"/>
        <c:axId val="-371231952"/>
      </c:areaChart>
      <c:lineChart>
        <c:grouping val="standard"/>
        <c:varyColors val="0"/>
        <c:ser>
          <c:idx val="1"/>
          <c:order val="0"/>
          <c:tx>
            <c:v>Age Average</c:v>
          </c:tx>
          <c:spPr>
            <a:ln>
              <a:noFill/>
            </a:ln>
          </c:spPr>
          <c:marker>
            <c:symbol val="square"/>
            <c:size val="7"/>
            <c:spPr>
              <a:solidFill>
                <a:srgbClr val="3366FF"/>
              </a:solidFill>
              <a:ln>
                <a:solidFill>
                  <a:schemeClr val="tx1"/>
                </a:solidFill>
              </a:ln>
            </c:spPr>
          </c:marker>
          <c:errBars>
            <c:errDir val="y"/>
            <c:errBarType val="both"/>
            <c:errValType val="cust"/>
            <c:noEndCap val="0"/>
            <c:plus>
              <c:numRef>
                <c:f>Age!$G$2:$G$23</c:f>
                <c:numCache>
                  <c:formatCode>General</c:formatCode>
                  <c:ptCount val="22"/>
                  <c:pt idx="0">
                    <c:v>1.1212189999999999E-3</c:v>
                  </c:pt>
                  <c:pt idx="1">
                    <c:v>6.8537199999999996E-4</c:v>
                  </c:pt>
                  <c:pt idx="2">
                    <c:v>6.5894380000000004E-3</c:v>
                  </c:pt>
                  <c:pt idx="3">
                    <c:v>1.1130843200000001E-2</c:v>
                  </c:pt>
                  <c:pt idx="4">
                    <c:v>1.3256354999999999E-2</c:v>
                  </c:pt>
                  <c:pt idx="5">
                    <c:v>1.5974790199999998E-2</c:v>
                  </c:pt>
                  <c:pt idx="6">
                    <c:v>1.7166534399999999E-2</c:v>
                  </c:pt>
                  <c:pt idx="7">
                    <c:v>1.5310514399999999E-2</c:v>
                  </c:pt>
                  <c:pt idx="8">
                    <c:v>1.5820161999999999E-2</c:v>
                  </c:pt>
                  <c:pt idx="9">
                    <c:v>1.3553384999999999E-2</c:v>
                  </c:pt>
                  <c:pt idx="10">
                    <c:v>8.5408182000000204E-3</c:v>
                  </c:pt>
                  <c:pt idx="11">
                    <c:v>1.1921217E-2</c:v>
                  </c:pt>
                  <c:pt idx="12">
                    <c:v>8.1593769999999902E-3</c:v>
                  </c:pt>
                  <c:pt idx="13">
                    <c:v>1.1181811E-2</c:v>
                  </c:pt>
                  <c:pt idx="14">
                    <c:v>8.4714499999999898E-3</c:v>
                  </c:pt>
                  <c:pt idx="15">
                    <c:v>2.0813152000000001E-2</c:v>
                  </c:pt>
                  <c:pt idx="16">
                    <c:v>1.6871661999999999E-2</c:v>
                  </c:pt>
                  <c:pt idx="17">
                    <c:v>3.0152385E-2</c:v>
                  </c:pt>
                  <c:pt idx="18">
                    <c:v>2.6173245000000001E-2</c:v>
                  </c:pt>
                  <c:pt idx="19">
                    <c:v>3.0925865E-2</c:v>
                  </c:pt>
                  <c:pt idx="20">
                    <c:v>1.9451869199999999E-2</c:v>
                  </c:pt>
                  <c:pt idx="21">
                    <c:v>1.5794915999999999E-2</c:v>
                  </c:pt>
                </c:numCache>
              </c:numRef>
            </c:plus>
            <c:minus>
              <c:numRef>
                <c:f>Age!$F$2:$F$23</c:f>
                <c:numCache>
                  <c:formatCode>General</c:formatCode>
                  <c:ptCount val="22"/>
                  <c:pt idx="0">
                    <c:v>2.3653440000000001E-3</c:v>
                  </c:pt>
                  <c:pt idx="1">
                    <c:v>4.2645219999999998E-3</c:v>
                  </c:pt>
                  <c:pt idx="2">
                    <c:v>1.4910753000000001E-2</c:v>
                  </c:pt>
                  <c:pt idx="3">
                    <c:v>2.4999751000000001E-2</c:v>
                  </c:pt>
                  <c:pt idx="4">
                    <c:v>2.5487507999999999E-2</c:v>
                  </c:pt>
                  <c:pt idx="5">
                    <c:v>2.3265028E-2</c:v>
                  </c:pt>
                  <c:pt idx="6">
                    <c:v>2.1305212E-2</c:v>
                  </c:pt>
                  <c:pt idx="7">
                    <c:v>1.5532415000000001E-2</c:v>
                  </c:pt>
                  <c:pt idx="8">
                    <c:v>1.1479128999999999E-2</c:v>
                  </c:pt>
                  <c:pt idx="9">
                    <c:v>9.4794559999999903E-3</c:v>
                  </c:pt>
                  <c:pt idx="10">
                    <c:v>5.6327809999999999E-3</c:v>
                  </c:pt>
                  <c:pt idx="11">
                    <c:v>8.9054269999999901E-3</c:v>
                  </c:pt>
                  <c:pt idx="12">
                    <c:v>7.4283720000000103E-3</c:v>
                  </c:pt>
                  <c:pt idx="13">
                    <c:v>9.2096309999999907E-3</c:v>
                  </c:pt>
                  <c:pt idx="14">
                    <c:v>1.3975169000000001E-2</c:v>
                  </c:pt>
                  <c:pt idx="15">
                    <c:v>1.3067198E-2</c:v>
                  </c:pt>
                  <c:pt idx="16">
                    <c:v>1.4773135999999999E-2</c:v>
                  </c:pt>
                  <c:pt idx="17">
                    <c:v>1.1746565E-2</c:v>
                  </c:pt>
                  <c:pt idx="18">
                    <c:v>1.8964162E-2</c:v>
                  </c:pt>
                  <c:pt idx="19">
                    <c:v>1.8746117999999999E-2</c:v>
                  </c:pt>
                  <c:pt idx="20">
                    <c:v>2.0340449E-2</c:v>
                  </c:pt>
                  <c:pt idx="21">
                    <c:v>2.1831904999999999E-2</c:v>
                  </c:pt>
                </c:numCache>
              </c:numRef>
            </c:minus>
          </c:errBars>
          <c:cat>
            <c:numRef>
              <c:f>Age!$A$2:$A$23</c:f>
              <c:numCache>
                <c:formatCode>General</c:formatCode>
                <c:ptCount val="22"/>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numCache>
            </c:numRef>
          </c:cat>
          <c:val>
            <c:numRef>
              <c:f>Age!$B$2:$B$23</c:f>
              <c:numCache>
                <c:formatCode>0.0%</c:formatCode>
                <c:ptCount val="22"/>
                <c:pt idx="0">
                  <c:v>2.3653440000000001E-3</c:v>
                </c:pt>
                <c:pt idx="1">
                  <c:v>5.3407990000000002E-3</c:v>
                </c:pt>
                <c:pt idx="2">
                  <c:v>3.1733933999999998E-2</c:v>
                </c:pt>
                <c:pt idx="3">
                  <c:v>7.2797602000000003E-2</c:v>
                </c:pt>
                <c:pt idx="4" formatCode="0%">
                  <c:v>0.11305404400000001</c:v>
                </c:pt>
                <c:pt idx="5" formatCode="0%">
                  <c:v>0.14023365300000001</c:v>
                </c:pt>
                <c:pt idx="6" formatCode="0%">
                  <c:v>0.16366433399999999</c:v>
                </c:pt>
                <c:pt idx="7" formatCode="0%">
                  <c:v>0.18340113899999999</c:v>
                </c:pt>
                <c:pt idx="8" formatCode="0%">
                  <c:v>0.199476297</c:v>
                </c:pt>
                <c:pt idx="9" formatCode="0%">
                  <c:v>0.212958125</c:v>
                </c:pt>
                <c:pt idx="10" formatCode="0%">
                  <c:v>0.22090974599999999</c:v>
                </c:pt>
                <c:pt idx="11" formatCode="0%">
                  <c:v>0.22672679800000001</c:v>
                </c:pt>
                <c:pt idx="12" formatCode="0%">
                  <c:v>0.23079472600000001</c:v>
                </c:pt>
                <c:pt idx="13" formatCode="0%">
                  <c:v>0.23210919599999999</c:v>
                </c:pt>
                <c:pt idx="14" formatCode="0%">
                  <c:v>0.22653390500000001</c:v>
                </c:pt>
                <c:pt idx="15" formatCode="0%">
                  <c:v>0.23138118599999999</c:v>
                </c:pt>
                <c:pt idx="16" formatCode="0%">
                  <c:v>0.22264028899999999</c:v>
                </c:pt>
                <c:pt idx="17" formatCode="0%">
                  <c:v>0.22518996099999999</c:v>
                </c:pt>
                <c:pt idx="18" formatCode="0%">
                  <c:v>0.21972443799999999</c:v>
                </c:pt>
                <c:pt idx="19" formatCode="0%">
                  <c:v>0.21588996999999999</c:v>
                </c:pt>
                <c:pt idx="20" formatCode="0%">
                  <c:v>0.208138352</c:v>
                </c:pt>
                <c:pt idx="21" formatCode="0%">
                  <c:v>0.20232588900000001</c:v>
                </c:pt>
              </c:numCache>
            </c:numRef>
          </c:val>
          <c:smooth val="0"/>
          <c:extLst>
            <c:ext xmlns:c16="http://schemas.microsoft.com/office/drawing/2014/chart" uri="{C3380CC4-5D6E-409C-BE32-E72D297353CC}">
              <c16:uniqueId val="{00000002-027F-9641-9F81-F461467F1B28}"/>
            </c:ext>
          </c:extLst>
        </c:ser>
        <c:dLbls>
          <c:showLegendKey val="0"/>
          <c:showVal val="0"/>
          <c:showCatName val="0"/>
          <c:showSerName val="0"/>
          <c:showPercent val="0"/>
          <c:showBubbleSize val="0"/>
        </c:dLbls>
        <c:marker val="1"/>
        <c:smooth val="0"/>
        <c:axId val="-371486848"/>
        <c:axId val="-371388096"/>
      </c:lineChart>
      <c:catAx>
        <c:axId val="-371486848"/>
        <c:scaling>
          <c:orientation val="minMax"/>
        </c:scaling>
        <c:delete val="0"/>
        <c:axPos val="b"/>
        <c:title>
          <c:tx>
            <c:rich>
              <a:bodyPr/>
              <a:lstStyle/>
              <a:p>
                <a:pPr>
                  <a:defRPr/>
                </a:pPr>
                <a:r>
                  <a:rPr lang="en-US"/>
                  <a:t>Vehicle Age</a:t>
                </a:r>
              </a:p>
            </c:rich>
          </c:tx>
          <c:overlay val="0"/>
        </c:title>
        <c:numFmt formatCode="General" sourceLinked="1"/>
        <c:majorTickMark val="out"/>
        <c:minorTickMark val="none"/>
        <c:tickLblPos val="nextTo"/>
        <c:crossAx val="-371388096"/>
        <c:crosses val="autoZero"/>
        <c:auto val="1"/>
        <c:lblAlgn val="ctr"/>
        <c:lblOffset val="100"/>
        <c:noMultiLvlLbl val="0"/>
      </c:catAx>
      <c:valAx>
        <c:axId val="-371388096"/>
        <c:scaling>
          <c:orientation val="minMax"/>
        </c:scaling>
        <c:delete val="0"/>
        <c:axPos val="l"/>
        <c:majorGridlines/>
        <c:title>
          <c:tx>
            <c:rich>
              <a:bodyPr rot="-5400000" vert="horz"/>
              <a:lstStyle/>
              <a:p>
                <a:pPr>
                  <a:defRPr/>
                </a:pPr>
                <a:r>
                  <a:rPr lang="en-US"/>
                  <a:t>Vehicle Inspection Failure Rate</a:t>
                </a:r>
              </a:p>
            </c:rich>
          </c:tx>
          <c:layout>
            <c:manualLayout>
              <c:xMode val="edge"/>
              <c:yMode val="edge"/>
              <c:x val="0"/>
              <c:y val="0.22693220898710501"/>
            </c:manualLayout>
          </c:layout>
          <c:overlay val="0"/>
        </c:title>
        <c:numFmt formatCode="0%" sourceLinked="0"/>
        <c:majorTickMark val="out"/>
        <c:minorTickMark val="none"/>
        <c:tickLblPos val="nextTo"/>
        <c:crossAx val="-371486848"/>
        <c:crosses val="autoZero"/>
        <c:crossBetween val="between"/>
      </c:valAx>
      <c:valAx>
        <c:axId val="-371231952"/>
        <c:scaling>
          <c:orientation val="minMax"/>
          <c:max val="0.3"/>
          <c:min val="0"/>
        </c:scaling>
        <c:delete val="1"/>
        <c:axPos val="r"/>
        <c:numFmt formatCode="0%" sourceLinked="0"/>
        <c:majorTickMark val="out"/>
        <c:minorTickMark val="none"/>
        <c:tickLblPos val="nextTo"/>
        <c:crossAx val="-515375440"/>
        <c:crosses val="max"/>
        <c:crossBetween val="between"/>
      </c:valAx>
      <c:catAx>
        <c:axId val="-515375440"/>
        <c:scaling>
          <c:orientation val="minMax"/>
        </c:scaling>
        <c:delete val="1"/>
        <c:axPos val="t"/>
        <c:numFmt formatCode="General" sourceLinked="1"/>
        <c:majorTickMark val="out"/>
        <c:minorTickMark val="none"/>
        <c:tickLblPos val="nextTo"/>
        <c:crossAx val="-371231952"/>
        <c:crosses val="max"/>
        <c:auto val="1"/>
        <c:lblAlgn val="ctr"/>
        <c:lblOffset val="100"/>
        <c:noMultiLvlLbl val="0"/>
      </c:catAx>
      <c:spPr>
        <a:noFill/>
      </c:spPr>
    </c:plotArea>
    <c:plotVisOnly val="1"/>
    <c:dispBlanksAs val="gap"/>
    <c:showDLblsOverMax val="0"/>
  </c:chart>
  <c:spPr>
    <a:ln>
      <a:noFill/>
    </a:ln>
  </c:spPr>
  <c:txPr>
    <a:bodyPr/>
    <a:lstStyle/>
    <a:p>
      <a:pPr>
        <a:defRPr sz="1200">
          <a:latin typeface="Avenir Light"/>
          <a:cs typeface="Avenir Light"/>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FF0000">
                <a:alpha val="47000"/>
              </a:srgbClr>
            </a:solidFill>
            <a:ln w="19050">
              <a:solidFill>
                <a:srgbClr val="9C0D29"/>
              </a:solidFill>
            </a:ln>
          </c:spPr>
          <c:invertIfNegative val="0"/>
          <c:errBars>
            <c:errBarType val="both"/>
            <c:errValType val="cust"/>
            <c:noEndCap val="0"/>
            <c:plus>
              <c:numRef>
                <c:f>Age!$O$33:$O$50</c:f>
                <c:numCache>
                  <c:formatCode>General</c:formatCode>
                  <c:ptCount val="18"/>
                  <c:pt idx="0">
                    <c:v>121.957835168</c:v>
                  </c:pt>
                  <c:pt idx="1">
                    <c:v>2862.530940456003</c:v>
                  </c:pt>
                  <c:pt idx="2">
                    <c:v>4796.1245030751998</c:v>
                  </c:pt>
                  <c:pt idx="3">
                    <c:v>5298.2204282699904</c:v>
                  </c:pt>
                  <c:pt idx="4">
                    <c:v>9537.6526401687861</c:v>
                  </c:pt>
                  <c:pt idx="5">
                    <c:v>10648.178123372811</c:v>
                  </c:pt>
                  <c:pt idx="6">
                    <c:v>9330.6255487344006</c:v>
                  </c:pt>
                  <c:pt idx="7">
                    <c:v>10130.314175403981</c:v>
                  </c:pt>
                  <c:pt idx="8">
                    <c:v>8471.4077603999758</c:v>
                  </c:pt>
                  <c:pt idx="9">
                    <c:v>5046.0776681058051</c:v>
                  </c:pt>
                  <c:pt idx="10">
                    <c:v>6779.7987685889957</c:v>
                  </c:pt>
                  <c:pt idx="11">
                    <c:v>3948.2164583989938</c:v>
                  </c:pt>
                  <c:pt idx="12">
                    <c:v>5608.0695798850102</c:v>
                  </c:pt>
                  <c:pt idx="13">
                    <c:v>3505.3250524499899</c:v>
                  </c:pt>
                  <c:pt idx="14">
                    <c:v>7242.8103907840105</c:v>
                  </c:pt>
                  <c:pt idx="15">
                    <c:v>5159.2867529519999</c:v>
                  </c:pt>
                  <c:pt idx="16">
                    <c:v>6783.4725106049946</c:v>
                  </c:pt>
                  <c:pt idx="17">
                    <c:v>5635.20434148</c:v>
                  </c:pt>
                </c:numCache>
              </c:numRef>
            </c:plus>
            <c:minus>
              <c:numRef>
                <c:f>Age!$N$33:$N$50</c:f>
                <c:numCache>
                  <c:formatCode>General</c:formatCode>
                  <c:ptCount val="18"/>
                  <c:pt idx="0">
                    <c:v>758.84610276799935</c:v>
                  </c:pt>
                  <c:pt idx="1">
                    <c:v>6477.410032236</c:v>
                  </c:pt>
                  <c:pt idx="2">
                    <c:v>10772.042709386</c:v>
                  </c:pt>
                  <c:pt idx="3">
                    <c:v>10186.694272392</c:v>
                  </c:pt>
                  <c:pt idx="4">
                    <c:v>13890.245377232</c:v>
                  </c:pt>
                  <c:pt idx="5">
                    <c:v>13215.34603584399</c:v>
                  </c:pt>
                  <c:pt idx="6">
                    <c:v>9465.857543789969</c:v>
                  </c:pt>
                  <c:pt idx="7">
                    <c:v>7350.5684221180127</c:v>
                  </c:pt>
                  <c:pt idx="8">
                    <c:v>5925.0391782400065</c:v>
                  </c:pt>
                  <c:pt idx="9">
                    <c:v>3327.9540376390069</c:v>
                  </c:pt>
                  <c:pt idx="10">
                    <c:v>5064.6677271590006</c:v>
                  </c:pt>
                  <c:pt idx="11">
                    <c:v>3594.492641964011</c:v>
                  </c:pt>
                  <c:pt idx="12">
                    <c:v>4618.9522835849921</c:v>
                  </c:pt>
                  <c:pt idx="13">
                    <c:v>5782.6594039890042</c:v>
                  </c:pt>
                  <c:pt idx="14">
                    <c:v>4547.2803664160019</c:v>
                  </c:pt>
                  <c:pt idx="15">
                    <c:v>4517.5658962560046</c:v>
                  </c:pt>
                  <c:pt idx="16">
                    <c:v>2642.659967744999</c:v>
                  </c:pt>
                  <c:pt idx="17">
                    <c:v>4083.0599352480058</c:v>
                  </c:pt>
                </c:numCache>
              </c:numRef>
            </c:minus>
            <c:spPr>
              <a:ln w="25400">
                <a:solidFill>
                  <a:srgbClr val="9C0D29"/>
                </a:solidFill>
              </a:ln>
            </c:spPr>
          </c:errBars>
          <c:cat>
            <c:numRef>
              <c:f>Age!$F$33:$F$53</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Age!$K$33:$K$53</c:f>
              <c:numCache>
                <c:formatCode>_(* #,##0_);_(* \(#,##0\);_(* "-"??_);_(@_)</c:formatCode>
                <c:ptCount val="21"/>
                <c:pt idx="0">
                  <c:v>950.36313725599996</c:v>
                </c:pt>
                <c:pt idx="1">
                  <c:v>13785.601736807999</c:v>
                </c:pt>
                <c:pt idx="2">
                  <c:v>31367.467535372001</c:v>
                </c:pt>
                <c:pt idx="3">
                  <c:v>45184.761981655807</c:v>
                </c:pt>
                <c:pt idx="4">
                  <c:v>83725.661121732002</c:v>
                </c:pt>
                <c:pt idx="5">
                  <c:v>101518.858743858</c:v>
                </c:pt>
                <c:pt idx="6">
                  <c:v>111769.422536214</c:v>
                </c:pt>
                <c:pt idx="7">
                  <c:v>127733.05097357401</c:v>
                </c:pt>
                <c:pt idx="8">
                  <c:v>133107.34645000001</c:v>
                </c:pt>
                <c:pt idx="9">
                  <c:v>130517.675221974</c:v>
                </c:pt>
                <c:pt idx="10">
                  <c:v>128943.384378166</c:v>
                </c:pt>
                <c:pt idx="11">
                  <c:v>111678.56757996199</c:v>
                </c:pt>
                <c:pt idx="12">
                  <c:v>116410.88561586</c:v>
                </c:pt>
                <c:pt idx="13">
                  <c:v>93735.425744805005</c:v>
                </c:pt>
                <c:pt idx="14">
                  <c:v>80518.801678511998</c:v>
                </c:pt>
                <c:pt idx="15">
                  <c:v>68082.509815044003</c:v>
                </c:pt>
                <c:pt idx="16">
                  <c:v>50661.661096052987</c:v>
                </c:pt>
                <c:pt idx="17">
                  <c:v>47307.550399152002</c:v>
                </c:pt>
                <c:pt idx="18">
                  <c:v>34592.481673039998</c:v>
                </c:pt>
                <c:pt idx="19">
                  <c:v>23554.809157487889</c:v>
                </c:pt>
                <c:pt idx="20">
                  <c:v>17330.426348183999</c:v>
                </c:pt>
              </c:numCache>
            </c:numRef>
          </c:val>
          <c:extLst>
            <c:ext xmlns:c16="http://schemas.microsoft.com/office/drawing/2014/chart" uri="{C3380CC4-5D6E-409C-BE32-E72D297353CC}">
              <c16:uniqueId val="{00000000-9ADD-054B-A47B-7DCA03485D85}"/>
            </c:ext>
          </c:extLst>
        </c:ser>
        <c:dLbls>
          <c:showLegendKey val="0"/>
          <c:showVal val="0"/>
          <c:showCatName val="0"/>
          <c:showSerName val="0"/>
          <c:showPercent val="0"/>
          <c:showBubbleSize val="0"/>
        </c:dLbls>
        <c:gapWidth val="50"/>
        <c:axId val="-376377472"/>
        <c:axId val="-371676464"/>
      </c:barChart>
      <c:catAx>
        <c:axId val="-376377472"/>
        <c:scaling>
          <c:orientation val="minMax"/>
        </c:scaling>
        <c:delete val="0"/>
        <c:axPos val="b"/>
        <c:title>
          <c:tx>
            <c:rich>
              <a:bodyPr/>
              <a:lstStyle/>
              <a:p>
                <a:pPr>
                  <a:defRPr/>
                </a:pPr>
                <a:r>
                  <a:rPr lang="en-US"/>
                  <a:t>Vehicle Age</a:t>
                </a:r>
              </a:p>
            </c:rich>
          </c:tx>
          <c:overlay val="0"/>
        </c:title>
        <c:numFmt formatCode="General" sourceLinked="1"/>
        <c:majorTickMark val="out"/>
        <c:minorTickMark val="none"/>
        <c:tickLblPos val="nextTo"/>
        <c:crossAx val="-371676464"/>
        <c:crosses val="autoZero"/>
        <c:auto val="1"/>
        <c:lblAlgn val="ctr"/>
        <c:lblOffset val="100"/>
        <c:noMultiLvlLbl val="0"/>
      </c:catAx>
      <c:valAx>
        <c:axId val="-371676464"/>
        <c:scaling>
          <c:orientation val="minMax"/>
        </c:scaling>
        <c:delete val="0"/>
        <c:axPos val="l"/>
        <c:majorGridlines/>
        <c:title>
          <c:tx>
            <c:rich>
              <a:bodyPr rot="-5400000" vert="horz"/>
              <a:lstStyle/>
              <a:p>
                <a:pPr>
                  <a:defRPr/>
                </a:pPr>
                <a:r>
                  <a:rPr lang="en-US"/>
                  <a:t>Count of Vehicles (Thousands)</a:t>
                </a:r>
              </a:p>
            </c:rich>
          </c:tx>
          <c:layout>
            <c:manualLayout>
              <c:xMode val="edge"/>
              <c:yMode val="edge"/>
              <c:x val="1.08024717610751E-2"/>
              <c:y val="0.166734464653503"/>
            </c:manualLayout>
          </c:layout>
          <c:overlay val="0"/>
        </c:title>
        <c:numFmt formatCode="#,##0" sourceLinked="0"/>
        <c:majorTickMark val="out"/>
        <c:minorTickMark val="none"/>
        <c:tickLblPos val="nextTo"/>
        <c:crossAx val="-376377472"/>
        <c:crosses val="autoZero"/>
        <c:crossBetween val="between"/>
        <c:dispUnits>
          <c:builtInUnit val="thousands"/>
        </c:dispUnits>
      </c:valAx>
    </c:plotArea>
    <c:plotVisOnly val="1"/>
    <c:dispBlanksAs val="gap"/>
    <c:showDLblsOverMax val="0"/>
  </c:chart>
  <c:spPr>
    <a:ln>
      <a:noFill/>
    </a:ln>
  </c:spPr>
  <c:txPr>
    <a:bodyPr/>
    <a:lstStyle/>
    <a:p>
      <a:pPr>
        <a:defRPr sz="1200">
          <a:latin typeface="Avenir Light"/>
          <a:cs typeface="Avenir Ligh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372D7-6F61-6640-823D-E6775D838BFD}" type="doc">
      <dgm:prSet loTypeId="urn:microsoft.com/office/officeart/2005/8/layout/chevron1" loCatId="" qsTypeId="urn:microsoft.com/office/officeart/2005/8/quickstyle/simple4" qsCatId="simple" csTypeId="urn:microsoft.com/office/officeart/2005/8/colors/accent1_2" csCatId="accent1" phldr="1"/>
      <dgm:spPr/>
    </dgm:pt>
    <dgm:pt modelId="{7CDE34E8-A7B5-F842-9994-AACA8E062194}">
      <dgm:prSet phldrT="[Text]" custT="1"/>
      <dgm:spPr>
        <a:solidFill>
          <a:schemeClr val="bg1">
            <a:lumMod val="75000"/>
          </a:schemeClr>
        </a:solidFill>
      </dgm:spPr>
      <dgm:t>
        <a:bodyPr/>
        <a:lstStyle/>
        <a:p>
          <a:r>
            <a:rPr lang="en-US" sz="1100" b="0" dirty="0">
              <a:ln>
                <a:noFill/>
              </a:ln>
              <a:solidFill>
                <a:schemeClr val="bg1"/>
              </a:solidFill>
              <a:latin typeface="Avenir Light"/>
              <a:cs typeface="Avenir Light"/>
            </a:rPr>
            <a:t>I. Introduction</a:t>
          </a:r>
        </a:p>
      </dgm:t>
    </dgm:pt>
    <dgm:pt modelId="{E1B75FDE-B150-EB46-A290-8ECBA0A0C519}" type="parTrans" cxnId="{B25FAD4D-54DD-A14C-90F2-DB1C9F56300D}">
      <dgm:prSet/>
      <dgm:spPr/>
      <dgm:t>
        <a:bodyPr/>
        <a:lstStyle/>
        <a:p>
          <a:endParaRPr lang="en-US" sz="1000">
            <a:solidFill>
              <a:srgbClr val="9C0D29"/>
            </a:solidFill>
            <a:latin typeface="Avenir Light"/>
            <a:cs typeface="Avenir Light"/>
          </a:endParaRPr>
        </a:p>
      </dgm:t>
    </dgm:pt>
    <dgm:pt modelId="{A54E7913-9365-954C-A5F2-18144965981B}" type="sibTrans" cxnId="{B25FAD4D-54DD-A14C-90F2-DB1C9F56300D}">
      <dgm:prSet/>
      <dgm:spPr/>
      <dgm:t>
        <a:bodyPr/>
        <a:lstStyle/>
        <a:p>
          <a:endParaRPr lang="en-US" sz="1000">
            <a:solidFill>
              <a:srgbClr val="9C0D29"/>
            </a:solidFill>
            <a:latin typeface="Avenir Light"/>
            <a:cs typeface="Avenir Light"/>
          </a:endParaRPr>
        </a:p>
      </dgm:t>
    </dgm:pt>
    <dgm:pt modelId="{23BDD6D8-85CC-BF45-BEBD-FAD59D8294C1}">
      <dgm:prSet phldrT="[Text]" custT="1"/>
      <dgm:spPr>
        <a:solidFill>
          <a:srgbClr val="D9D9D9"/>
        </a:solidFill>
        <a:ln w="19050" cmpd="sng">
          <a:solidFill>
            <a:srgbClr val="9C0D29"/>
          </a:solidFill>
        </a:ln>
      </dgm:spPr>
      <dgm:t>
        <a:bodyPr/>
        <a:lstStyle/>
        <a:p>
          <a:r>
            <a:rPr lang="en-US" sz="1100" b="0" dirty="0">
              <a:ln>
                <a:noFill/>
              </a:ln>
              <a:solidFill>
                <a:srgbClr val="9C0D29"/>
              </a:solidFill>
              <a:latin typeface="Avenir Heavy"/>
              <a:cs typeface="Avenir Heavy"/>
            </a:rPr>
            <a:t>II. PA Failure Rates</a:t>
          </a:r>
        </a:p>
      </dgm:t>
    </dgm:pt>
    <dgm:pt modelId="{5A3AAD79-44BC-E14A-A812-4ACFDBE1C0FF}" type="parTrans" cxnId="{57B8D1D4-5B91-B14D-B1EA-9DFE22CDD819}">
      <dgm:prSet/>
      <dgm:spPr/>
      <dgm:t>
        <a:bodyPr/>
        <a:lstStyle/>
        <a:p>
          <a:endParaRPr lang="en-US" sz="1000">
            <a:solidFill>
              <a:srgbClr val="9C0D29"/>
            </a:solidFill>
            <a:latin typeface="Avenir Light"/>
            <a:cs typeface="Avenir Light"/>
          </a:endParaRPr>
        </a:p>
      </dgm:t>
    </dgm:pt>
    <dgm:pt modelId="{94FD7958-4834-B140-98F6-EA5646B0ADF8}" type="sibTrans" cxnId="{57B8D1D4-5B91-B14D-B1EA-9DFE22CDD819}">
      <dgm:prSet/>
      <dgm:spPr/>
      <dgm:t>
        <a:bodyPr/>
        <a:lstStyle/>
        <a:p>
          <a:endParaRPr lang="en-US" sz="1000">
            <a:solidFill>
              <a:srgbClr val="9C0D29"/>
            </a:solidFill>
            <a:latin typeface="Avenir Light"/>
            <a:cs typeface="Avenir Light"/>
          </a:endParaRPr>
        </a:p>
      </dgm:t>
    </dgm:pt>
    <dgm:pt modelId="{D8594BF2-DFCB-FE43-969B-C03433494975}">
      <dgm:prSet phldrT="[Text]" custT="1"/>
      <dgm:spPr>
        <a:solidFill>
          <a:schemeClr val="bg1">
            <a:lumMod val="75000"/>
          </a:schemeClr>
        </a:solidFill>
      </dgm:spPr>
      <dgm:t>
        <a:bodyPr/>
        <a:lstStyle/>
        <a:p>
          <a:r>
            <a:rPr lang="en-US" sz="1100" b="0" dirty="0">
              <a:ln>
                <a:noFill/>
              </a:ln>
              <a:solidFill>
                <a:srgbClr val="FFFFFF"/>
              </a:solidFill>
              <a:latin typeface="Avenir Light"/>
              <a:cs typeface="Avenir Light"/>
            </a:rPr>
            <a:t>III. US Fatality Rates</a:t>
          </a:r>
        </a:p>
      </dgm:t>
    </dgm:pt>
    <dgm:pt modelId="{33A7C47B-66C8-1B48-984C-7127563022FE}" type="parTrans" cxnId="{4EEACC44-5CB9-4C46-856F-EA01DECCBB5F}">
      <dgm:prSet/>
      <dgm:spPr/>
      <dgm:t>
        <a:bodyPr/>
        <a:lstStyle/>
        <a:p>
          <a:endParaRPr lang="en-US" sz="1000">
            <a:solidFill>
              <a:srgbClr val="9C0D29"/>
            </a:solidFill>
            <a:latin typeface="Avenir Light"/>
            <a:cs typeface="Avenir Light"/>
          </a:endParaRPr>
        </a:p>
      </dgm:t>
    </dgm:pt>
    <dgm:pt modelId="{2207676F-1879-6041-BD34-59276F7C089F}" type="sibTrans" cxnId="{4EEACC44-5CB9-4C46-856F-EA01DECCBB5F}">
      <dgm:prSet/>
      <dgm:spPr/>
      <dgm:t>
        <a:bodyPr/>
        <a:lstStyle/>
        <a:p>
          <a:endParaRPr lang="en-US" sz="1000">
            <a:solidFill>
              <a:srgbClr val="9C0D29"/>
            </a:solidFill>
            <a:latin typeface="Avenir Light"/>
            <a:cs typeface="Avenir Light"/>
          </a:endParaRPr>
        </a:p>
      </dgm:t>
    </dgm:pt>
    <dgm:pt modelId="{3FF68568-E827-5247-8BCC-75AC2E02FD21}">
      <dgm:prSet phldrT="[Text]" custT="1"/>
      <dgm:spPr>
        <a:solidFill>
          <a:schemeClr val="bg1">
            <a:lumMod val="75000"/>
          </a:schemeClr>
        </a:solidFill>
      </dgm:spPr>
      <dgm:t>
        <a:bodyPr/>
        <a:lstStyle/>
        <a:p>
          <a:r>
            <a:rPr lang="en-US" sz="1100" b="0" dirty="0">
              <a:ln>
                <a:noFill/>
              </a:ln>
              <a:solidFill>
                <a:srgbClr val="FFFFFF"/>
              </a:solidFill>
              <a:latin typeface="Avenir Light"/>
              <a:cs typeface="Avenir Light"/>
            </a:rPr>
            <a:t>IV. PA VMT</a:t>
          </a:r>
        </a:p>
      </dgm:t>
    </dgm:pt>
    <dgm:pt modelId="{B8FAAD5E-11F2-034D-81A7-C7CF9044A1B3}" type="parTrans" cxnId="{95584FBC-3705-C949-9A07-5FD7CC00D2DE}">
      <dgm:prSet/>
      <dgm:spPr/>
      <dgm:t>
        <a:bodyPr/>
        <a:lstStyle/>
        <a:p>
          <a:endParaRPr lang="en-US" sz="1000">
            <a:solidFill>
              <a:srgbClr val="9C0D29"/>
            </a:solidFill>
            <a:latin typeface="Avenir Light"/>
            <a:cs typeface="Avenir Light"/>
          </a:endParaRPr>
        </a:p>
      </dgm:t>
    </dgm:pt>
    <dgm:pt modelId="{DA3547F8-8970-B948-BBAC-BADE49A3BDC3}" type="sibTrans" cxnId="{95584FBC-3705-C949-9A07-5FD7CC00D2DE}">
      <dgm:prSet/>
      <dgm:spPr/>
      <dgm:t>
        <a:bodyPr/>
        <a:lstStyle/>
        <a:p>
          <a:endParaRPr lang="en-US" sz="1000">
            <a:solidFill>
              <a:srgbClr val="9C0D29"/>
            </a:solidFill>
            <a:latin typeface="Avenir Light"/>
            <a:cs typeface="Avenir Light"/>
          </a:endParaRPr>
        </a:p>
      </dgm:t>
    </dgm:pt>
    <dgm:pt modelId="{134F39A4-48D3-1C4A-A4F6-47E468D775E1}">
      <dgm:prSet phldrT="[Text]" custT="1"/>
      <dgm:spPr>
        <a:solidFill>
          <a:schemeClr val="bg1">
            <a:lumMod val="75000"/>
          </a:schemeClr>
        </a:solidFill>
      </dgm:spPr>
      <dgm:t>
        <a:bodyPr/>
        <a:lstStyle/>
        <a:p>
          <a:r>
            <a:rPr lang="en-US" sz="1100" b="0" dirty="0">
              <a:ln>
                <a:noFill/>
              </a:ln>
              <a:solidFill>
                <a:srgbClr val="FFFFFF"/>
              </a:solidFill>
              <a:latin typeface="Avenir Light"/>
              <a:cs typeface="Avenir Light"/>
            </a:rPr>
            <a:t>V. Conclusion</a:t>
          </a:r>
        </a:p>
      </dgm:t>
    </dgm:pt>
    <dgm:pt modelId="{93570029-15A5-5D49-B650-893052A244CB}" type="parTrans" cxnId="{782E3F0B-7A42-574F-99D6-5446CCD8A789}">
      <dgm:prSet/>
      <dgm:spPr/>
      <dgm:t>
        <a:bodyPr/>
        <a:lstStyle/>
        <a:p>
          <a:endParaRPr lang="en-US" sz="1000">
            <a:solidFill>
              <a:srgbClr val="9C0D29"/>
            </a:solidFill>
            <a:latin typeface="Avenir Light"/>
            <a:cs typeface="Avenir Light"/>
          </a:endParaRPr>
        </a:p>
      </dgm:t>
    </dgm:pt>
    <dgm:pt modelId="{E524AEB8-ECE9-5B44-8756-CA65F57FC96B}" type="sibTrans" cxnId="{782E3F0B-7A42-574F-99D6-5446CCD8A789}">
      <dgm:prSet/>
      <dgm:spPr/>
      <dgm:t>
        <a:bodyPr/>
        <a:lstStyle/>
        <a:p>
          <a:endParaRPr lang="en-US" sz="1000">
            <a:solidFill>
              <a:srgbClr val="9C0D29"/>
            </a:solidFill>
            <a:latin typeface="Avenir Light"/>
            <a:cs typeface="Avenir Light"/>
          </a:endParaRPr>
        </a:p>
      </dgm:t>
    </dgm:pt>
    <dgm:pt modelId="{C00C9A0C-EF37-204A-A308-393B45F36C63}" type="pres">
      <dgm:prSet presAssocID="{43C372D7-6F61-6640-823D-E6775D838BFD}" presName="Name0" presStyleCnt="0">
        <dgm:presLayoutVars>
          <dgm:dir/>
          <dgm:animLvl val="lvl"/>
          <dgm:resizeHandles val="exact"/>
        </dgm:presLayoutVars>
      </dgm:prSet>
      <dgm:spPr/>
    </dgm:pt>
    <dgm:pt modelId="{438AA33D-A834-A644-B6E7-FF84CDFC90DA}" type="pres">
      <dgm:prSet presAssocID="{7CDE34E8-A7B5-F842-9994-AACA8E062194}" presName="parTxOnly" presStyleLbl="node1" presStyleIdx="0" presStyleCnt="5">
        <dgm:presLayoutVars>
          <dgm:chMax val="0"/>
          <dgm:chPref val="0"/>
          <dgm:bulletEnabled val="1"/>
        </dgm:presLayoutVars>
      </dgm:prSet>
      <dgm:spPr/>
    </dgm:pt>
    <dgm:pt modelId="{3D3B5EA9-6A95-5340-BDCF-D5FB55766549}" type="pres">
      <dgm:prSet presAssocID="{A54E7913-9365-954C-A5F2-18144965981B}" presName="parTxOnlySpace" presStyleCnt="0"/>
      <dgm:spPr/>
    </dgm:pt>
    <dgm:pt modelId="{2D395C3F-CFBA-6245-BCAA-72DBD91F8D38}" type="pres">
      <dgm:prSet presAssocID="{23BDD6D8-85CC-BF45-BEBD-FAD59D8294C1}" presName="parTxOnly" presStyleLbl="node1" presStyleIdx="1" presStyleCnt="5">
        <dgm:presLayoutVars>
          <dgm:chMax val="0"/>
          <dgm:chPref val="0"/>
          <dgm:bulletEnabled val="1"/>
        </dgm:presLayoutVars>
      </dgm:prSet>
      <dgm:spPr/>
    </dgm:pt>
    <dgm:pt modelId="{26699E68-95EB-1140-97B4-2C3ABD4F86E8}" type="pres">
      <dgm:prSet presAssocID="{94FD7958-4834-B140-98F6-EA5646B0ADF8}" presName="parTxOnlySpace" presStyleCnt="0"/>
      <dgm:spPr/>
    </dgm:pt>
    <dgm:pt modelId="{747D7C31-B56F-3C41-8EF8-73C4666C2A2F}" type="pres">
      <dgm:prSet presAssocID="{D8594BF2-DFCB-FE43-969B-C03433494975}" presName="parTxOnly" presStyleLbl="node1" presStyleIdx="2" presStyleCnt="5">
        <dgm:presLayoutVars>
          <dgm:chMax val="0"/>
          <dgm:chPref val="0"/>
          <dgm:bulletEnabled val="1"/>
        </dgm:presLayoutVars>
      </dgm:prSet>
      <dgm:spPr/>
    </dgm:pt>
    <dgm:pt modelId="{FDA4CEF5-922A-354D-AC0C-F0D9A54261A8}" type="pres">
      <dgm:prSet presAssocID="{2207676F-1879-6041-BD34-59276F7C089F}" presName="parTxOnlySpace" presStyleCnt="0"/>
      <dgm:spPr/>
    </dgm:pt>
    <dgm:pt modelId="{CC4FD681-6733-184F-87A1-CBC621AE3B4E}" type="pres">
      <dgm:prSet presAssocID="{3FF68568-E827-5247-8BCC-75AC2E02FD21}" presName="parTxOnly" presStyleLbl="node1" presStyleIdx="3" presStyleCnt="5">
        <dgm:presLayoutVars>
          <dgm:chMax val="0"/>
          <dgm:chPref val="0"/>
          <dgm:bulletEnabled val="1"/>
        </dgm:presLayoutVars>
      </dgm:prSet>
      <dgm:spPr/>
    </dgm:pt>
    <dgm:pt modelId="{AC41217D-D3F0-6B4D-A33E-5316C2787EED}" type="pres">
      <dgm:prSet presAssocID="{DA3547F8-8970-B948-BBAC-BADE49A3BDC3}" presName="parTxOnlySpace" presStyleCnt="0"/>
      <dgm:spPr/>
    </dgm:pt>
    <dgm:pt modelId="{C6BB8AD2-0696-0645-8BF2-F5BD23B0AE37}" type="pres">
      <dgm:prSet presAssocID="{134F39A4-48D3-1C4A-A4F6-47E468D775E1}" presName="parTxOnly" presStyleLbl="node1" presStyleIdx="4" presStyleCnt="5">
        <dgm:presLayoutVars>
          <dgm:chMax val="0"/>
          <dgm:chPref val="0"/>
          <dgm:bulletEnabled val="1"/>
        </dgm:presLayoutVars>
      </dgm:prSet>
      <dgm:spPr/>
    </dgm:pt>
  </dgm:ptLst>
  <dgm:cxnLst>
    <dgm:cxn modelId="{AD3E5D0A-04F3-664B-A37F-D4A29B3F8E49}" type="presOf" srcId="{7CDE34E8-A7B5-F842-9994-AACA8E062194}" destId="{438AA33D-A834-A644-B6E7-FF84CDFC90DA}" srcOrd="0" destOrd="0" presId="urn:microsoft.com/office/officeart/2005/8/layout/chevron1"/>
    <dgm:cxn modelId="{782E3F0B-7A42-574F-99D6-5446CCD8A789}" srcId="{43C372D7-6F61-6640-823D-E6775D838BFD}" destId="{134F39A4-48D3-1C4A-A4F6-47E468D775E1}" srcOrd="4" destOrd="0" parTransId="{93570029-15A5-5D49-B650-893052A244CB}" sibTransId="{E524AEB8-ECE9-5B44-8756-CA65F57FC96B}"/>
    <dgm:cxn modelId="{5D3BEB2E-6612-4048-A62B-CAE80315F260}" type="presOf" srcId="{43C372D7-6F61-6640-823D-E6775D838BFD}" destId="{C00C9A0C-EF37-204A-A308-393B45F36C63}" srcOrd="0" destOrd="0" presId="urn:microsoft.com/office/officeart/2005/8/layout/chevron1"/>
    <dgm:cxn modelId="{4EEACC44-5CB9-4C46-856F-EA01DECCBB5F}" srcId="{43C372D7-6F61-6640-823D-E6775D838BFD}" destId="{D8594BF2-DFCB-FE43-969B-C03433494975}" srcOrd="2" destOrd="0" parTransId="{33A7C47B-66C8-1B48-984C-7127563022FE}" sibTransId="{2207676F-1879-6041-BD34-59276F7C089F}"/>
    <dgm:cxn modelId="{9199DB46-0732-B945-A2CF-A90B2C17D5FB}" type="presOf" srcId="{134F39A4-48D3-1C4A-A4F6-47E468D775E1}" destId="{C6BB8AD2-0696-0645-8BF2-F5BD23B0AE37}" srcOrd="0" destOrd="0" presId="urn:microsoft.com/office/officeart/2005/8/layout/chevron1"/>
    <dgm:cxn modelId="{B25FAD4D-54DD-A14C-90F2-DB1C9F56300D}" srcId="{43C372D7-6F61-6640-823D-E6775D838BFD}" destId="{7CDE34E8-A7B5-F842-9994-AACA8E062194}" srcOrd="0" destOrd="0" parTransId="{E1B75FDE-B150-EB46-A290-8ECBA0A0C519}" sibTransId="{A54E7913-9365-954C-A5F2-18144965981B}"/>
    <dgm:cxn modelId="{95584FBC-3705-C949-9A07-5FD7CC00D2DE}" srcId="{43C372D7-6F61-6640-823D-E6775D838BFD}" destId="{3FF68568-E827-5247-8BCC-75AC2E02FD21}" srcOrd="3" destOrd="0" parTransId="{B8FAAD5E-11F2-034D-81A7-C7CF9044A1B3}" sibTransId="{DA3547F8-8970-B948-BBAC-BADE49A3BDC3}"/>
    <dgm:cxn modelId="{57B8D1D4-5B91-B14D-B1EA-9DFE22CDD819}" srcId="{43C372D7-6F61-6640-823D-E6775D838BFD}" destId="{23BDD6D8-85CC-BF45-BEBD-FAD59D8294C1}" srcOrd="1" destOrd="0" parTransId="{5A3AAD79-44BC-E14A-A812-4ACFDBE1C0FF}" sibTransId="{94FD7958-4834-B140-98F6-EA5646B0ADF8}"/>
    <dgm:cxn modelId="{EFC6A2E4-B075-3B4A-9C6B-5632C33D40D7}" type="presOf" srcId="{D8594BF2-DFCB-FE43-969B-C03433494975}" destId="{747D7C31-B56F-3C41-8EF8-73C4666C2A2F}" srcOrd="0" destOrd="0" presId="urn:microsoft.com/office/officeart/2005/8/layout/chevron1"/>
    <dgm:cxn modelId="{19B25AE7-934B-184E-9D8E-3F5576668CD4}" type="presOf" srcId="{23BDD6D8-85CC-BF45-BEBD-FAD59D8294C1}" destId="{2D395C3F-CFBA-6245-BCAA-72DBD91F8D38}" srcOrd="0" destOrd="0" presId="urn:microsoft.com/office/officeart/2005/8/layout/chevron1"/>
    <dgm:cxn modelId="{A3033EF1-C1DA-B94D-828D-94BDB2349988}" type="presOf" srcId="{3FF68568-E827-5247-8BCC-75AC2E02FD21}" destId="{CC4FD681-6733-184F-87A1-CBC621AE3B4E}" srcOrd="0" destOrd="0" presId="urn:microsoft.com/office/officeart/2005/8/layout/chevron1"/>
    <dgm:cxn modelId="{64DEFA61-C276-764C-B110-0B328B472FC5}" type="presParOf" srcId="{C00C9A0C-EF37-204A-A308-393B45F36C63}" destId="{438AA33D-A834-A644-B6E7-FF84CDFC90DA}" srcOrd="0" destOrd="0" presId="urn:microsoft.com/office/officeart/2005/8/layout/chevron1"/>
    <dgm:cxn modelId="{370D4F08-AED1-4845-B5CB-C64F772A8339}" type="presParOf" srcId="{C00C9A0C-EF37-204A-A308-393B45F36C63}" destId="{3D3B5EA9-6A95-5340-BDCF-D5FB55766549}" srcOrd="1" destOrd="0" presId="urn:microsoft.com/office/officeart/2005/8/layout/chevron1"/>
    <dgm:cxn modelId="{21EC0855-E4DF-AA46-8BAD-9CA465AFDA5D}" type="presParOf" srcId="{C00C9A0C-EF37-204A-A308-393B45F36C63}" destId="{2D395C3F-CFBA-6245-BCAA-72DBD91F8D38}" srcOrd="2" destOrd="0" presId="urn:microsoft.com/office/officeart/2005/8/layout/chevron1"/>
    <dgm:cxn modelId="{CAAE99C7-18F9-254E-8CC2-39C8231A1517}" type="presParOf" srcId="{C00C9A0C-EF37-204A-A308-393B45F36C63}" destId="{26699E68-95EB-1140-97B4-2C3ABD4F86E8}" srcOrd="3" destOrd="0" presId="urn:microsoft.com/office/officeart/2005/8/layout/chevron1"/>
    <dgm:cxn modelId="{A5C9362C-344A-4B44-B0E2-CEDD66632010}" type="presParOf" srcId="{C00C9A0C-EF37-204A-A308-393B45F36C63}" destId="{747D7C31-B56F-3C41-8EF8-73C4666C2A2F}" srcOrd="4" destOrd="0" presId="urn:microsoft.com/office/officeart/2005/8/layout/chevron1"/>
    <dgm:cxn modelId="{08C13FC6-AC59-3C4D-86F5-51C28B3FDCBB}" type="presParOf" srcId="{C00C9A0C-EF37-204A-A308-393B45F36C63}" destId="{FDA4CEF5-922A-354D-AC0C-F0D9A54261A8}" srcOrd="5" destOrd="0" presId="urn:microsoft.com/office/officeart/2005/8/layout/chevron1"/>
    <dgm:cxn modelId="{487EA47E-6878-1845-BDFE-C087E5BE70A5}" type="presParOf" srcId="{C00C9A0C-EF37-204A-A308-393B45F36C63}" destId="{CC4FD681-6733-184F-87A1-CBC621AE3B4E}" srcOrd="6" destOrd="0" presId="urn:microsoft.com/office/officeart/2005/8/layout/chevron1"/>
    <dgm:cxn modelId="{B243E683-828F-C840-8454-0A9A20336935}" type="presParOf" srcId="{C00C9A0C-EF37-204A-A308-393B45F36C63}" destId="{AC41217D-D3F0-6B4D-A33E-5316C2787EED}" srcOrd="7" destOrd="0" presId="urn:microsoft.com/office/officeart/2005/8/layout/chevron1"/>
    <dgm:cxn modelId="{9E98ACBB-AF26-6046-947A-73063778CE1D}" type="presParOf" srcId="{C00C9A0C-EF37-204A-A308-393B45F36C63}" destId="{C6BB8AD2-0696-0645-8BF2-F5BD23B0AE37}" srcOrd="8" destOrd="0" presId="urn:microsoft.com/office/officeart/2005/8/layout/chevron1"/>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AA33D-A834-A644-B6E7-FF84CDFC90DA}">
      <dsp:nvSpPr>
        <dsp:cNvPr id="0" name=""/>
        <dsp:cNvSpPr/>
      </dsp:nvSpPr>
      <dsp:spPr>
        <a:xfrm>
          <a:off x="2232" y="0"/>
          <a:ext cx="1986855" cy="523575"/>
        </a:xfrm>
        <a:prstGeom prst="chevron">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ln>
                <a:noFill/>
              </a:ln>
              <a:solidFill>
                <a:schemeClr val="bg1"/>
              </a:solidFill>
              <a:latin typeface="Avenir Light"/>
              <a:cs typeface="Avenir Light"/>
            </a:rPr>
            <a:t>I. Introduction</a:t>
          </a:r>
        </a:p>
      </dsp:txBody>
      <dsp:txXfrm>
        <a:off x="264020" y="0"/>
        <a:ext cx="1463280" cy="523575"/>
      </dsp:txXfrm>
    </dsp:sp>
    <dsp:sp modelId="{2D395C3F-CFBA-6245-BCAA-72DBD91F8D38}">
      <dsp:nvSpPr>
        <dsp:cNvPr id="0" name=""/>
        <dsp:cNvSpPr/>
      </dsp:nvSpPr>
      <dsp:spPr>
        <a:xfrm>
          <a:off x="1790402" y="0"/>
          <a:ext cx="1986855" cy="523575"/>
        </a:xfrm>
        <a:prstGeom prst="chevron">
          <a:avLst/>
        </a:prstGeom>
        <a:solidFill>
          <a:srgbClr val="D9D9D9"/>
        </a:solidFill>
        <a:ln w="19050" cmpd="sng">
          <a:solidFill>
            <a:srgbClr val="9C0D29"/>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ln>
                <a:noFill/>
              </a:ln>
              <a:solidFill>
                <a:srgbClr val="9C0D29"/>
              </a:solidFill>
              <a:latin typeface="Avenir Heavy"/>
              <a:cs typeface="Avenir Heavy"/>
            </a:rPr>
            <a:t>II. PA Failure Rates</a:t>
          </a:r>
        </a:p>
      </dsp:txBody>
      <dsp:txXfrm>
        <a:off x="2052190" y="0"/>
        <a:ext cx="1463280" cy="523575"/>
      </dsp:txXfrm>
    </dsp:sp>
    <dsp:sp modelId="{747D7C31-B56F-3C41-8EF8-73C4666C2A2F}">
      <dsp:nvSpPr>
        <dsp:cNvPr id="0" name=""/>
        <dsp:cNvSpPr/>
      </dsp:nvSpPr>
      <dsp:spPr>
        <a:xfrm>
          <a:off x="3578571" y="0"/>
          <a:ext cx="1986855" cy="523575"/>
        </a:xfrm>
        <a:prstGeom prst="chevron">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ln>
                <a:noFill/>
              </a:ln>
              <a:solidFill>
                <a:srgbClr val="FFFFFF"/>
              </a:solidFill>
              <a:latin typeface="Avenir Light"/>
              <a:cs typeface="Avenir Light"/>
            </a:rPr>
            <a:t>III. US Fatality Rates</a:t>
          </a:r>
        </a:p>
      </dsp:txBody>
      <dsp:txXfrm>
        <a:off x="3840359" y="0"/>
        <a:ext cx="1463280" cy="523575"/>
      </dsp:txXfrm>
    </dsp:sp>
    <dsp:sp modelId="{CC4FD681-6733-184F-87A1-CBC621AE3B4E}">
      <dsp:nvSpPr>
        <dsp:cNvPr id="0" name=""/>
        <dsp:cNvSpPr/>
      </dsp:nvSpPr>
      <dsp:spPr>
        <a:xfrm>
          <a:off x="5366741" y="0"/>
          <a:ext cx="1986855" cy="523575"/>
        </a:xfrm>
        <a:prstGeom prst="chevron">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ln>
                <a:noFill/>
              </a:ln>
              <a:solidFill>
                <a:srgbClr val="FFFFFF"/>
              </a:solidFill>
              <a:latin typeface="Avenir Light"/>
              <a:cs typeface="Avenir Light"/>
            </a:rPr>
            <a:t>IV. PA VMT</a:t>
          </a:r>
        </a:p>
      </dsp:txBody>
      <dsp:txXfrm>
        <a:off x="5628529" y="0"/>
        <a:ext cx="1463280" cy="523575"/>
      </dsp:txXfrm>
    </dsp:sp>
    <dsp:sp modelId="{C6BB8AD2-0696-0645-8BF2-F5BD23B0AE37}">
      <dsp:nvSpPr>
        <dsp:cNvPr id="0" name=""/>
        <dsp:cNvSpPr/>
      </dsp:nvSpPr>
      <dsp:spPr>
        <a:xfrm>
          <a:off x="7154911" y="0"/>
          <a:ext cx="1986855" cy="523575"/>
        </a:xfrm>
        <a:prstGeom prst="chevron">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kern="1200" dirty="0">
              <a:ln>
                <a:noFill/>
              </a:ln>
              <a:solidFill>
                <a:srgbClr val="FFFFFF"/>
              </a:solidFill>
              <a:latin typeface="Avenir Light"/>
              <a:cs typeface="Avenir Light"/>
            </a:rPr>
            <a:t>V. Conclusion</a:t>
          </a:r>
        </a:p>
      </dsp:txBody>
      <dsp:txXfrm>
        <a:off x="7416699" y="0"/>
        <a:ext cx="1463280" cy="5235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0.51856</cdr:x>
      <cdr:y>0.09899</cdr:y>
    </cdr:from>
    <cdr:to>
      <cdr:x>0.56313</cdr:x>
      <cdr:y>0.2881</cdr:y>
    </cdr:to>
    <cdr:cxnSp macro="">
      <cdr:nvCxnSpPr>
        <cdr:cNvPr id="3" name="Elbow Connector 2">
          <a:extLst xmlns:a="http://schemas.openxmlformats.org/drawingml/2006/main">
            <a:ext uri="{FF2B5EF4-FFF2-40B4-BE49-F238E27FC236}">
              <a16:creationId xmlns:a16="http://schemas.microsoft.com/office/drawing/2014/main" id="{443DA066-819D-E84B-8A3B-676253AC2A0A}"/>
            </a:ext>
          </a:extLst>
        </cdr:cNvPr>
        <cdr:cNvCxnSpPr/>
      </cdr:nvCxnSpPr>
      <cdr:spPr>
        <a:xfrm xmlns:a="http://schemas.openxmlformats.org/drawingml/2006/main" rot="16200000" flipH="1">
          <a:off x="4028611" y="584567"/>
          <a:ext cx="748456" cy="362869"/>
        </a:xfrm>
        <a:prstGeom xmlns:a="http://schemas.openxmlformats.org/drawingml/2006/main" prst="bentConnector3">
          <a:avLst>
            <a:gd name="adj1" fmla="val 1514"/>
          </a:avLst>
        </a:prstGeom>
        <a:ln xmlns:a="http://schemas.openxmlformats.org/drawingml/2006/main">
          <a:solidFill>
            <a:srgbClr val="00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0.61547</cdr:x>
      <cdr:y>0.54849</cdr:y>
    </cdr:from>
    <cdr:to>
      <cdr:x>0.66701</cdr:x>
      <cdr:y>0.70487</cdr:y>
    </cdr:to>
    <cdr:cxnSp macro="">
      <cdr:nvCxnSpPr>
        <cdr:cNvPr id="8" name="Elbow Connector 7">
          <a:extLst xmlns:a="http://schemas.openxmlformats.org/drawingml/2006/main">
            <a:ext uri="{FF2B5EF4-FFF2-40B4-BE49-F238E27FC236}">
              <a16:creationId xmlns:a16="http://schemas.microsoft.com/office/drawing/2014/main" id="{31850E39-5954-254A-A851-4336DE3EF68F}"/>
            </a:ext>
          </a:extLst>
        </cdr:cNvPr>
        <cdr:cNvCxnSpPr/>
      </cdr:nvCxnSpPr>
      <cdr:spPr>
        <a:xfrm xmlns:a="http://schemas.openxmlformats.org/drawingml/2006/main" rot="16200000" flipV="1">
          <a:off x="4910643" y="2270449"/>
          <a:ext cx="618926" cy="419566"/>
        </a:xfrm>
        <a:prstGeom xmlns:a="http://schemas.openxmlformats.org/drawingml/2006/main" prst="bentConnector3">
          <a:avLst>
            <a:gd name="adj1" fmla="val 2362"/>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57333" cy="3538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5303578" y="0"/>
            <a:ext cx="4057333" cy="353854"/>
          </a:xfrm>
          <a:prstGeom prst="rect">
            <a:avLst/>
          </a:prstGeom>
        </p:spPr>
        <p:txBody>
          <a:bodyPr vert="horz" lIns="93936" tIns="46968" rIns="93936" bIns="46968" rtlCol="0"/>
          <a:lstStyle>
            <a:lvl1pPr algn="r">
              <a:defRPr sz="1200"/>
            </a:lvl1pPr>
          </a:lstStyle>
          <a:p>
            <a:fld id="{5A721B00-6FC2-41C5-8CC8-B9EEA04C504C}" type="datetimeFigureOut">
              <a:rPr lang="en-US" smtClean="0"/>
              <a:pPr/>
              <a:t>12/15/19</a:t>
            </a:fld>
            <a:endParaRPr lang="en-US" dirty="0"/>
          </a:p>
        </p:txBody>
      </p:sp>
      <p:sp>
        <p:nvSpPr>
          <p:cNvPr id="4" name="Footer Placeholder 3"/>
          <p:cNvSpPr>
            <a:spLocks noGrp="1"/>
          </p:cNvSpPr>
          <p:nvPr>
            <p:ph type="ftr" sz="quarter" idx="2"/>
          </p:nvPr>
        </p:nvSpPr>
        <p:spPr>
          <a:xfrm>
            <a:off x="2" y="6721993"/>
            <a:ext cx="4057333" cy="3538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3578" y="6721993"/>
            <a:ext cx="4057333" cy="353854"/>
          </a:xfrm>
          <a:prstGeom prst="rect">
            <a:avLst/>
          </a:prstGeom>
        </p:spPr>
        <p:txBody>
          <a:bodyPr vert="horz" lIns="93936" tIns="46968" rIns="93936" bIns="46968" rtlCol="0" anchor="b"/>
          <a:lstStyle>
            <a:lvl1pPr algn="r">
              <a:defRPr sz="1200"/>
            </a:lvl1pPr>
          </a:lstStyle>
          <a:p>
            <a:fld id="{23498FED-E309-4234-8533-7FE78C077757}" type="slidenum">
              <a:rPr lang="en-US" smtClean="0"/>
              <a:pPr/>
              <a:t>‹#›</a:t>
            </a:fld>
            <a:endParaRPr lang="en-US" dirty="0"/>
          </a:p>
        </p:txBody>
      </p:sp>
    </p:spTree>
    <p:extLst>
      <p:ext uri="{BB962C8B-B14F-4D97-AF65-F5344CB8AC3E}">
        <p14:creationId xmlns:p14="http://schemas.microsoft.com/office/powerpoint/2010/main" val="3983288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57333" cy="3538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5303578" y="0"/>
            <a:ext cx="4057333" cy="353854"/>
          </a:xfrm>
          <a:prstGeom prst="rect">
            <a:avLst/>
          </a:prstGeom>
        </p:spPr>
        <p:txBody>
          <a:bodyPr vert="horz" lIns="93936" tIns="46968" rIns="93936" bIns="46968" rtlCol="0"/>
          <a:lstStyle>
            <a:lvl1pPr algn="r">
              <a:defRPr sz="1200"/>
            </a:lvl1pPr>
          </a:lstStyle>
          <a:p>
            <a:fld id="{E964F934-0B1F-4A2D-B327-660F7F58F120}" type="datetimeFigureOut">
              <a:rPr lang="en-US" smtClean="0"/>
              <a:pPr/>
              <a:t>12/15/19</a:t>
            </a:fld>
            <a:endParaRPr lang="en-US" dirty="0"/>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721993"/>
            <a:ext cx="4057333" cy="3538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03578" y="6721993"/>
            <a:ext cx="4057333" cy="353854"/>
          </a:xfrm>
          <a:prstGeom prst="rect">
            <a:avLst/>
          </a:prstGeom>
        </p:spPr>
        <p:txBody>
          <a:bodyPr vert="horz" lIns="93936" tIns="46968" rIns="93936" bIns="46968" rtlCol="0" anchor="b"/>
          <a:lstStyle>
            <a:lvl1pPr algn="r">
              <a:defRPr sz="1200"/>
            </a:lvl1pPr>
          </a:lstStyle>
          <a:p>
            <a:fld id="{404592BD-A84E-44A3-8DF7-E6ED0C1DA784}" type="slidenum">
              <a:rPr lang="en-US" smtClean="0"/>
              <a:pPr/>
              <a:t>‹#›</a:t>
            </a:fld>
            <a:endParaRPr lang="en-US" dirty="0"/>
          </a:p>
        </p:txBody>
      </p:sp>
    </p:spTree>
    <p:extLst>
      <p:ext uri="{BB962C8B-B14F-4D97-AF65-F5344CB8AC3E}">
        <p14:creationId xmlns:p14="http://schemas.microsoft.com/office/powerpoint/2010/main" val="363740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Several Confirming Effects</a:t>
            </a:r>
          </a:p>
          <a:p>
            <a:endParaRPr lang="en-US" dirty="0"/>
          </a:p>
          <a:p>
            <a:r>
              <a:rPr lang="en-US" dirty="0"/>
              <a:t>Active IM program significant and negative</a:t>
            </a:r>
          </a:p>
          <a:p>
            <a:r>
              <a:rPr lang="en-US" dirty="0"/>
              <a:t>Rural roads positive</a:t>
            </a:r>
          </a:p>
          <a:p>
            <a:endParaRPr lang="en-US" dirty="0"/>
          </a:p>
          <a:p>
            <a:r>
              <a:rPr lang="en-US" dirty="0"/>
              <a:t>Also found two variables not very relevant</a:t>
            </a:r>
          </a:p>
          <a:p>
            <a:r>
              <a:rPr lang="en-US" dirty="0"/>
              <a:t>Mean vehicle age</a:t>
            </a:r>
          </a:p>
          <a:p>
            <a:r>
              <a:rPr lang="en-US" dirty="0"/>
              <a:t>Mean number of vehicles in accident</a:t>
            </a:r>
          </a:p>
        </p:txBody>
      </p:sp>
      <p:sp>
        <p:nvSpPr>
          <p:cNvPr id="4" name="Slide Number Placeholder 3"/>
          <p:cNvSpPr>
            <a:spLocks noGrp="1"/>
          </p:cNvSpPr>
          <p:nvPr>
            <p:ph type="sldNum" sz="quarter" idx="5"/>
          </p:nvPr>
        </p:nvSpPr>
        <p:spPr/>
        <p:txBody>
          <a:bodyPr/>
          <a:lstStyle/>
          <a:p>
            <a:fld id="{404592BD-A84E-44A3-8DF7-E6ED0C1DA784}" type="slidenum">
              <a:rPr lang="en-US" smtClean="0"/>
              <a:pPr/>
              <a:t>17</a:t>
            </a:fld>
            <a:endParaRPr lang="en-US" dirty="0"/>
          </a:p>
        </p:txBody>
      </p:sp>
    </p:spTree>
    <p:extLst>
      <p:ext uri="{BB962C8B-B14F-4D97-AF65-F5344CB8AC3E}">
        <p14:creationId xmlns:p14="http://schemas.microsoft.com/office/powerpoint/2010/main" val="103414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several of our regression variables may be statistically significant.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counter-intuitive, negative effect of recorded instances of speeding and inclement weather, which warrant further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highest positive effects (i.e., regressors correlated to an increase in adjusted fatality rate) were attributable to the proportion of miles typical drivers in each state drive on rural roads), followed by the proportion of fatal accidents involving drivers under the influence of alcohol or drugs (DUI).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Regarding the presence of I/M programs, the lagged term (i.e., was there an active I/M program in this state five years ago) was found with a high confidence (p &lt; 0.01) to have a negative impact on adjusted fatality rates, with a coefficient estimate between -0.42 and -1.97.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may be interpreted to mean that in states which had an inspection program five years before any year being analyzed, the number of road fatalities may be expected to be between 0.42 and  1.97 fewer per 100,000 citizens, than if the state did not have an inspection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real terms, for a state such as New Jersey (2017 population, 9.01 million), repealing an existing program could lead to 38-178 additional deaths in the fifth year after the program has been repealed.</a:t>
            </a:r>
          </a:p>
          <a:p>
            <a:endParaRPr lang="en-US" dirty="0"/>
          </a:p>
        </p:txBody>
      </p:sp>
      <p:sp>
        <p:nvSpPr>
          <p:cNvPr id="4" name="Slide Number Placeholder 3"/>
          <p:cNvSpPr>
            <a:spLocks noGrp="1"/>
          </p:cNvSpPr>
          <p:nvPr>
            <p:ph type="sldNum" sz="quarter" idx="5"/>
          </p:nvPr>
        </p:nvSpPr>
        <p:spPr/>
        <p:txBody>
          <a:bodyPr/>
          <a:lstStyle/>
          <a:p>
            <a:fld id="{404592BD-A84E-44A3-8DF7-E6ED0C1DA784}" type="slidenum">
              <a:rPr lang="en-US" smtClean="0"/>
              <a:pPr/>
              <a:t>19</a:t>
            </a:fld>
            <a:endParaRPr lang="en-US" dirty="0"/>
          </a:p>
        </p:txBody>
      </p:sp>
    </p:spTree>
    <p:extLst>
      <p:ext uri="{BB962C8B-B14F-4D97-AF65-F5344CB8AC3E}">
        <p14:creationId xmlns:p14="http://schemas.microsoft.com/office/powerpoint/2010/main" val="133966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21</a:t>
            </a:fld>
            <a:endParaRPr lang="en-US" dirty="0"/>
          </a:p>
        </p:txBody>
      </p:sp>
    </p:spTree>
    <p:extLst>
      <p:ext uri="{BB962C8B-B14F-4D97-AF65-F5344CB8AC3E}">
        <p14:creationId xmlns:p14="http://schemas.microsoft.com/office/powerpoint/2010/main" val="47985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592BD-A84E-44A3-8DF7-E6ED0C1DA784}" type="slidenum">
              <a:rPr lang="en-US" smtClean="0"/>
              <a:pPr/>
              <a:t>2</a:t>
            </a:fld>
            <a:endParaRPr lang="en-US" dirty="0"/>
          </a:p>
        </p:txBody>
      </p:sp>
    </p:spTree>
    <p:extLst>
      <p:ext uri="{BB962C8B-B14F-4D97-AF65-F5344CB8AC3E}">
        <p14:creationId xmlns:p14="http://schemas.microsoft.com/office/powerpoint/2010/main" val="77967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Safety - History </a:t>
            </a:r>
            <a:r>
              <a:rPr lang="mr-IN" dirty="0"/>
              <a:t>–</a:t>
            </a:r>
            <a:r>
              <a:rPr lang="en-US" dirty="0"/>
              <a:t>used to be almost everybody, now just a few</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There are resulting paid and unpaid costs (e.g., time)</a:t>
            </a:r>
          </a:p>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3</a:t>
            </a:fld>
            <a:endParaRPr lang="en-US" dirty="0"/>
          </a:p>
        </p:txBody>
      </p:sp>
    </p:spTree>
    <p:extLst>
      <p:ext uri="{BB962C8B-B14F-4D97-AF65-F5344CB8AC3E}">
        <p14:creationId xmlns:p14="http://schemas.microsoft.com/office/powerpoint/2010/main" val="253361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800" kern="1200" dirty="0">
                <a:solidFill>
                  <a:schemeClr val="tx1"/>
                </a:solidFill>
                <a:effectLst/>
                <a:latin typeface="+mn-lt"/>
                <a:ea typeface="+mn-ea"/>
                <a:cs typeface="+mn-cs"/>
              </a:rPr>
              <a:t>First, in</a:t>
            </a:r>
            <a:r>
              <a:rPr lang="en-US" sz="1800" kern="1200" baseline="0" dirty="0">
                <a:solidFill>
                  <a:schemeClr val="tx1"/>
                </a:solidFill>
                <a:effectLst/>
                <a:latin typeface="+mn-lt"/>
                <a:ea typeface="+mn-ea"/>
                <a:cs typeface="+mn-cs"/>
              </a:rPr>
              <a:t> all of this work, we focus on light duty vehicles, or vehicles less than 10k lbs., these are also considered passenger vehicles.</a:t>
            </a:r>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pPr marL="171450" lvl="0" indent="-171450">
              <a:buFont typeface="Arial"/>
              <a:buChar char="•"/>
            </a:pPr>
            <a:r>
              <a:rPr lang="en-US" sz="1800" kern="1200" dirty="0">
                <a:solidFill>
                  <a:schemeClr val="tx1"/>
                </a:solidFill>
                <a:effectLst/>
                <a:latin typeface="+mn-lt"/>
                <a:ea typeface="+mn-ea"/>
                <a:cs typeface="+mn-cs"/>
              </a:rPr>
              <a:t>Federally mandated emissions</a:t>
            </a:r>
          </a:p>
          <a:p>
            <a:pPr marL="171450" lvl="0" indent="-171450">
              <a:buFont typeface="Arial"/>
              <a:buChar char="•"/>
            </a:pPr>
            <a:r>
              <a:rPr lang="en-US" sz="1800" kern="1200" dirty="0">
                <a:solidFill>
                  <a:schemeClr val="tx1"/>
                </a:solidFill>
                <a:effectLst/>
                <a:latin typeface="+mn-lt"/>
                <a:ea typeface="+mn-ea"/>
                <a:cs typeface="+mn-cs"/>
              </a:rPr>
              <a:t>State-regulated safety </a:t>
            </a:r>
            <a:r>
              <a:rPr lang="en-US" sz="1800" kern="1200" dirty="0">
                <a:solidFill>
                  <a:schemeClr val="tx1"/>
                </a:solidFill>
                <a:effectLst/>
                <a:latin typeface="+mn-lt"/>
                <a:ea typeface="+mn-ea"/>
                <a:cs typeface="+mn-cs"/>
                <a:sym typeface="Wingdings"/>
              </a:rPr>
              <a:t></a:t>
            </a:r>
            <a:r>
              <a:rPr lang="en-US" sz="1800" kern="1200" dirty="0">
                <a:solidFill>
                  <a:schemeClr val="tx1"/>
                </a:solidFill>
                <a:effectLst/>
                <a:latin typeface="+mn-lt"/>
                <a:ea typeface="+mn-ea"/>
                <a:cs typeface="+mn-cs"/>
              </a:rPr>
              <a:t> focus of the first half of this presentation and shown in blue</a:t>
            </a:r>
          </a:p>
          <a:p>
            <a:pPr marL="628650" lvl="1" indent="-171450">
              <a:buFont typeface="Arial"/>
              <a:buChar char="•"/>
            </a:pPr>
            <a:r>
              <a:rPr lang="en-US" sz="1800" kern="1200" dirty="0">
                <a:solidFill>
                  <a:schemeClr val="tx1"/>
                </a:solidFill>
                <a:effectLst/>
                <a:latin typeface="+mn-lt"/>
                <a:ea typeface="+mn-ea"/>
                <a:cs typeface="+mn-cs"/>
              </a:rPr>
              <a:t>A safety inspection typically checks vehicle components, such as brakes, tires, &amp; lights, against an allowable</a:t>
            </a:r>
            <a:r>
              <a:rPr lang="en-US" sz="1800" kern="1200" baseline="0" dirty="0">
                <a:solidFill>
                  <a:schemeClr val="tx1"/>
                </a:solidFill>
                <a:effectLst/>
                <a:latin typeface="+mn-lt"/>
                <a:ea typeface="+mn-ea"/>
                <a:cs typeface="+mn-cs"/>
              </a:rPr>
              <a:t> threshold defined by that state where it is implemented</a:t>
            </a:r>
            <a:endParaRPr lang="en-US" sz="1800" kern="1200" dirty="0">
              <a:solidFill>
                <a:schemeClr val="tx1"/>
              </a:solidFill>
              <a:effectLst/>
              <a:latin typeface="+mn-lt"/>
              <a:ea typeface="+mn-ea"/>
              <a:cs typeface="+mn-cs"/>
            </a:endParaRPr>
          </a:p>
          <a:p>
            <a:pPr marL="628650" lvl="1" indent="-171450">
              <a:buFont typeface="Arial"/>
              <a:buChar char="•"/>
            </a:pPr>
            <a:r>
              <a:rPr lang="en-US" sz="1800" kern="1200" dirty="0">
                <a:solidFill>
                  <a:schemeClr val="tx1"/>
                </a:solidFill>
                <a:effectLst/>
                <a:latin typeface="+mn-lt"/>
                <a:ea typeface="+mn-ea"/>
                <a:cs typeface="+mn-cs"/>
              </a:rPr>
              <a:t>Key takeaway</a:t>
            </a:r>
            <a:r>
              <a:rPr lang="en-US" sz="1800" kern="1200" baseline="0" dirty="0">
                <a:solidFill>
                  <a:schemeClr val="tx1"/>
                </a:solidFill>
                <a:effectLst/>
                <a:latin typeface="+mn-lt"/>
                <a:ea typeface="+mn-ea"/>
                <a:cs typeface="+mn-cs"/>
              </a:rPr>
              <a:t> here is that relatively few states currently have safety inspection programs</a:t>
            </a:r>
            <a:endParaRPr lang="en-US" sz="1800" kern="1200" dirty="0">
              <a:solidFill>
                <a:schemeClr val="tx1"/>
              </a:solidFill>
              <a:effectLst/>
              <a:latin typeface="+mn-lt"/>
              <a:ea typeface="+mn-ea"/>
              <a:cs typeface="+mn-cs"/>
            </a:endParaRPr>
          </a:p>
          <a:p>
            <a:pPr marL="628650" lvl="1" indent="-171450">
              <a:buFont typeface="Arial"/>
              <a:buChar char="•"/>
            </a:pPr>
            <a:r>
              <a:rPr lang="en-US" sz="1800" kern="1200" dirty="0">
                <a:solidFill>
                  <a:schemeClr val="tx1"/>
                </a:solidFill>
                <a:effectLst/>
                <a:latin typeface="+mn-lt"/>
                <a:ea typeface="+mn-ea"/>
                <a:cs typeface="+mn-cs"/>
              </a:rPr>
              <a:t>PA is one of the few that requires</a:t>
            </a:r>
            <a:r>
              <a:rPr lang="en-US" sz="1800" kern="1200" baseline="0" dirty="0">
                <a:solidFill>
                  <a:schemeClr val="tx1"/>
                </a:solidFill>
                <a:effectLst/>
                <a:latin typeface="+mn-lt"/>
                <a:ea typeface="+mn-ea"/>
                <a:cs typeface="+mn-cs"/>
              </a:rPr>
              <a:t> annual inspections</a:t>
            </a:r>
            <a:endParaRPr lang="en-US" sz="1800" kern="1200" dirty="0">
              <a:solidFill>
                <a:schemeClr val="tx1"/>
              </a:solidFill>
              <a:effectLst/>
              <a:latin typeface="+mn-lt"/>
              <a:ea typeface="+mn-ea"/>
              <a:cs typeface="+mn-cs"/>
            </a:endParaRPr>
          </a:p>
          <a:p>
            <a:pPr marL="457200" lvl="1" indent="0">
              <a:buFont typeface="Arial"/>
              <a:buNone/>
            </a:pPr>
            <a:endParaRPr lang="en-US" sz="1800" kern="1200" dirty="0">
              <a:solidFill>
                <a:schemeClr val="tx1"/>
              </a:solidFill>
              <a:effectLst/>
              <a:latin typeface="+mn-lt"/>
              <a:ea typeface="+mn-ea"/>
              <a:cs typeface="+mn-cs"/>
            </a:endParaRPr>
          </a:p>
          <a:p>
            <a:pPr marL="457200" lvl="1" indent="0">
              <a:buFont typeface="Arial"/>
              <a:buNone/>
            </a:pPr>
            <a:r>
              <a:rPr lang="en-US" sz="1800" kern="1200" dirty="0">
                <a:solidFill>
                  <a:schemeClr val="tx1"/>
                </a:solidFill>
                <a:effectLst/>
                <a:latin typeface="+mn-lt"/>
                <a:ea typeface="+mn-ea"/>
                <a:cs typeface="+mn-cs"/>
              </a:rPr>
              <a:t>As we will see in the next</a:t>
            </a:r>
            <a:r>
              <a:rPr lang="en-US" sz="1800" kern="1200" baseline="0" dirty="0">
                <a:solidFill>
                  <a:schemeClr val="tx1"/>
                </a:solidFill>
                <a:effectLst/>
                <a:latin typeface="+mn-lt"/>
                <a:ea typeface="+mn-ea"/>
                <a:cs typeface="+mn-cs"/>
              </a:rPr>
              <a:t> few chapters of my work, VMT will play a large role in both measuring vehicle safety. In addition to this, VMT creates a platform for policy-makers to allocate transportation funds as well as making other policy decisions for states.</a:t>
            </a:r>
          </a:p>
          <a:p>
            <a:pPr marL="457200" lvl="1" indent="0">
              <a:buFont typeface="Arial"/>
              <a:buNone/>
            </a:pPr>
            <a:r>
              <a:rPr lang="en-US" sz="1800" kern="1200" dirty="0">
                <a:solidFill>
                  <a:schemeClr val="tx1"/>
                </a:solidFill>
                <a:effectLst/>
                <a:latin typeface="+mn-lt"/>
                <a:ea typeface="+mn-ea"/>
                <a:cs typeface="+mn-cs"/>
              </a:rPr>
              <a:t>As a result, part of this</a:t>
            </a:r>
            <a:r>
              <a:rPr lang="en-US" sz="1800" kern="1200" baseline="0" dirty="0">
                <a:solidFill>
                  <a:schemeClr val="tx1"/>
                </a:solidFill>
                <a:effectLst/>
                <a:latin typeface="+mn-lt"/>
                <a:ea typeface="+mn-ea"/>
                <a:cs typeface="+mn-cs"/>
              </a:rPr>
              <a:t> presentation more thoroughly </a:t>
            </a:r>
            <a:r>
              <a:rPr lang="en-US" sz="1800" kern="1200" dirty="0">
                <a:solidFill>
                  <a:schemeClr val="tx1"/>
                </a:solidFill>
                <a:effectLst/>
                <a:latin typeface="+mn-lt"/>
                <a:ea typeface="+mn-ea"/>
                <a:cs typeface="+mn-cs"/>
              </a:rPr>
              <a:t>Investigates the</a:t>
            </a:r>
            <a:r>
              <a:rPr lang="en-US" sz="1800" kern="1200" baseline="0" dirty="0">
                <a:solidFill>
                  <a:schemeClr val="tx1"/>
                </a:solidFill>
                <a:effectLst/>
                <a:latin typeface="+mn-lt"/>
                <a:ea typeface="+mn-ea"/>
                <a:cs typeface="+mn-cs"/>
              </a:rPr>
              <a:t> uncertainty around VMT estimates that are used</a:t>
            </a:r>
          </a:p>
          <a:p>
            <a:pPr marL="457200" lvl="1" indent="0">
              <a:buFont typeface="Arial"/>
              <a:buNone/>
            </a:pPr>
            <a:endParaRPr lang="en-US" sz="1800" kern="1200" baseline="0" dirty="0">
              <a:solidFill>
                <a:schemeClr val="tx1"/>
              </a:solidFill>
              <a:effectLst/>
              <a:latin typeface="+mn-lt"/>
              <a:ea typeface="+mn-ea"/>
              <a:cs typeface="+mn-cs"/>
            </a:endParaRPr>
          </a:p>
          <a:p>
            <a:pPr marL="457200" lvl="1" indent="0">
              <a:buFont typeface="Arial"/>
              <a:buNone/>
            </a:pPr>
            <a:r>
              <a:rPr lang="en-US" sz="1800" kern="1200" baseline="0" dirty="0">
                <a:solidFill>
                  <a:schemeClr val="tx1"/>
                </a:solidFill>
                <a:effectLst/>
                <a:latin typeface="+mn-lt"/>
                <a:ea typeface="+mn-ea"/>
                <a:cs typeface="+mn-cs"/>
              </a:rPr>
              <a:t>Which brings me to the research goals and outline of this dissertation:</a:t>
            </a:r>
          </a:p>
          <a:p>
            <a:pPr marL="457200" lvl="1" indent="0">
              <a:buFont typeface="Arial"/>
              <a:buNone/>
            </a:pP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894D9-B0A3-46DC-B0BD-41A7DC5A8C63}" type="slidenum">
              <a:rPr lang="en-US" smtClean="0"/>
              <a:pPr/>
              <a:t>4</a:t>
            </a:fld>
            <a:endParaRPr lang="en-US" dirty="0"/>
          </a:p>
        </p:txBody>
      </p:sp>
    </p:spTree>
    <p:extLst>
      <p:ext uri="{BB962C8B-B14F-4D97-AF65-F5344CB8AC3E}">
        <p14:creationId xmlns:p14="http://schemas.microsoft.com/office/powerpoint/2010/main" val="86497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Messages:</a:t>
            </a:r>
          </a:p>
          <a:p>
            <a:endParaRPr lang="en-US" dirty="0"/>
          </a:p>
          <a:p>
            <a:r>
              <a:rPr lang="en-US" dirty="0"/>
              <a:t>PA was first state in about 1930.</a:t>
            </a:r>
          </a:p>
          <a:p>
            <a:r>
              <a:rPr lang="en-US" dirty="0"/>
              <a:t>Peak was 32 states in 1970s</a:t>
            </a:r>
          </a:p>
          <a:p>
            <a:endParaRPr lang="en-US" dirty="0"/>
          </a:p>
          <a:p>
            <a:r>
              <a:rPr lang="en-US" dirty="0"/>
              <a:t>Generally declining since then..</a:t>
            </a:r>
          </a:p>
        </p:txBody>
      </p:sp>
      <p:sp>
        <p:nvSpPr>
          <p:cNvPr id="4" name="Slide Number Placeholder 3"/>
          <p:cNvSpPr>
            <a:spLocks noGrp="1"/>
          </p:cNvSpPr>
          <p:nvPr>
            <p:ph type="sldNum" sz="quarter" idx="5"/>
          </p:nvPr>
        </p:nvSpPr>
        <p:spPr/>
        <p:txBody>
          <a:bodyPr/>
          <a:lstStyle/>
          <a:p>
            <a:fld id="{404592BD-A84E-44A3-8DF7-E6ED0C1DA784}" type="slidenum">
              <a:rPr lang="en-US" smtClean="0"/>
              <a:pPr/>
              <a:t>5</a:t>
            </a:fld>
            <a:endParaRPr lang="en-US" dirty="0"/>
          </a:p>
        </p:txBody>
      </p:sp>
    </p:spTree>
    <p:extLst>
      <p:ext uri="{BB962C8B-B14F-4D97-AF65-F5344CB8AC3E}">
        <p14:creationId xmlns:p14="http://schemas.microsoft.com/office/powerpoint/2010/main" val="224578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6</a:t>
            </a:fld>
            <a:endParaRPr lang="en-US" dirty="0"/>
          </a:p>
        </p:txBody>
      </p:sp>
    </p:spTree>
    <p:extLst>
      <p:ext uri="{BB962C8B-B14F-4D97-AF65-F5344CB8AC3E}">
        <p14:creationId xmlns:p14="http://schemas.microsoft.com/office/powerpoint/2010/main" val="346740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30225"/>
            <a:ext cx="3540125" cy="2654300"/>
          </a:xfrm>
        </p:spPr>
      </p:sp>
      <p:sp>
        <p:nvSpPr>
          <p:cNvPr id="3" name="Notes Placeholder 2"/>
          <p:cNvSpPr>
            <a:spLocks noGrp="1"/>
          </p:cNvSpPr>
          <p:nvPr>
            <p:ph type="body" idx="1"/>
          </p:nvPr>
        </p:nvSpPr>
        <p:spPr/>
        <p:txBody>
          <a:bodyPr>
            <a:normAutofit lnSpcReduction="10000"/>
          </a:bodyPr>
          <a:lstStyle/>
          <a:p>
            <a:pPr marL="0" indent="0">
              <a:buFont typeface="Arial"/>
              <a:buNone/>
            </a:pPr>
            <a:r>
              <a:rPr lang="en-US" sz="1800" kern="1200" dirty="0">
                <a:solidFill>
                  <a:schemeClr val="tx1"/>
                </a:solidFill>
                <a:effectLst/>
                <a:latin typeface="+mn-lt"/>
                <a:ea typeface="+mn-ea"/>
                <a:cs typeface="+mn-cs"/>
              </a:rPr>
              <a:t>Before I talk about the data..  Its primarily</a:t>
            </a:r>
            <a:r>
              <a:rPr lang="en-US" sz="1800" kern="1200" baseline="0" dirty="0">
                <a:solidFill>
                  <a:schemeClr val="tx1"/>
                </a:solidFill>
                <a:effectLst/>
                <a:latin typeface="+mn-lt"/>
                <a:ea typeface="+mn-ea"/>
                <a:cs typeface="+mn-cs"/>
              </a:rPr>
              <a:t> important to follow </a:t>
            </a:r>
            <a:r>
              <a:rPr lang="en-US" sz="1800" kern="1200" baseline="0" dirty="0" err="1">
                <a:solidFill>
                  <a:schemeClr val="tx1"/>
                </a:solidFill>
                <a:effectLst/>
                <a:latin typeface="+mn-lt"/>
                <a:ea typeface="+mn-ea"/>
                <a:cs typeface="+mn-cs"/>
              </a:rPr>
              <a:t>whats</a:t>
            </a:r>
            <a:r>
              <a:rPr lang="en-US" sz="1800" kern="1200" baseline="0" dirty="0">
                <a:solidFill>
                  <a:schemeClr val="tx1"/>
                </a:solidFill>
                <a:effectLst/>
                <a:latin typeface="+mn-lt"/>
                <a:ea typeface="+mn-ea"/>
                <a:cs typeface="+mn-cs"/>
              </a:rPr>
              <a:t> going on here.</a:t>
            </a:r>
            <a:endParaRPr lang="en-US" sz="1800" kern="1200" dirty="0">
              <a:solidFill>
                <a:schemeClr val="tx1"/>
              </a:solidFill>
              <a:effectLst/>
              <a:latin typeface="+mn-lt"/>
              <a:ea typeface="+mn-ea"/>
              <a:cs typeface="+mn-cs"/>
            </a:endParaRPr>
          </a:p>
          <a:p>
            <a:pPr marL="171450" indent="-171450">
              <a:buFont typeface="Arial"/>
              <a:buChar char="•"/>
            </a:pPr>
            <a:endParaRPr lang="en-US" sz="1800" kern="1200" dirty="0">
              <a:solidFill>
                <a:schemeClr val="tx1"/>
              </a:solidFill>
              <a:effectLst/>
              <a:latin typeface="+mn-lt"/>
              <a:ea typeface="+mn-ea"/>
              <a:cs typeface="+mn-cs"/>
            </a:endParaRPr>
          </a:p>
          <a:p>
            <a:pPr marL="171450" indent="-171450">
              <a:buFont typeface="Arial"/>
              <a:buChar char="•"/>
            </a:pPr>
            <a:r>
              <a:rPr lang="en-US" sz="1800" kern="1200" dirty="0">
                <a:solidFill>
                  <a:schemeClr val="tx1"/>
                </a:solidFill>
                <a:effectLst/>
                <a:latin typeface="+mn-lt"/>
                <a:ea typeface="+mn-ea"/>
                <a:cs typeface="+mn-cs"/>
              </a:rPr>
              <a:t>A typical inspection: a vehicle comes in, inspected, leaves with pass or fail, but Important to identify what occurs within the inspection itself</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tx1"/>
                </a:solidFill>
                <a:effectLst/>
                <a:latin typeface="+mn-lt"/>
                <a:ea typeface="+mn-ea"/>
                <a:cs typeface="+mn-cs"/>
              </a:rPr>
              <a:t>Work performed</a:t>
            </a:r>
            <a:r>
              <a:rPr lang="en-US" sz="1800" dirty="0"/>
              <a:t>= may leave with</a:t>
            </a:r>
            <a:r>
              <a:rPr lang="en-US" sz="1800" baseline="0" dirty="0"/>
              <a:t> a pass, but in essence, the vehicle “would have failed” if there were no safety program, and work would not have been performed</a:t>
            </a:r>
            <a:endParaRPr lang="en-US" sz="1800" kern="1200" dirty="0">
              <a:solidFill>
                <a:schemeClr val="tx1"/>
              </a:solidFill>
              <a:effectLst/>
              <a:latin typeface="+mn-lt"/>
              <a:ea typeface="+mn-ea"/>
              <a:cs typeface="+mn-cs"/>
            </a:endParaRPr>
          </a:p>
          <a:p>
            <a:pPr marL="171450" lvl="0" indent="-171450">
              <a:buFont typeface="Arial"/>
              <a:buChar char="•"/>
            </a:pPr>
            <a:endParaRPr lang="en-US" sz="1800" kern="1200" dirty="0">
              <a:solidFill>
                <a:schemeClr val="tx1"/>
              </a:solidFill>
              <a:effectLst/>
              <a:latin typeface="+mn-lt"/>
              <a:ea typeface="+mn-ea"/>
              <a:cs typeface="+mn-cs"/>
            </a:endParaRPr>
          </a:p>
          <a:p>
            <a:pPr marL="171450" lvl="0" indent="-171450">
              <a:buFont typeface="Arial"/>
              <a:buChar char="•"/>
            </a:pPr>
            <a:r>
              <a:rPr lang="en-US" sz="1800" kern="1200" dirty="0">
                <a:solidFill>
                  <a:schemeClr val="tx1"/>
                </a:solidFill>
                <a:effectLst/>
                <a:latin typeface="+mn-lt"/>
                <a:ea typeface="+mn-ea"/>
                <a:cs typeface="+mn-cs"/>
              </a:rPr>
              <a:t>Really we Need to focus on how cars are entering inspection to get idea of effectiveness of current program</a:t>
            </a:r>
          </a:p>
        </p:txBody>
      </p:sp>
      <p:sp>
        <p:nvSpPr>
          <p:cNvPr id="4" name="Slide Number Placeholder 3"/>
          <p:cNvSpPr>
            <a:spLocks noGrp="1"/>
          </p:cNvSpPr>
          <p:nvPr>
            <p:ph type="sldNum" sz="quarter" idx="10"/>
          </p:nvPr>
        </p:nvSpPr>
        <p:spPr/>
        <p:txBody>
          <a:bodyPr/>
          <a:lstStyle/>
          <a:p>
            <a:fld id="{955894D9-B0A3-46DC-B0BD-41A7DC5A8C63}" type="slidenum">
              <a:rPr lang="en-US" smtClean="0"/>
              <a:pPr/>
              <a:t>7</a:t>
            </a:fld>
            <a:endParaRPr lang="en-US" dirty="0"/>
          </a:p>
        </p:txBody>
      </p:sp>
    </p:spTree>
    <p:extLst>
      <p:ext uri="{BB962C8B-B14F-4D97-AF65-F5344CB8AC3E}">
        <p14:creationId xmlns:p14="http://schemas.microsoft.com/office/powerpoint/2010/main" val="202539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dirty="0"/>
              <a:t>First fail rate distribution I examined was failure</a:t>
            </a:r>
            <a:r>
              <a:rPr lang="en-US" sz="1200" baseline="0" dirty="0"/>
              <a:t> by age:</a:t>
            </a: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a:t>Explain axes, bars, error bars, line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a:t>Average failed vehicles over 6 years of data – ranges represent</a:t>
            </a:r>
            <a:r>
              <a:rPr lang="en-US" sz="1200" baseline="0" dirty="0"/>
              <a:t> min/max within those 6 years.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baseline="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1" baseline="0" dirty="0"/>
              <a:t>Much higher than the 2-3% fail rates published by legislators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b="1"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1" dirty="0"/>
              <a:t>Point out that age 0 and 1 not zero, newer cars ARE failing, and also…back to legislator recommendation to exempt up</a:t>
            </a:r>
            <a:r>
              <a:rPr lang="en-US" sz="1200" b="1" baseline="0" dirty="0"/>
              <a:t> to 2 year old vehicles</a:t>
            </a:r>
            <a:endParaRPr lang="en-US" sz="1200" dirty="0"/>
          </a:p>
          <a:p>
            <a:endParaRPr lang="en-US" dirty="0"/>
          </a:p>
        </p:txBody>
      </p:sp>
      <p:sp>
        <p:nvSpPr>
          <p:cNvPr id="4" name="Slide Number Placeholder 3"/>
          <p:cNvSpPr>
            <a:spLocks noGrp="1"/>
          </p:cNvSpPr>
          <p:nvPr>
            <p:ph type="sldNum" sz="quarter" idx="10"/>
          </p:nvPr>
        </p:nvSpPr>
        <p:spPr/>
        <p:txBody>
          <a:bodyPr/>
          <a:lstStyle/>
          <a:p>
            <a:fld id="{955894D9-B0A3-46DC-B0BD-41A7DC5A8C63}" type="slidenum">
              <a:rPr lang="en-US" smtClean="0"/>
              <a:pPr/>
              <a:t>8</a:t>
            </a:fld>
            <a:endParaRPr lang="en-US" dirty="0"/>
          </a:p>
        </p:txBody>
      </p:sp>
    </p:spTree>
    <p:extLst>
      <p:ext uri="{BB962C8B-B14F-4D97-AF65-F5344CB8AC3E}">
        <p14:creationId xmlns:p14="http://schemas.microsoft.com/office/powerpoint/2010/main" val="159741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30225"/>
            <a:ext cx="3540125" cy="265430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Optima"/>
                <a:cs typeface="Optima"/>
              </a:rPr>
              <a:t>This distribution represents the vehicles that would have failed, without the current inspection implementation scheme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Optima"/>
              <a:cs typeface="Optim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tima"/>
                <a:cs typeface="Optima"/>
              </a:rPr>
              <a:t>Ranges represent the range of vehicles between the two datasets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tima"/>
                <a:cs typeface="Optima"/>
              </a:rPr>
              <a:t>Again, age 0,1 vehicle failures are not at zero…thousands </a:t>
            </a:r>
            <a:r>
              <a:rPr lang="en-US" sz="1800" dirty="0">
                <a:latin typeface="Optima"/>
                <a:cs typeface="Optima"/>
                <a:sym typeface="Wingdings"/>
              </a:rPr>
              <a:t> back to legislator</a:t>
            </a:r>
            <a:r>
              <a:rPr lang="en-US" sz="1800" baseline="0" dirty="0">
                <a:latin typeface="Optima"/>
                <a:cs typeface="Optima"/>
                <a:sym typeface="Wingdings"/>
              </a:rPr>
              <a:t> suggested amendment, not necessarily ideal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a:latin typeface="Optima"/>
              <a:cs typeface="Optim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Optima"/>
                <a:cs typeface="Optima"/>
              </a:rPr>
              <a:t>1-2M vehicles are failing annually. (~10.4</a:t>
            </a:r>
            <a:r>
              <a:rPr lang="en-US" sz="1800" dirty="0">
                <a:latin typeface="Optima"/>
                <a:cs typeface="Optima"/>
              </a:rPr>
              <a:t> million vehicle fleet according to registration 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Optima"/>
              <a:cs typeface="Optim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Optima"/>
                <a:cs typeface="Optima"/>
              </a:rPr>
              <a:t>What components are most commonly causing these vehicles</a:t>
            </a:r>
            <a:r>
              <a:rPr lang="en-US" sz="1800" b="1" baseline="0" dirty="0">
                <a:latin typeface="Optima"/>
                <a:cs typeface="Optima"/>
              </a:rPr>
              <a:t> to fail?...  Tires, brakes, lights (lots of deep analysis not shown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baseline="0" dirty="0">
              <a:latin typeface="Optima"/>
              <a:cs typeface="Optim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ym typeface="Wingdings"/>
              </a:rPr>
              <a:t>So, to quickly</a:t>
            </a:r>
            <a:r>
              <a:rPr lang="en-US" sz="1800" baseline="0" dirty="0">
                <a:sym typeface="Wingdings"/>
              </a:rPr>
              <a:t> recap…</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Optima"/>
              <a:cs typeface="Optima"/>
            </a:endParaRPr>
          </a:p>
        </p:txBody>
      </p:sp>
      <p:sp>
        <p:nvSpPr>
          <p:cNvPr id="4" name="Slide Number Placeholder 3"/>
          <p:cNvSpPr>
            <a:spLocks noGrp="1"/>
          </p:cNvSpPr>
          <p:nvPr>
            <p:ph type="sldNum" sz="quarter" idx="10"/>
          </p:nvPr>
        </p:nvSpPr>
        <p:spPr/>
        <p:txBody>
          <a:bodyPr/>
          <a:lstStyle/>
          <a:p>
            <a:fld id="{955894D9-B0A3-46DC-B0BD-41A7DC5A8C63}" type="slidenum">
              <a:rPr lang="en-US" smtClean="0"/>
              <a:pPr/>
              <a:t>9</a:t>
            </a:fld>
            <a:endParaRPr lang="en-US" dirty="0"/>
          </a:p>
        </p:txBody>
      </p:sp>
    </p:spTree>
    <p:extLst>
      <p:ext uri="{BB962C8B-B14F-4D97-AF65-F5344CB8AC3E}">
        <p14:creationId xmlns:p14="http://schemas.microsoft.com/office/powerpoint/2010/main" val="375323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27AD1C-C8D7-9A46-A508-936952699C6D}" type="datetime1">
              <a:rPr lang="en-US" smtClean="0"/>
              <a:t>12/15/19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0" y="2267858"/>
            <a:ext cx="4191000" cy="4590144"/>
            <a:chOff x="-1" y="1600199"/>
            <a:chExt cx="4501019" cy="5257801"/>
          </a:xfrm>
        </p:grpSpPr>
        <p:sp>
          <p:nvSpPr>
            <p:cNvPr id="11"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15"/>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Title 1"/>
          <p:cNvSpPr>
            <a:spLocks noGrp="1"/>
          </p:cNvSpPr>
          <p:nvPr>
            <p:ph type="ctrTitle"/>
          </p:nvPr>
        </p:nvSpPr>
        <p:spPr>
          <a:xfrm>
            <a:off x="990600" y="1116449"/>
            <a:ext cx="6858000" cy="707886"/>
          </a:xfrm>
        </p:spPr>
        <p:txBody>
          <a:bodyPr wrap="square">
            <a:spAutoFit/>
          </a:bodyPr>
          <a:lstStyle>
            <a:lvl1pPr algn="r">
              <a:defRPr sz="4000">
                <a:solidFill>
                  <a:schemeClr val="tx1"/>
                </a:solidFill>
              </a:defRPr>
            </a:lvl1pPr>
          </a:lstStyle>
          <a:p>
            <a:r>
              <a:rPr lang="en-US" dirty="0"/>
              <a:t>Click to edit Master title style</a:t>
            </a:r>
          </a:p>
        </p:txBody>
      </p:sp>
      <p:sp>
        <p:nvSpPr>
          <p:cNvPr id="19" name="Subtitle 2"/>
          <p:cNvSpPr>
            <a:spLocks noGrp="1"/>
          </p:cNvSpPr>
          <p:nvPr>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Date Placeholder 3"/>
          <p:cNvSpPr>
            <a:spLocks noGrp="1"/>
          </p:cNvSpPr>
          <p:nvPr>
            <p:ph type="dt" sz="half" idx="10"/>
          </p:nvPr>
        </p:nvSpPr>
        <p:spPr>
          <a:xfrm>
            <a:off x="457200" y="6356350"/>
            <a:ext cx="2133600" cy="365125"/>
          </a:xfrm>
        </p:spPr>
        <p:txBody>
          <a:bodyPr/>
          <a:lstStyle/>
          <a:p>
            <a:fld id="{BA9E58D9-03CC-4A36-BECE-CA70BBB04C92}" type="datetime1">
              <a:rPr lang="en-US" smtClean="0"/>
              <a:pPr/>
              <a:t>12/15/19</a:t>
            </a:fld>
            <a:endParaRPr lang="en-US" dirty="0"/>
          </a:p>
        </p:txBody>
      </p:sp>
      <p:sp>
        <p:nvSpPr>
          <p:cNvPr id="21" name="Footer Placeholder 4"/>
          <p:cNvSpPr>
            <a:spLocks noGrp="1"/>
          </p:cNvSpPr>
          <p:nvPr>
            <p:ph type="ftr" sz="quarter" idx="11"/>
          </p:nvPr>
        </p:nvSpPr>
        <p:spPr>
          <a:xfrm>
            <a:off x="3124200" y="6356350"/>
            <a:ext cx="2895600" cy="365125"/>
          </a:xfrm>
        </p:spPr>
        <p:txBody>
          <a:bodyPr/>
          <a:lstStyle/>
          <a:p>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sz="1600"/>
            </a:lvl1pPr>
          </a:lstStyle>
          <a:p>
            <a:fld id="{C238F03A-58E1-4ECA-9024-348A9A81A53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F00EE-11A8-3644-A0F9-2E1D155909DB}" type="datetime1">
              <a:rPr lang="en-US" smtClean="0"/>
              <a:t>12/15/19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589F4-A03F-5249-A48F-61089DEC7508}" type="datetime1">
              <a:rPr lang="en-US" smtClean="0"/>
              <a:t>12/15/19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tx1"/>
                </a:solidFill>
              </a:defRPr>
            </a:lvl1pPr>
          </a:lstStyle>
          <a:p>
            <a:r>
              <a:rPr lang="en-US" dirty="0"/>
              <a:t>Click to edit Master title style</a:t>
            </a:r>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userDrawn="1">
            <p:ph type="dt" sz="half" idx="10"/>
          </p:nvPr>
        </p:nvSpPr>
        <p:spPr/>
        <p:txBody>
          <a:bodyPr/>
          <a:lstStyle/>
          <a:p>
            <a:fld id="{F5B8096E-B103-6F46-AFA9-2C19F1BDDB69}" type="datetime1">
              <a:rPr lang="en-US" smtClean="0"/>
              <a:t>12/15/19</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lvl1pPr>
              <a:defRPr sz="1600"/>
            </a:lvl1pPr>
          </a:lstStyle>
          <a:p>
            <a:fld id="{C238F03A-58E1-4ECA-9024-348A9A81A53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a:spLocks noGrp="1"/>
          </p:cNvSpPr>
          <p:nvPr>
            <p:ph type="sldNum" sz="quarter" idx="10"/>
          </p:nvPr>
        </p:nvSpPr>
        <p:spPr/>
        <p:txBody>
          <a:bodyPr/>
          <a:lstStyle/>
          <a:p>
            <a:fld id="{15BA900D-2443-984A-A531-FD32F4F611CA}" type="slidenum">
              <a:rPr lang="en-US" smtClean="0"/>
              <a:pPr/>
              <a:t>‹#›</a:t>
            </a:fld>
            <a:endParaRPr lang="en-US" dirty="0"/>
          </a:p>
        </p:txBody>
      </p:sp>
    </p:spTree>
    <p:extLst>
      <p:ext uri="{BB962C8B-B14F-4D97-AF65-F5344CB8AC3E}">
        <p14:creationId xmlns:p14="http://schemas.microsoft.com/office/powerpoint/2010/main" val="20176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15BA900D-2443-984A-A531-FD32F4F611CA}" type="slidenum">
              <a:rPr lang="en-US" smtClean="0"/>
              <a:pPr/>
              <a:t>‹#›</a:t>
            </a:fld>
            <a:endParaRPr lang="en-US"/>
          </a:p>
        </p:txBody>
      </p:sp>
    </p:spTree>
    <p:extLst>
      <p:ext uri="{BB962C8B-B14F-4D97-AF65-F5344CB8AC3E}">
        <p14:creationId xmlns:p14="http://schemas.microsoft.com/office/powerpoint/2010/main" val="163332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15BA900D-2443-984A-A531-FD32F4F611CA}" type="slidenum">
              <a:rPr lang="en-US" smtClean="0"/>
              <a:pPr/>
              <a:t>‹#›</a:t>
            </a:fld>
            <a:endParaRPr lang="en-US" dirty="0"/>
          </a:p>
        </p:txBody>
      </p:sp>
    </p:spTree>
    <p:extLst>
      <p:ext uri="{BB962C8B-B14F-4D97-AF65-F5344CB8AC3E}">
        <p14:creationId xmlns:p14="http://schemas.microsoft.com/office/powerpoint/2010/main" val="59210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5BA900D-2443-984A-A531-FD32F4F611CA}" type="slidenum">
              <a:rPr lang="en-US" smtClean="0"/>
              <a:pPr/>
              <a:t>‹#›</a:t>
            </a:fld>
            <a:endParaRPr lang="en-US"/>
          </a:p>
        </p:txBody>
      </p:sp>
    </p:spTree>
    <p:extLst>
      <p:ext uri="{BB962C8B-B14F-4D97-AF65-F5344CB8AC3E}">
        <p14:creationId xmlns:p14="http://schemas.microsoft.com/office/powerpoint/2010/main" val="2701050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5BA900D-2443-984A-A531-FD32F4F611CA}" type="slidenum">
              <a:rPr lang="en-US" smtClean="0"/>
              <a:pPr/>
              <a:t>‹#›</a:t>
            </a:fld>
            <a:endParaRPr lang="en-US"/>
          </a:p>
        </p:txBody>
      </p:sp>
    </p:spTree>
    <p:extLst>
      <p:ext uri="{BB962C8B-B14F-4D97-AF65-F5344CB8AC3E}">
        <p14:creationId xmlns:p14="http://schemas.microsoft.com/office/powerpoint/2010/main" val="1382911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5BA900D-2443-984A-A531-FD32F4F611CA}" type="slidenum">
              <a:rPr lang="en-US" smtClean="0"/>
              <a:pPr/>
              <a:t>‹#›</a:t>
            </a:fld>
            <a:endParaRPr lang="en-US"/>
          </a:p>
        </p:txBody>
      </p:sp>
    </p:spTree>
    <p:extLst>
      <p:ext uri="{BB962C8B-B14F-4D97-AF65-F5344CB8AC3E}">
        <p14:creationId xmlns:p14="http://schemas.microsoft.com/office/powerpoint/2010/main" val="295435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5BA900D-2443-984A-A531-FD32F4F611CA}" type="slidenum">
              <a:rPr lang="en-US" smtClean="0"/>
              <a:pPr/>
              <a:t>‹#›</a:t>
            </a:fld>
            <a:endParaRPr lang="en-US"/>
          </a:p>
        </p:txBody>
      </p:sp>
    </p:spTree>
    <p:extLst>
      <p:ext uri="{BB962C8B-B14F-4D97-AF65-F5344CB8AC3E}">
        <p14:creationId xmlns:p14="http://schemas.microsoft.com/office/powerpoint/2010/main" val="195308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B458C-5B0C-7441-AA02-92C382E39A60}" type="datetime1">
              <a:rPr lang="en-US" smtClean="0"/>
              <a:t>12/15/19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5BA900D-2443-984A-A531-FD32F4F611CA}" type="slidenum">
              <a:rPr lang="en-US" smtClean="0"/>
              <a:pPr/>
              <a:t>‹#›</a:t>
            </a:fld>
            <a:endParaRPr lang="en-US"/>
          </a:p>
        </p:txBody>
      </p:sp>
    </p:spTree>
    <p:extLst>
      <p:ext uri="{BB962C8B-B14F-4D97-AF65-F5344CB8AC3E}">
        <p14:creationId xmlns:p14="http://schemas.microsoft.com/office/powerpoint/2010/main" val="130989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5BA900D-2443-984A-A531-FD32F4F611CA}" type="slidenum">
              <a:rPr lang="en-US" smtClean="0"/>
              <a:pPr/>
              <a:t>‹#›</a:t>
            </a:fld>
            <a:endParaRPr lang="en-US"/>
          </a:p>
        </p:txBody>
      </p:sp>
    </p:spTree>
    <p:extLst>
      <p:ext uri="{BB962C8B-B14F-4D97-AF65-F5344CB8AC3E}">
        <p14:creationId xmlns:p14="http://schemas.microsoft.com/office/powerpoint/2010/main" val="885520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95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9A8FD-75E4-9A43-8E4B-4682C4E1830B}" type="datetime1">
              <a:rPr lang="en-US" smtClean="0"/>
              <a:t>12/15/19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027A32-D3B8-4F42-A5EF-A7C0CF9324F7}" type="datetime1">
              <a:rPr lang="en-US" smtClean="0"/>
              <a:t>12/15/19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9A5BB7-8302-ED4D-9310-301560C80ED3}" type="datetime1">
              <a:rPr lang="en-US" smtClean="0"/>
              <a:t>12/15/19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F6167E-8122-9544-92EE-B78547B94268}" type="datetime1">
              <a:rPr lang="en-US" smtClean="0"/>
              <a:t>12/15/19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E44BC-8BF6-1B4B-92D6-3AAE67E0E2FA}" type="datetime1">
              <a:rPr lang="en-US" smtClean="0"/>
              <a:t>12/15/19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AB1B9-45A4-3047-A4C3-FB1DDF9BFF96}" type="datetime1">
              <a:rPr lang="en-US" smtClean="0"/>
              <a:t>12/15/19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2D851F-8961-F846-8FB9-32D85251F5AA}" type="datetime1">
              <a:rPr lang="en-US" smtClean="0"/>
              <a:t>12/15/19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emf"/><Relationship Id="rId18" Type="http://schemas.microsoft.com/office/2007/relationships/diagramDrawing" Target="../diagrams/drawing1.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diagramColors" Target="../diagrams/colors1.xml"/><Relationship Id="rId2" Type="http://schemas.openxmlformats.org/officeDocument/2006/relationships/slideLayout" Target="../slideLayouts/slideLayout14.xml"/><Relationship Id="rId16" Type="http://schemas.openxmlformats.org/officeDocument/2006/relationships/diagramQuickStyle" Target="../diagrams/quickStyle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diagramLayout" Target="../diagrams/layout1.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diagramData" Target="../diagrams/data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8214711-6D0C-314F-A22A-33AA705DB084}" type="datetime1">
              <a:rPr lang="en-US" smtClean="0"/>
              <a:t>12/15/19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238F03A-58E1-4ECA-9024-348A9A81A5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3265"/>
            <a:ext cx="8229600" cy="4432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3" cstate="email">
            <a:extLst>
              <a:ext uri="{28A0092B-C50C-407E-A947-70E740481C1C}">
                <a14:useLocalDpi xmlns:a14="http://schemas.microsoft.com/office/drawing/2010/main"/>
              </a:ext>
            </a:extLst>
          </a:blip>
          <a:srcRect b="53398"/>
          <a:stretch/>
        </p:blipFill>
        <p:spPr>
          <a:xfrm>
            <a:off x="380458" y="6264274"/>
            <a:ext cx="3223424" cy="213061"/>
          </a:xfrm>
          <a:prstGeom prst="rect">
            <a:avLst/>
          </a:prstGeom>
          <a:effectLst/>
        </p:spPr>
      </p:pic>
      <p:cxnSp>
        <p:nvCxnSpPr>
          <p:cNvPr id="8" name="Straight Connector 7"/>
          <p:cNvCxnSpPr/>
          <p:nvPr userDrawn="1"/>
        </p:nvCxnSpPr>
        <p:spPr>
          <a:xfrm>
            <a:off x="2525059" y="6353343"/>
            <a:ext cx="6331722"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a:xfrm>
            <a:off x="8032682" y="6444994"/>
            <a:ext cx="654117" cy="323166"/>
          </a:xfrm>
          <a:prstGeom prst="roundRect">
            <a:avLst/>
          </a:prstGeom>
          <a:solidFill>
            <a:srgbClr val="9C0D29"/>
          </a:solidFill>
          <a:ln>
            <a:noFill/>
          </a:ln>
        </p:spPr>
        <p:txBody>
          <a:bodyPr vert="horz" lIns="91440" tIns="45720" rIns="91440" bIns="45720" rtlCol="0" anchor="ctr"/>
          <a:lstStyle>
            <a:lvl1pPr algn="r">
              <a:defRPr sz="1200" b="0" i="0">
                <a:solidFill>
                  <a:srgbClr val="FFFFFF"/>
                </a:solidFill>
                <a:latin typeface="Helvetica Light"/>
                <a:cs typeface="Helvetica Light"/>
              </a:defRPr>
            </a:lvl1pPr>
          </a:lstStyle>
          <a:p>
            <a:pPr defTabSz="457200"/>
            <a:fld id="{15BA900D-2443-984A-A531-FD32F4F611CA}" type="slidenum">
              <a:rPr lang="en-US" smtClean="0"/>
              <a:pPr defTabSz="457200"/>
              <a:t>‹#›</a:t>
            </a:fld>
            <a:endParaRPr lang="en-US" dirty="0"/>
          </a:p>
        </p:txBody>
      </p:sp>
      <p:sp>
        <p:nvSpPr>
          <p:cNvPr id="11" name="TextBox 10"/>
          <p:cNvSpPr txBox="1"/>
          <p:nvPr userDrawn="1"/>
        </p:nvSpPr>
        <p:spPr>
          <a:xfrm>
            <a:off x="276476" y="6452689"/>
            <a:ext cx="5600391" cy="307777"/>
          </a:xfrm>
          <a:prstGeom prst="rect">
            <a:avLst/>
          </a:prstGeom>
          <a:noFill/>
        </p:spPr>
        <p:txBody>
          <a:bodyPr wrap="square" rtlCol="0" anchor="ctr">
            <a:spAutoFit/>
          </a:bodyPr>
          <a:lstStyle/>
          <a:p>
            <a:r>
              <a:rPr lang="en-US" sz="1400" dirty="0">
                <a:ln w="3175" cmpd="sng">
                  <a:noFill/>
                  <a:prstDash val="solid"/>
                </a:ln>
                <a:solidFill>
                  <a:prstClr val="black">
                    <a:lumMod val="65000"/>
                    <a:lumOff val="35000"/>
                  </a:prstClr>
                </a:solidFill>
                <a:latin typeface="Helvetica Light"/>
                <a:cs typeface="Helvetica Light"/>
              </a:rPr>
              <a:t>Civil &amp; Environmental Engineering | Engineering &amp; Public Policy</a:t>
            </a:r>
          </a:p>
        </p:txBody>
      </p:sp>
      <p:graphicFrame>
        <p:nvGraphicFramePr>
          <p:cNvPr id="18" name="Diagram 17"/>
          <p:cNvGraphicFramePr/>
          <p:nvPr userDrawn="1">
            <p:extLst>
              <p:ext uri="{D42A27DB-BD31-4B8C-83A1-F6EECF244321}">
                <p14:modId xmlns:p14="http://schemas.microsoft.com/office/powerpoint/2010/main" val="3690950740"/>
              </p:ext>
            </p:extLst>
          </p:nvPr>
        </p:nvGraphicFramePr>
        <p:xfrm>
          <a:off x="0" y="21165"/>
          <a:ext cx="9143999" cy="52357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 name="Title Placeholder 1"/>
          <p:cNvSpPr>
            <a:spLocks noGrp="1"/>
          </p:cNvSpPr>
          <p:nvPr>
            <p:ph type="title"/>
          </p:nvPr>
        </p:nvSpPr>
        <p:spPr>
          <a:xfrm>
            <a:off x="457200" y="409626"/>
            <a:ext cx="8229600" cy="902332"/>
          </a:xfrm>
          <a:prstGeom prst="roundRect">
            <a:avLst/>
          </a:prstGeom>
          <a:solidFill>
            <a:srgbClr val="9C0D29"/>
          </a:solidFill>
          <a:ln>
            <a:noFill/>
          </a:ln>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4879029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457200" rtl="0" eaLnBrk="1" latinLnBrk="0" hangingPunct="1">
        <a:spcBef>
          <a:spcPct val="0"/>
        </a:spcBef>
        <a:buNone/>
        <a:defRPr sz="4000" b="0" i="0" kern="1200">
          <a:ln>
            <a:solidFill>
              <a:schemeClr val="bg1"/>
            </a:solidFill>
          </a:ln>
          <a:solidFill>
            <a:srgbClr val="FFFFFF"/>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000" b="0" i="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1800" b="0" i="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600" b="0" i="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b="0" i="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1.tiff"/><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47564" y="1702289"/>
            <a:ext cx="7848872" cy="2715815"/>
          </a:xfrm>
        </p:spPr>
        <p:txBody>
          <a:bodyPr>
            <a:noAutofit/>
          </a:bodyPr>
          <a:lstStyle/>
          <a:p>
            <a:pPr algn="ctr"/>
            <a:r>
              <a:rPr lang="en-US" b="1" cap="all" dirty="0"/>
              <a:t>A DATA-DRIVEN ASSESSMENT OF SAFETY INSPECTION PROGRAMS’ EFFICACY</a:t>
            </a:r>
          </a:p>
        </p:txBody>
      </p:sp>
      <p:sp>
        <p:nvSpPr>
          <p:cNvPr id="7" name="Subtitle 6"/>
          <p:cNvSpPr>
            <a:spLocks noGrp="1"/>
          </p:cNvSpPr>
          <p:nvPr>
            <p:ph type="subTitle" idx="1"/>
          </p:nvPr>
        </p:nvSpPr>
        <p:spPr>
          <a:xfrm>
            <a:off x="395536" y="5066380"/>
            <a:ext cx="8352928" cy="1723549"/>
          </a:xfrm>
        </p:spPr>
        <p:txBody>
          <a:bodyPr/>
          <a:lstStyle/>
          <a:p>
            <a:pPr algn="ctr">
              <a:spcBef>
                <a:spcPts val="0"/>
              </a:spcBef>
            </a:pPr>
            <a:r>
              <a:rPr lang="en-CA" sz="2800" dirty="0">
                <a:solidFill>
                  <a:schemeClr val="tx1"/>
                </a:solidFill>
              </a:rPr>
              <a:t>Prithvi Acharya and H. Scott Matthews</a:t>
            </a:r>
          </a:p>
          <a:p>
            <a:pPr algn="ctr">
              <a:spcBef>
                <a:spcPts val="0"/>
              </a:spcBef>
            </a:pPr>
            <a:endParaRPr lang="en-CA" dirty="0">
              <a:solidFill>
                <a:schemeClr val="tx1"/>
              </a:solidFill>
            </a:endParaRPr>
          </a:p>
          <a:p>
            <a:pPr algn="ctr">
              <a:spcBef>
                <a:spcPts val="0"/>
              </a:spcBef>
            </a:pPr>
            <a:r>
              <a:rPr lang="en-CA" sz="1800" dirty="0">
                <a:solidFill>
                  <a:schemeClr val="tx1"/>
                </a:solidFill>
              </a:rPr>
              <a:t>Departments of Engineering and Public Policy / Civil and Environmental Engineering</a:t>
            </a:r>
          </a:p>
          <a:p>
            <a:pPr algn="ctr">
              <a:spcBef>
                <a:spcPts val="0"/>
              </a:spcBef>
            </a:pPr>
            <a:r>
              <a:rPr lang="en-CA" sz="1800" dirty="0">
                <a:solidFill>
                  <a:schemeClr val="tx1"/>
                </a:solidFill>
              </a:rPr>
              <a:t>Carnegie Mellon University</a:t>
            </a:r>
            <a:endParaRPr lang="en-CA" sz="1600" dirty="0">
              <a:solidFill>
                <a:schemeClr val="tx1"/>
              </a:solidFill>
            </a:endParaRPr>
          </a:p>
        </p:txBody>
      </p:sp>
      <p:sp>
        <p:nvSpPr>
          <p:cNvPr id="11" name="Slide Number Placeholder 10"/>
          <p:cNvSpPr>
            <a:spLocks noGrp="1"/>
          </p:cNvSpPr>
          <p:nvPr>
            <p:ph type="sldNum" sz="quarter" idx="12"/>
          </p:nvPr>
        </p:nvSpPr>
        <p:spPr/>
        <p:txBody>
          <a:bodyPr/>
          <a:lstStyle/>
          <a:p>
            <a:fld id="{C238F03A-58E1-4ECA-9024-348A9A81A53D}" type="slidenum">
              <a:rPr lang="en-US" smtClean="0"/>
              <a:pPr/>
              <a:t>1</a:t>
            </a:fld>
            <a:endParaRPr lang="en-US" dirty="0"/>
          </a:p>
        </p:txBody>
      </p:sp>
      <p:pic>
        <p:nvPicPr>
          <p:cNvPr id="12290" name="Picture 2" descr="Carnegie Mellon University | CMU"/>
          <p:cNvPicPr>
            <a:picLocks noChangeAspect="1" noChangeArrowheads="1"/>
          </p:cNvPicPr>
          <p:nvPr/>
        </p:nvPicPr>
        <p:blipFill>
          <a:blip r:embed="rId3" cstate="print"/>
          <a:srcRect/>
          <a:stretch>
            <a:fillRect/>
          </a:stretch>
        </p:blipFill>
        <p:spPr bwMode="auto">
          <a:xfrm>
            <a:off x="0" y="0"/>
            <a:ext cx="1724025" cy="1190625"/>
          </a:xfrm>
          <a:prstGeom prst="rect">
            <a:avLst/>
          </a:prstGeom>
          <a:noFill/>
        </p:spPr>
      </p:pic>
      <p:grpSp>
        <p:nvGrpSpPr>
          <p:cNvPr id="20" name="Group 19"/>
          <p:cNvGrpSpPr/>
          <p:nvPr/>
        </p:nvGrpSpPr>
        <p:grpSpPr>
          <a:xfrm>
            <a:off x="7323189" y="-486577"/>
            <a:ext cx="1820811" cy="1035257"/>
            <a:chOff x="25348674" y="7188852"/>
            <a:chExt cx="4690653" cy="2514600"/>
          </a:xfrm>
        </p:grpSpPr>
        <p:pic>
          <p:nvPicPr>
            <p:cNvPr id="21" name="Picture 20" descr="Black_CIT_EPS_Logo.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74600" y="8382000"/>
              <a:ext cx="4664727" cy="1321452"/>
            </a:xfrm>
            <a:prstGeom prst="rect">
              <a:avLst/>
            </a:prstGeom>
          </p:spPr>
        </p:pic>
        <p:pic>
          <p:nvPicPr>
            <p:cNvPr id="22" name="Picture 21" descr="GDI-SHIRTS-new-214w.jpg"/>
            <p:cNvPicPr>
              <a:picLocks noChangeAspect="1"/>
            </p:cNvPicPr>
            <p:nvPr/>
          </p:nvPicPr>
          <p:blipFill>
            <a:blip r:embed="rId5" cstate="print"/>
            <a:stretch>
              <a:fillRect/>
            </a:stretch>
          </p:blipFill>
          <p:spPr>
            <a:xfrm>
              <a:off x="25348674" y="7188852"/>
              <a:ext cx="4677953" cy="93996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Leveraging Detailed Safety Inspection Records</a:t>
            </a:r>
          </a:p>
        </p:txBody>
      </p:sp>
      <p:sp>
        <p:nvSpPr>
          <p:cNvPr id="3" name="Content Placeholder 2"/>
          <p:cNvSpPr>
            <a:spLocks noGrp="1"/>
          </p:cNvSpPr>
          <p:nvPr>
            <p:ph idx="1"/>
          </p:nvPr>
        </p:nvSpPr>
        <p:spPr>
          <a:xfrm>
            <a:off x="457200" y="1600200"/>
            <a:ext cx="8435280" cy="4876800"/>
          </a:xfrm>
        </p:spPr>
        <p:txBody>
          <a:bodyPr>
            <a:normAutofit/>
          </a:bodyPr>
          <a:lstStyle/>
          <a:p>
            <a:r>
              <a:rPr lang="en-US" dirty="0"/>
              <a:t>Past failure rate analysis just looked at overall pass/fail data in safety inspection categories (e.g., </a:t>
            </a:r>
            <a:r>
              <a:rPr lang="en-US" b="1" dirty="0"/>
              <a:t>12-18%</a:t>
            </a:r>
            <a:r>
              <a:rPr lang="en-US" dirty="0"/>
              <a:t> rate)</a:t>
            </a:r>
          </a:p>
          <a:p>
            <a:endParaRPr lang="en-US" dirty="0"/>
          </a:p>
          <a:p>
            <a:r>
              <a:rPr lang="en-US" dirty="0"/>
              <a:t>Sought to leverage our analytics engine for each vehicle inspection to demonstrate </a:t>
            </a:r>
            <a:r>
              <a:rPr lang="en-US" i="1" dirty="0"/>
              <a:t>data-driven analyses </a:t>
            </a:r>
            <a:r>
              <a:rPr lang="en-US" dirty="0"/>
              <a:t>possible. </a:t>
            </a:r>
          </a:p>
          <a:p>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10</a:t>
            </a:fld>
            <a:endParaRPr lang="en-US" dirty="0"/>
          </a:p>
        </p:txBody>
      </p:sp>
    </p:spTree>
    <p:extLst>
      <p:ext uri="{BB962C8B-B14F-4D97-AF65-F5344CB8AC3E}">
        <p14:creationId xmlns:p14="http://schemas.microsoft.com/office/powerpoint/2010/main" val="125394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D00077-D0FE-B84D-827B-10F137911957}"/>
              </a:ext>
            </a:extLst>
          </p:cNvPr>
          <p:cNvSpPr>
            <a:spLocks noGrp="1"/>
          </p:cNvSpPr>
          <p:nvPr>
            <p:ph type="title"/>
          </p:nvPr>
        </p:nvSpPr>
        <p:spPr/>
        <p:txBody>
          <a:bodyPr>
            <a:normAutofit fontScale="90000"/>
          </a:bodyPr>
          <a:lstStyle/>
          <a:p>
            <a:r>
              <a:rPr lang="en-US" dirty="0"/>
              <a:t>Estimated Annual User Costs of Emissions Inspections in Pennsylvania</a:t>
            </a:r>
          </a:p>
        </p:txBody>
      </p:sp>
      <p:sp>
        <p:nvSpPr>
          <p:cNvPr id="6" name="Content Placeholder 5">
            <a:extLst>
              <a:ext uri="{FF2B5EF4-FFF2-40B4-BE49-F238E27FC236}">
                <a16:creationId xmlns:a16="http://schemas.microsoft.com/office/drawing/2014/main" id="{D6C4FC54-B96F-334F-857E-9B631BB4162C}"/>
              </a:ext>
            </a:extLst>
          </p:cNvPr>
          <p:cNvSpPr>
            <a:spLocks noGrp="1"/>
          </p:cNvSpPr>
          <p:nvPr>
            <p:ph idx="1"/>
          </p:nvPr>
        </p:nvSpPr>
        <p:spPr/>
        <p:txBody>
          <a:bodyPr>
            <a:normAutofit lnSpcReduction="10000"/>
          </a:bodyPr>
          <a:lstStyle/>
          <a:p>
            <a:pPr marL="0" indent="0">
              <a:buNone/>
            </a:pPr>
            <a:endParaRPr lang="en-US" dirty="0"/>
          </a:p>
          <a:p>
            <a:r>
              <a:rPr lang="en-US" dirty="0"/>
              <a:t>Total User Cost about $280 M per year</a:t>
            </a:r>
          </a:p>
          <a:p>
            <a:pPr lvl="1"/>
            <a:r>
              <a:rPr lang="en-US" dirty="0"/>
              <a:t>About $50 per vehicle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Note: safety much higher due to higher fail rates, expenses</a:t>
            </a:r>
          </a:p>
        </p:txBody>
      </p:sp>
      <p:sp>
        <p:nvSpPr>
          <p:cNvPr id="4" name="Slide Number Placeholder 3">
            <a:extLst>
              <a:ext uri="{FF2B5EF4-FFF2-40B4-BE49-F238E27FC236}">
                <a16:creationId xmlns:a16="http://schemas.microsoft.com/office/drawing/2014/main" id="{7A37C59E-315D-7B4B-8E19-83F3433A79A7}"/>
              </a:ext>
            </a:extLst>
          </p:cNvPr>
          <p:cNvSpPr>
            <a:spLocks noGrp="1"/>
          </p:cNvSpPr>
          <p:nvPr>
            <p:ph type="sldNum" sz="quarter" idx="12"/>
          </p:nvPr>
        </p:nvSpPr>
        <p:spPr/>
        <p:txBody>
          <a:bodyPr/>
          <a:lstStyle/>
          <a:p>
            <a:fld id="{C238F03A-58E1-4ECA-9024-348A9A81A53D}" type="slidenum">
              <a:rPr lang="en-US" smtClean="0"/>
              <a:pPr/>
              <a:t>11</a:t>
            </a:fld>
            <a:endParaRPr lang="en-US" dirty="0"/>
          </a:p>
        </p:txBody>
      </p:sp>
      <p:graphicFrame>
        <p:nvGraphicFramePr>
          <p:cNvPr id="7" name="Table 6">
            <a:extLst>
              <a:ext uri="{FF2B5EF4-FFF2-40B4-BE49-F238E27FC236}">
                <a16:creationId xmlns:a16="http://schemas.microsoft.com/office/drawing/2014/main" id="{A5C6000B-308B-8B49-9D33-D8189CBCBA88}"/>
              </a:ext>
            </a:extLst>
          </p:cNvPr>
          <p:cNvGraphicFramePr>
            <a:graphicFrameLocks noGrp="1"/>
          </p:cNvGraphicFramePr>
          <p:nvPr>
            <p:extLst>
              <p:ext uri="{D42A27DB-BD31-4B8C-83A1-F6EECF244321}">
                <p14:modId xmlns:p14="http://schemas.microsoft.com/office/powerpoint/2010/main" val="1177546461"/>
              </p:ext>
            </p:extLst>
          </p:nvPr>
        </p:nvGraphicFramePr>
        <p:xfrm>
          <a:off x="1907704" y="2941320"/>
          <a:ext cx="5328592" cy="219456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131563690"/>
                    </a:ext>
                  </a:extLst>
                </a:gridCol>
                <a:gridCol w="2664296">
                  <a:extLst>
                    <a:ext uri="{9D8B030D-6E8A-4147-A177-3AD203B41FA5}">
                      <a16:colId xmlns:a16="http://schemas.microsoft.com/office/drawing/2014/main" val="146652647"/>
                    </a:ext>
                  </a:extLst>
                </a:gridCol>
              </a:tblGrid>
              <a:tr h="370840">
                <a:tc>
                  <a:txBody>
                    <a:bodyPr/>
                    <a:lstStyle/>
                    <a:p>
                      <a:r>
                        <a:rPr lang="en-US" sz="2400" dirty="0"/>
                        <a:t>Cost Category</a:t>
                      </a:r>
                    </a:p>
                  </a:txBody>
                  <a:tcPr/>
                </a:tc>
                <a:tc>
                  <a:txBody>
                    <a:bodyPr/>
                    <a:lstStyle/>
                    <a:p>
                      <a:pPr algn="ctr"/>
                      <a:r>
                        <a:rPr lang="en-US" sz="2400" dirty="0"/>
                        <a:t>Annual Cost</a:t>
                      </a:r>
                    </a:p>
                    <a:p>
                      <a:pPr algn="ctr"/>
                      <a:r>
                        <a:rPr lang="en-US" sz="2400" dirty="0"/>
                        <a:t> ($ millions)</a:t>
                      </a:r>
                    </a:p>
                  </a:txBody>
                  <a:tcPr/>
                </a:tc>
                <a:extLst>
                  <a:ext uri="{0D108BD9-81ED-4DB2-BD59-A6C34878D82A}">
                    <a16:rowId xmlns:a16="http://schemas.microsoft.com/office/drawing/2014/main" val="2213143567"/>
                  </a:ext>
                </a:extLst>
              </a:tr>
              <a:tr h="370840">
                <a:tc>
                  <a:txBody>
                    <a:bodyPr/>
                    <a:lstStyle/>
                    <a:p>
                      <a:r>
                        <a:rPr lang="en-US" sz="2400" dirty="0"/>
                        <a:t>Cost of Time</a:t>
                      </a:r>
                    </a:p>
                  </a:txBody>
                  <a:tcPr/>
                </a:tc>
                <a:tc>
                  <a:txBody>
                    <a:bodyPr/>
                    <a:lstStyle/>
                    <a:p>
                      <a:pPr algn="ctr"/>
                      <a:r>
                        <a:rPr lang="en-US" sz="2400" dirty="0"/>
                        <a:t>$60</a:t>
                      </a:r>
                    </a:p>
                  </a:txBody>
                  <a:tcPr/>
                </a:tc>
                <a:extLst>
                  <a:ext uri="{0D108BD9-81ED-4DB2-BD59-A6C34878D82A}">
                    <a16:rowId xmlns:a16="http://schemas.microsoft.com/office/drawing/2014/main" val="861585344"/>
                  </a:ext>
                </a:extLst>
              </a:tr>
              <a:tr h="370840">
                <a:tc>
                  <a:txBody>
                    <a:bodyPr/>
                    <a:lstStyle/>
                    <a:p>
                      <a:r>
                        <a:rPr lang="en-US" sz="2400" dirty="0"/>
                        <a:t>Cost of Test</a:t>
                      </a:r>
                    </a:p>
                  </a:txBody>
                  <a:tcPr/>
                </a:tc>
                <a:tc>
                  <a:txBody>
                    <a:bodyPr/>
                    <a:lstStyle/>
                    <a:p>
                      <a:pPr algn="ctr"/>
                      <a:r>
                        <a:rPr lang="en-US" sz="2400" dirty="0"/>
                        <a:t>$170</a:t>
                      </a:r>
                    </a:p>
                  </a:txBody>
                  <a:tcPr/>
                </a:tc>
                <a:extLst>
                  <a:ext uri="{0D108BD9-81ED-4DB2-BD59-A6C34878D82A}">
                    <a16:rowId xmlns:a16="http://schemas.microsoft.com/office/drawing/2014/main" val="826414143"/>
                  </a:ext>
                </a:extLst>
              </a:tr>
              <a:tr h="370840">
                <a:tc>
                  <a:txBody>
                    <a:bodyPr/>
                    <a:lstStyle/>
                    <a:p>
                      <a:r>
                        <a:rPr lang="en-US" sz="2400" dirty="0"/>
                        <a:t>Cost of Repairs</a:t>
                      </a:r>
                    </a:p>
                  </a:txBody>
                  <a:tcPr/>
                </a:tc>
                <a:tc>
                  <a:txBody>
                    <a:bodyPr/>
                    <a:lstStyle/>
                    <a:p>
                      <a:pPr algn="ctr"/>
                      <a:r>
                        <a:rPr lang="en-US" sz="2400" dirty="0"/>
                        <a:t>$50</a:t>
                      </a:r>
                    </a:p>
                  </a:txBody>
                  <a:tcPr/>
                </a:tc>
                <a:extLst>
                  <a:ext uri="{0D108BD9-81ED-4DB2-BD59-A6C34878D82A}">
                    <a16:rowId xmlns:a16="http://schemas.microsoft.com/office/drawing/2014/main" val="1725759287"/>
                  </a:ext>
                </a:extLst>
              </a:tr>
            </a:tbl>
          </a:graphicData>
        </a:graphic>
      </p:graphicFrame>
    </p:spTree>
    <p:extLst>
      <p:ext uri="{BB962C8B-B14F-4D97-AF65-F5344CB8AC3E}">
        <p14:creationId xmlns:p14="http://schemas.microsoft.com/office/powerpoint/2010/main" val="113343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D88F-DD3D-D14F-A5ED-4279973C6F5D}"/>
              </a:ext>
            </a:extLst>
          </p:cNvPr>
          <p:cNvSpPr>
            <a:spLocks noGrp="1"/>
          </p:cNvSpPr>
          <p:nvPr>
            <p:ph type="title"/>
          </p:nvPr>
        </p:nvSpPr>
        <p:spPr/>
        <p:txBody>
          <a:bodyPr/>
          <a:lstStyle/>
          <a:p>
            <a:r>
              <a:rPr lang="en-US" dirty="0"/>
              <a:t>But Need to Consider the Big Picture</a:t>
            </a:r>
          </a:p>
        </p:txBody>
      </p:sp>
      <p:sp>
        <p:nvSpPr>
          <p:cNvPr id="3" name="Content Placeholder 2">
            <a:extLst>
              <a:ext uri="{FF2B5EF4-FFF2-40B4-BE49-F238E27FC236}">
                <a16:creationId xmlns:a16="http://schemas.microsoft.com/office/drawing/2014/main" id="{D2D117ED-8212-B54B-B8D4-0F0ED2DB093D}"/>
              </a:ext>
            </a:extLst>
          </p:cNvPr>
          <p:cNvSpPr>
            <a:spLocks noGrp="1"/>
          </p:cNvSpPr>
          <p:nvPr>
            <p:ph idx="1"/>
          </p:nvPr>
        </p:nvSpPr>
        <p:spPr/>
        <p:txBody>
          <a:bodyPr/>
          <a:lstStyle/>
          <a:p>
            <a:r>
              <a:rPr lang="en-US" dirty="0"/>
              <a:t>The real question is not whether vehicles will fail an inspection, but, whether safety inspections save lives</a:t>
            </a:r>
          </a:p>
          <a:p>
            <a:pPr lvl="1"/>
            <a:r>
              <a:rPr lang="en-US" dirty="0"/>
              <a:t>States have been removing programs – does it matter?</a:t>
            </a:r>
          </a:p>
          <a:p>
            <a:pPr lvl="1"/>
            <a:endParaRPr lang="en-US" dirty="0"/>
          </a:p>
          <a:p>
            <a:r>
              <a:rPr lang="en-US" dirty="0"/>
              <a:t>Answering this question requires a consideration of various aspects, and data, as well as modeling</a:t>
            </a:r>
          </a:p>
          <a:p>
            <a:pPr marL="0" indent="0">
              <a:buNone/>
            </a:pPr>
            <a:endParaRPr lang="en-US" dirty="0"/>
          </a:p>
          <a:p>
            <a:r>
              <a:rPr lang="en-US" dirty="0"/>
              <a:t>Requires </a:t>
            </a:r>
            <a:r>
              <a:rPr lang="en-US" i="1" dirty="0"/>
              <a:t>statistical analysis </a:t>
            </a:r>
            <a:r>
              <a:rPr lang="en-US" dirty="0"/>
              <a:t>that shows whether the </a:t>
            </a:r>
            <a:r>
              <a:rPr lang="en-US" i="1" dirty="0"/>
              <a:t>presence of a safety program </a:t>
            </a:r>
            <a:r>
              <a:rPr lang="en-US" dirty="0"/>
              <a:t>in a state leads to </a:t>
            </a:r>
            <a:r>
              <a:rPr lang="en-US" i="1" dirty="0"/>
              <a:t>lower fatality rates</a:t>
            </a:r>
          </a:p>
          <a:p>
            <a:endParaRPr lang="en-US" dirty="0"/>
          </a:p>
        </p:txBody>
      </p:sp>
      <p:sp>
        <p:nvSpPr>
          <p:cNvPr id="4" name="Slide Number Placeholder 3">
            <a:extLst>
              <a:ext uri="{FF2B5EF4-FFF2-40B4-BE49-F238E27FC236}">
                <a16:creationId xmlns:a16="http://schemas.microsoft.com/office/drawing/2014/main" id="{7B6ACD8A-A3FE-894D-A441-7FFD3683C47D}"/>
              </a:ext>
            </a:extLst>
          </p:cNvPr>
          <p:cNvSpPr>
            <a:spLocks noGrp="1"/>
          </p:cNvSpPr>
          <p:nvPr>
            <p:ph type="sldNum" sz="quarter" idx="12"/>
          </p:nvPr>
        </p:nvSpPr>
        <p:spPr/>
        <p:txBody>
          <a:bodyPr/>
          <a:lstStyle/>
          <a:p>
            <a:fld id="{C238F03A-58E1-4ECA-9024-348A9A81A53D}" type="slidenum">
              <a:rPr lang="en-US" smtClean="0"/>
              <a:pPr/>
              <a:t>12</a:t>
            </a:fld>
            <a:endParaRPr lang="en-US" dirty="0"/>
          </a:p>
        </p:txBody>
      </p:sp>
    </p:spTree>
    <p:extLst>
      <p:ext uri="{BB962C8B-B14F-4D97-AF65-F5344CB8AC3E}">
        <p14:creationId xmlns:p14="http://schemas.microsoft.com/office/powerpoint/2010/main" val="8456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766A-5EF2-3546-9B23-43086EB327B5}"/>
              </a:ext>
            </a:extLst>
          </p:cNvPr>
          <p:cNvSpPr>
            <a:spLocks noGrp="1"/>
          </p:cNvSpPr>
          <p:nvPr>
            <p:ph type="title"/>
          </p:nvPr>
        </p:nvSpPr>
        <p:spPr/>
        <p:txBody>
          <a:bodyPr>
            <a:normAutofit fontScale="90000"/>
          </a:bodyPr>
          <a:lstStyle/>
          <a:p>
            <a:r>
              <a:rPr lang="en-US" dirty="0"/>
              <a:t>Past Studies Related to Effectiveness of Safety Inspection Programs</a:t>
            </a:r>
          </a:p>
        </p:txBody>
      </p:sp>
      <p:sp>
        <p:nvSpPr>
          <p:cNvPr id="3" name="Content Placeholder 2">
            <a:extLst>
              <a:ext uri="{FF2B5EF4-FFF2-40B4-BE49-F238E27FC236}">
                <a16:creationId xmlns:a16="http://schemas.microsoft.com/office/drawing/2014/main" id="{9663D196-114D-D34A-B56F-DEA1FCB36445}"/>
              </a:ext>
            </a:extLst>
          </p:cNvPr>
          <p:cNvSpPr>
            <a:spLocks noGrp="1"/>
          </p:cNvSpPr>
          <p:nvPr>
            <p:ph idx="1"/>
          </p:nvPr>
        </p:nvSpPr>
        <p:spPr>
          <a:xfrm>
            <a:off x="457200" y="1910316"/>
            <a:ext cx="8229600" cy="4876800"/>
          </a:xfrm>
        </p:spPr>
        <p:txBody>
          <a:bodyPr/>
          <a:lstStyle/>
          <a:p>
            <a:r>
              <a:rPr lang="en-US" dirty="0"/>
              <a:t>Conducted in US since 1975 (first was </a:t>
            </a:r>
            <a:r>
              <a:rPr lang="en-US" dirty="0" err="1"/>
              <a:t>Peltzman</a:t>
            </a:r>
            <a:r>
              <a:rPr lang="en-US" dirty="0"/>
              <a:t>)</a:t>
            </a:r>
          </a:p>
          <a:p>
            <a:endParaRPr lang="en-US" dirty="0"/>
          </a:p>
          <a:p>
            <a:r>
              <a:rPr lang="en-US" dirty="0"/>
              <a:t>Have generally either done short-term comparisons (i.e., a few years)</a:t>
            </a:r>
          </a:p>
          <a:p>
            <a:endParaRPr lang="en-US" dirty="0"/>
          </a:p>
          <a:p>
            <a:r>
              <a:rPr lang="en-US" dirty="0"/>
              <a:t>Have generally done comparisons over a small number of regions (i.e., a few states)</a:t>
            </a:r>
          </a:p>
          <a:p>
            <a:endParaRPr lang="en-US" dirty="0"/>
          </a:p>
          <a:p>
            <a:r>
              <a:rPr lang="en-US" dirty="0"/>
              <a:t>Studies have shown mixed results, some suggesting the safety programs save lives, some studies did not</a:t>
            </a:r>
          </a:p>
          <a:p>
            <a:pPr lvl="1"/>
            <a:r>
              <a:rPr lang="en-US" dirty="0"/>
              <a:t>“Statistical power” of results has generally been fairly weak</a:t>
            </a:r>
          </a:p>
          <a:p>
            <a:endParaRPr lang="en-US" dirty="0"/>
          </a:p>
          <a:p>
            <a:endParaRPr lang="en-US" dirty="0"/>
          </a:p>
        </p:txBody>
      </p:sp>
      <p:sp>
        <p:nvSpPr>
          <p:cNvPr id="4" name="Slide Number Placeholder 3">
            <a:extLst>
              <a:ext uri="{FF2B5EF4-FFF2-40B4-BE49-F238E27FC236}">
                <a16:creationId xmlns:a16="http://schemas.microsoft.com/office/drawing/2014/main" id="{621B13AC-90E5-4348-92F3-EA9CD7F04471}"/>
              </a:ext>
            </a:extLst>
          </p:cNvPr>
          <p:cNvSpPr>
            <a:spLocks noGrp="1"/>
          </p:cNvSpPr>
          <p:nvPr>
            <p:ph type="sldNum" sz="quarter" idx="12"/>
          </p:nvPr>
        </p:nvSpPr>
        <p:spPr/>
        <p:txBody>
          <a:bodyPr/>
          <a:lstStyle/>
          <a:p>
            <a:fld id="{C238F03A-58E1-4ECA-9024-348A9A81A53D}" type="slidenum">
              <a:rPr lang="en-US" smtClean="0"/>
              <a:pPr/>
              <a:t>13</a:t>
            </a:fld>
            <a:endParaRPr lang="en-US" dirty="0"/>
          </a:p>
        </p:txBody>
      </p:sp>
    </p:spTree>
    <p:extLst>
      <p:ext uri="{BB962C8B-B14F-4D97-AF65-F5344CB8AC3E}">
        <p14:creationId xmlns:p14="http://schemas.microsoft.com/office/powerpoint/2010/main" val="361274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2AD8-DAB8-1148-B26A-32642F89DC83}"/>
              </a:ext>
            </a:extLst>
          </p:cNvPr>
          <p:cNvSpPr>
            <a:spLocks noGrp="1"/>
          </p:cNvSpPr>
          <p:nvPr>
            <p:ph type="title"/>
          </p:nvPr>
        </p:nvSpPr>
        <p:spPr/>
        <p:txBody>
          <a:bodyPr/>
          <a:lstStyle/>
          <a:p>
            <a:r>
              <a:rPr lang="en-US" dirty="0"/>
              <a:t>Goal of Our Study</a:t>
            </a:r>
          </a:p>
        </p:txBody>
      </p:sp>
      <p:sp>
        <p:nvSpPr>
          <p:cNvPr id="3" name="Content Placeholder 2">
            <a:extLst>
              <a:ext uri="{FF2B5EF4-FFF2-40B4-BE49-F238E27FC236}">
                <a16:creationId xmlns:a16="http://schemas.microsoft.com/office/drawing/2014/main" id="{EF692633-43BE-3142-AC0C-02A0E4F8307B}"/>
              </a:ext>
            </a:extLst>
          </p:cNvPr>
          <p:cNvSpPr>
            <a:spLocks noGrp="1"/>
          </p:cNvSpPr>
          <p:nvPr>
            <p:ph idx="1"/>
          </p:nvPr>
        </p:nvSpPr>
        <p:spPr/>
        <p:txBody>
          <a:bodyPr>
            <a:normAutofit fontScale="92500" lnSpcReduction="10000"/>
          </a:bodyPr>
          <a:lstStyle/>
          <a:p>
            <a:r>
              <a:rPr lang="en-US" dirty="0"/>
              <a:t>Consider all states, over a long period of time</a:t>
            </a:r>
          </a:p>
          <a:p>
            <a:endParaRPr lang="en-US" dirty="0"/>
          </a:p>
          <a:p>
            <a:r>
              <a:rPr lang="en-US" dirty="0"/>
              <a:t>Use of consistent data set (NHTSA FARS Data)</a:t>
            </a:r>
          </a:p>
          <a:p>
            <a:pPr lvl="1"/>
            <a:r>
              <a:rPr lang="en-US" dirty="0"/>
              <a:t>Detailed records of every fatal crash in USA over 30 years</a:t>
            </a:r>
          </a:p>
          <a:p>
            <a:pPr lvl="1"/>
            <a:r>
              <a:rPr lang="en-US" dirty="0"/>
              <a:t>Shows all vehicles involved (and their state of registration)</a:t>
            </a:r>
          </a:p>
          <a:p>
            <a:endParaRPr lang="en-US" dirty="0"/>
          </a:p>
          <a:p>
            <a:r>
              <a:rPr lang="en-US" dirty="0"/>
              <a:t>Make all data and code publicly available</a:t>
            </a:r>
          </a:p>
          <a:p>
            <a:endParaRPr lang="en-US" dirty="0"/>
          </a:p>
          <a:p>
            <a:r>
              <a:rPr lang="en-US" dirty="0"/>
              <a:t>To broadly and consider the impact of establishing / repealing safety inspection programs, allowing legislators to quantitatively estimate impacts</a:t>
            </a:r>
          </a:p>
          <a:p>
            <a:pPr lvl="1"/>
            <a:r>
              <a:rPr lang="en-US" dirty="0"/>
              <a:t>Better gauge cost-effectiveness of I/M programs as a means of preventing road fatalities, in comparison to other possible policy interventions with the same aim (e.g., rural roads, DUI, etc.)</a:t>
            </a:r>
          </a:p>
        </p:txBody>
      </p:sp>
      <p:sp>
        <p:nvSpPr>
          <p:cNvPr id="4" name="Slide Number Placeholder 3">
            <a:extLst>
              <a:ext uri="{FF2B5EF4-FFF2-40B4-BE49-F238E27FC236}">
                <a16:creationId xmlns:a16="http://schemas.microsoft.com/office/drawing/2014/main" id="{B02AF36F-7EEA-CC45-8961-6CDBB1F9A713}"/>
              </a:ext>
            </a:extLst>
          </p:cNvPr>
          <p:cNvSpPr>
            <a:spLocks noGrp="1"/>
          </p:cNvSpPr>
          <p:nvPr>
            <p:ph type="sldNum" sz="quarter" idx="12"/>
          </p:nvPr>
        </p:nvSpPr>
        <p:spPr/>
        <p:txBody>
          <a:bodyPr/>
          <a:lstStyle/>
          <a:p>
            <a:fld id="{C238F03A-58E1-4ECA-9024-348A9A81A53D}" type="slidenum">
              <a:rPr lang="en-US" smtClean="0"/>
              <a:pPr/>
              <a:t>14</a:t>
            </a:fld>
            <a:endParaRPr lang="en-US" dirty="0"/>
          </a:p>
        </p:txBody>
      </p:sp>
      <p:pic>
        <p:nvPicPr>
          <p:cNvPr id="5" name="Picture 4">
            <a:extLst>
              <a:ext uri="{FF2B5EF4-FFF2-40B4-BE49-F238E27FC236}">
                <a16:creationId xmlns:a16="http://schemas.microsoft.com/office/drawing/2014/main" id="{194EF04F-97F0-9E4B-9953-3E86DF443120}"/>
              </a:ext>
            </a:extLst>
          </p:cNvPr>
          <p:cNvPicPr>
            <a:picLocks noChangeAspect="1"/>
          </p:cNvPicPr>
          <p:nvPr/>
        </p:nvPicPr>
        <p:blipFill>
          <a:blip r:embed="rId2"/>
          <a:stretch>
            <a:fillRect/>
          </a:stretch>
        </p:blipFill>
        <p:spPr>
          <a:xfrm>
            <a:off x="6250099" y="614276"/>
            <a:ext cx="2739802" cy="828848"/>
          </a:xfrm>
          <a:prstGeom prst="rect">
            <a:avLst/>
          </a:prstGeom>
        </p:spPr>
      </p:pic>
    </p:spTree>
    <p:extLst>
      <p:ext uri="{BB962C8B-B14F-4D97-AF65-F5344CB8AC3E}">
        <p14:creationId xmlns:p14="http://schemas.microsoft.com/office/powerpoint/2010/main" val="239597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980B-3926-1544-AB0E-9BE4524C676C}"/>
              </a:ext>
            </a:extLst>
          </p:cNvPr>
          <p:cNvSpPr>
            <a:spLocks noGrp="1"/>
          </p:cNvSpPr>
          <p:nvPr>
            <p:ph type="title"/>
          </p:nvPr>
        </p:nvSpPr>
        <p:spPr/>
        <p:txBody>
          <a:bodyPr/>
          <a:lstStyle/>
          <a:p>
            <a:r>
              <a:rPr lang="en-US" dirty="0"/>
              <a:t>Fatality Rate Equation and Model</a:t>
            </a:r>
          </a:p>
        </p:txBody>
      </p:sp>
      <p:sp>
        <p:nvSpPr>
          <p:cNvPr id="3" name="Content Placeholder 2">
            <a:extLst>
              <a:ext uri="{FF2B5EF4-FFF2-40B4-BE49-F238E27FC236}">
                <a16:creationId xmlns:a16="http://schemas.microsoft.com/office/drawing/2014/main" id="{0ECA7133-8E65-A74C-A6D3-AE2C2A7E226E}"/>
              </a:ext>
            </a:extLst>
          </p:cNvPr>
          <p:cNvSpPr>
            <a:spLocks noGrp="1"/>
          </p:cNvSpPr>
          <p:nvPr>
            <p:ph idx="1"/>
          </p:nvPr>
        </p:nvSpPr>
        <p:spPr>
          <a:xfrm>
            <a:off x="457200" y="1600200"/>
            <a:ext cx="8543292" cy="4876800"/>
          </a:xfrm>
        </p:spPr>
        <p:txBody>
          <a:bodyPr>
            <a:normAutofit fontScale="92500"/>
          </a:bodyPr>
          <a:lstStyle/>
          <a:p>
            <a:r>
              <a:rPr lang="en-US" dirty="0"/>
              <a:t>We adjust for the state of registration of each vehicle involved</a:t>
            </a:r>
          </a:p>
          <a:p>
            <a:endParaRPr lang="en-US" dirty="0"/>
          </a:p>
          <a:p>
            <a:endParaRPr lang="en-US" dirty="0"/>
          </a:p>
          <a:p>
            <a:endParaRPr lang="en-US" dirty="0"/>
          </a:p>
          <a:p>
            <a:endParaRPr lang="en-US" dirty="0"/>
          </a:p>
          <a:p>
            <a:endParaRPr lang="en-US" dirty="0"/>
          </a:p>
          <a:p>
            <a:endParaRPr lang="en-US" dirty="0"/>
          </a:p>
          <a:p>
            <a:r>
              <a:rPr lang="en-US" dirty="0"/>
              <a:t>Create a pooled panel data based multiple linear regression analysis, trying to predict the adjusted fatality rate defined above</a:t>
            </a:r>
          </a:p>
          <a:p>
            <a:endParaRPr lang="en-US" dirty="0"/>
          </a:p>
          <a:p>
            <a:r>
              <a:rPr lang="en-US" dirty="0"/>
              <a:t>Generally expect a “time lag” would be required to see effects, and consider lags of 1-10 years</a:t>
            </a:r>
          </a:p>
        </p:txBody>
      </p:sp>
      <p:sp>
        <p:nvSpPr>
          <p:cNvPr id="4" name="Slide Number Placeholder 3">
            <a:extLst>
              <a:ext uri="{FF2B5EF4-FFF2-40B4-BE49-F238E27FC236}">
                <a16:creationId xmlns:a16="http://schemas.microsoft.com/office/drawing/2014/main" id="{DE5D548A-CBF6-D342-AC01-195868BF9CDB}"/>
              </a:ext>
            </a:extLst>
          </p:cNvPr>
          <p:cNvSpPr>
            <a:spLocks noGrp="1"/>
          </p:cNvSpPr>
          <p:nvPr>
            <p:ph type="sldNum" sz="quarter" idx="12"/>
          </p:nvPr>
        </p:nvSpPr>
        <p:spPr/>
        <p:txBody>
          <a:bodyPr/>
          <a:lstStyle/>
          <a:p>
            <a:fld id="{C238F03A-58E1-4ECA-9024-348A9A81A53D}" type="slidenum">
              <a:rPr lang="en-US" smtClean="0"/>
              <a:pPr/>
              <a:t>15</a:t>
            </a:fld>
            <a:endParaRPr lang="en-US" dirty="0"/>
          </a:p>
        </p:txBody>
      </p:sp>
      <p:pic>
        <p:nvPicPr>
          <p:cNvPr id="5" name="Picture 4">
            <a:extLst>
              <a:ext uri="{FF2B5EF4-FFF2-40B4-BE49-F238E27FC236}">
                <a16:creationId xmlns:a16="http://schemas.microsoft.com/office/drawing/2014/main" id="{C0B37D29-C487-4948-B553-92D7202892F5}"/>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624" y="2670448"/>
            <a:ext cx="8820980" cy="1368152"/>
          </a:xfrm>
          <a:prstGeom prst="rect">
            <a:avLst/>
          </a:prstGeom>
          <a:noFill/>
          <a:ln>
            <a:noFill/>
          </a:ln>
        </p:spPr>
      </p:pic>
    </p:spTree>
    <p:extLst>
      <p:ext uri="{BB962C8B-B14F-4D97-AF65-F5344CB8AC3E}">
        <p14:creationId xmlns:p14="http://schemas.microsoft.com/office/powerpoint/2010/main" val="138836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4163-7398-D543-BC86-79EA7569B814}"/>
              </a:ext>
            </a:extLst>
          </p:cNvPr>
          <p:cNvSpPr>
            <a:spLocks noGrp="1"/>
          </p:cNvSpPr>
          <p:nvPr>
            <p:ph type="title"/>
          </p:nvPr>
        </p:nvSpPr>
        <p:spPr/>
        <p:txBody>
          <a:bodyPr/>
          <a:lstStyle/>
          <a:p>
            <a:r>
              <a:rPr lang="en-US" dirty="0"/>
              <a:t>Model Variables</a:t>
            </a:r>
          </a:p>
        </p:txBody>
      </p:sp>
      <p:sp>
        <p:nvSpPr>
          <p:cNvPr id="4" name="Slide Number Placeholder 3">
            <a:extLst>
              <a:ext uri="{FF2B5EF4-FFF2-40B4-BE49-F238E27FC236}">
                <a16:creationId xmlns:a16="http://schemas.microsoft.com/office/drawing/2014/main" id="{7892FD73-B542-6F4F-B25E-4F1BB5414E01}"/>
              </a:ext>
            </a:extLst>
          </p:cNvPr>
          <p:cNvSpPr>
            <a:spLocks noGrp="1"/>
          </p:cNvSpPr>
          <p:nvPr>
            <p:ph type="sldNum" sz="quarter" idx="12"/>
          </p:nvPr>
        </p:nvSpPr>
        <p:spPr/>
        <p:txBody>
          <a:bodyPr/>
          <a:lstStyle/>
          <a:p>
            <a:fld id="{C238F03A-58E1-4ECA-9024-348A9A81A53D}" type="slidenum">
              <a:rPr lang="en-US" smtClean="0"/>
              <a:pPr/>
              <a:t>16</a:t>
            </a:fld>
            <a:endParaRPr lang="en-US" dirty="0"/>
          </a:p>
        </p:txBody>
      </p:sp>
      <p:sp>
        <p:nvSpPr>
          <p:cNvPr id="8" name="Content Placeholder 7">
            <a:extLst>
              <a:ext uri="{FF2B5EF4-FFF2-40B4-BE49-F238E27FC236}">
                <a16:creationId xmlns:a16="http://schemas.microsoft.com/office/drawing/2014/main" id="{8E2D3474-F14E-0E46-A0F6-BBA134CD5543}"/>
              </a:ext>
            </a:extLst>
          </p:cNvPr>
          <p:cNvSpPr>
            <a:spLocks noGrp="1"/>
          </p:cNvSpPr>
          <p:nvPr>
            <p:ph idx="1"/>
          </p:nvPr>
        </p:nvSpPr>
        <p:spPr>
          <a:xfrm>
            <a:off x="441920" y="1533922"/>
            <a:ext cx="8229600" cy="4876800"/>
          </a:xfrm>
        </p:spPr>
        <p:txBody>
          <a:bodyPr/>
          <a:lstStyle/>
          <a:p>
            <a:r>
              <a:rPr lang="en-US" dirty="0"/>
              <a:t>We have considered many variables in our work to date.</a:t>
            </a:r>
          </a:p>
          <a:p>
            <a:endParaRPr lang="en-US" dirty="0"/>
          </a:p>
          <a:p>
            <a:r>
              <a:rPr lang="en-US" dirty="0"/>
              <a:t>The HKSTS submission shows a subset and our analysis as of summer 2019</a:t>
            </a:r>
          </a:p>
        </p:txBody>
      </p:sp>
      <p:pic>
        <p:nvPicPr>
          <p:cNvPr id="3" name="Picture 2">
            <a:extLst>
              <a:ext uri="{FF2B5EF4-FFF2-40B4-BE49-F238E27FC236}">
                <a16:creationId xmlns:a16="http://schemas.microsoft.com/office/drawing/2014/main" id="{C42E1DD3-D856-2C4A-BE52-6387EA882AA8}"/>
              </a:ext>
            </a:extLst>
          </p:cNvPr>
          <p:cNvPicPr>
            <a:picLocks noChangeAspect="1"/>
          </p:cNvPicPr>
          <p:nvPr/>
        </p:nvPicPr>
        <p:blipFill>
          <a:blip r:embed="rId2"/>
          <a:stretch>
            <a:fillRect/>
          </a:stretch>
        </p:blipFill>
        <p:spPr>
          <a:xfrm>
            <a:off x="292989" y="38454"/>
            <a:ext cx="8527461" cy="6858000"/>
          </a:xfrm>
          <a:prstGeom prst="rect">
            <a:avLst/>
          </a:prstGeom>
        </p:spPr>
      </p:pic>
    </p:spTree>
    <p:extLst>
      <p:ext uri="{BB962C8B-B14F-4D97-AF65-F5344CB8AC3E}">
        <p14:creationId xmlns:p14="http://schemas.microsoft.com/office/powerpoint/2010/main" val="26438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ADE9-EE21-B64E-87F0-873F4FBF9089}"/>
              </a:ext>
            </a:extLst>
          </p:cNvPr>
          <p:cNvSpPr>
            <a:spLocks noGrp="1"/>
          </p:cNvSpPr>
          <p:nvPr>
            <p:ph type="title"/>
          </p:nvPr>
        </p:nvSpPr>
        <p:spPr/>
        <p:txBody>
          <a:bodyPr/>
          <a:lstStyle/>
          <a:p>
            <a:r>
              <a:rPr lang="en-US" dirty="0"/>
              <a:t>Results – Initial Model</a:t>
            </a:r>
          </a:p>
        </p:txBody>
      </p:sp>
      <p:sp>
        <p:nvSpPr>
          <p:cNvPr id="4" name="Slide Number Placeholder 3">
            <a:extLst>
              <a:ext uri="{FF2B5EF4-FFF2-40B4-BE49-F238E27FC236}">
                <a16:creationId xmlns:a16="http://schemas.microsoft.com/office/drawing/2014/main" id="{2EE23BF5-AFEE-6944-97BA-20F9388ABF27}"/>
              </a:ext>
            </a:extLst>
          </p:cNvPr>
          <p:cNvSpPr>
            <a:spLocks noGrp="1"/>
          </p:cNvSpPr>
          <p:nvPr>
            <p:ph type="sldNum" sz="quarter" idx="12"/>
          </p:nvPr>
        </p:nvSpPr>
        <p:spPr/>
        <p:txBody>
          <a:bodyPr/>
          <a:lstStyle/>
          <a:p>
            <a:fld id="{C238F03A-58E1-4ECA-9024-348A9A81A53D}" type="slidenum">
              <a:rPr lang="en-US" smtClean="0"/>
              <a:pPr/>
              <a:t>17</a:t>
            </a:fld>
            <a:endParaRPr lang="en-US" dirty="0"/>
          </a:p>
        </p:txBody>
      </p:sp>
      <p:pic>
        <p:nvPicPr>
          <p:cNvPr id="3" name="Picture 2">
            <a:extLst>
              <a:ext uri="{FF2B5EF4-FFF2-40B4-BE49-F238E27FC236}">
                <a16:creationId xmlns:a16="http://schemas.microsoft.com/office/drawing/2014/main" id="{26169B12-216F-0F4B-862B-F36986D7820B}"/>
              </a:ext>
            </a:extLst>
          </p:cNvPr>
          <p:cNvPicPr>
            <a:picLocks noChangeAspect="1"/>
          </p:cNvPicPr>
          <p:nvPr/>
        </p:nvPicPr>
        <p:blipFill>
          <a:blip r:embed="rId3"/>
          <a:stretch>
            <a:fillRect/>
          </a:stretch>
        </p:blipFill>
        <p:spPr>
          <a:xfrm>
            <a:off x="-32370" y="1524000"/>
            <a:ext cx="9144000" cy="5002604"/>
          </a:xfrm>
          <a:prstGeom prst="rect">
            <a:avLst/>
          </a:prstGeom>
        </p:spPr>
      </p:pic>
      <p:sp>
        <p:nvSpPr>
          <p:cNvPr id="6" name="Content Placeholder 5">
            <a:extLst>
              <a:ext uri="{FF2B5EF4-FFF2-40B4-BE49-F238E27FC236}">
                <a16:creationId xmlns:a16="http://schemas.microsoft.com/office/drawing/2014/main" id="{60A19E00-F913-AE4C-BF49-C2A57069CB5A}"/>
              </a:ext>
            </a:extLst>
          </p:cNvPr>
          <p:cNvSpPr>
            <a:spLocks noGrp="1"/>
          </p:cNvSpPr>
          <p:nvPr>
            <p:ph idx="1"/>
          </p:nvPr>
        </p:nvSpPr>
        <p:spPr>
          <a:xfrm>
            <a:off x="6444208" y="1524000"/>
            <a:ext cx="8229600" cy="4876800"/>
          </a:xfrm>
        </p:spPr>
        <p:txBody>
          <a:bodyPr/>
          <a:lstStyle/>
          <a:p>
            <a:endParaRPr lang="en-US" dirty="0"/>
          </a:p>
        </p:txBody>
      </p:sp>
      <p:sp>
        <p:nvSpPr>
          <p:cNvPr id="7" name="Oval 6">
            <a:extLst>
              <a:ext uri="{FF2B5EF4-FFF2-40B4-BE49-F238E27FC236}">
                <a16:creationId xmlns:a16="http://schemas.microsoft.com/office/drawing/2014/main" id="{3B46A524-67A8-1B4C-B597-E038AA3E1E54}"/>
              </a:ext>
            </a:extLst>
          </p:cNvPr>
          <p:cNvSpPr/>
          <p:nvPr/>
        </p:nvSpPr>
        <p:spPr>
          <a:xfrm>
            <a:off x="-46856" y="4365104"/>
            <a:ext cx="8867328" cy="64807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07FE635-1D7C-6D41-9BCA-CCE87BA74B75}"/>
              </a:ext>
            </a:extLst>
          </p:cNvPr>
          <p:cNvSpPr/>
          <p:nvPr/>
        </p:nvSpPr>
        <p:spPr>
          <a:xfrm>
            <a:off x="-77362" y="1892432"/>
            <a:ext cx="8867328" cy="129614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E63C02-A1E0-A240-94EC-461B76E409C4}"/>
              </a:ext>
            </a:extLst>
          </p:cNvPr>
          <p:cNvSpPr/>
          <p:nvPr/>
        </p:nvSpPr>
        <p:spPr>
          <a:xfrm>
            <a:off x="-46856" y="5013176"/>
            <a:ext cx="8867328" cy="64807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40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B1AB-E741-6242-9E23-9D3DDE9E0510}"/>
              </a:ext>
            </a:extLst>
          </p:cNvPr>
          <p:cNvSpPr>
            <a:spLocks noGrp="1"/>
          </p:cNvSpPr>
          <p:nvPr>
            <p:ph type="title"/>
          </p:nvPr>
        </p:nvSpPr>
        <p:spPr/>
        <p:txBody>
          <a:bodyPr/>
          <a:lstStyle/>
          <a:p>
            <a:r>
              <a:rPr lang="en-US" dirty="0"/>
              <a:t>Results of Lagged Program Variable</a:t>
            </a:r>
          </a:p>
        </p:txBody>
      </p:sp>
      <p:sp>
        <p:nvSpPr>
          <p:cNvPr id="3" name="Content Placeholder 2">
            <a:extLst>
              <a:ext uri="{FF2B5EF4-FFF2-40B4-BE49-F238E27FC236}">
                <a16:creationId xmlns:a16="http://schemas.microsoft.com/office/drawing/2014/main" id="{FF598B05-F8ED-A64C-8800-97F8CE130BD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FFD3311-6FBA-984C-929E-4BA90AAFC940}"/>
              </a:ext>
            </a:extLst>
          </p:cNvPr>
          <p:cNvSpPr>
            <a:spLocks noGrp="1"/>
          </p:cNvSpPr>
          <p:nvPr>
            <p:ph type="sldNum" sz="quarter" idx="12"/>
          </p:nvPr>
        </p:nvSpPr>
        <p:spPr/>
        <p:txBody>
          <a:bodyPr/>
          <a:lstStyle/>
          <a:p>
            <a:fld id="{C238F03A-58E1-4ECA-9024-348A9A81A53D}" type="slidenum">
              <a:rPr lang="en-US" smtClean="0"/>
              <a:pPr/>
              <a:t>18</a:t>
            </a:fld>
            <a:endParaRPr lang="en-US" dirty="0"/>
          </a:p>
        </p:txBody>
      </p:sp>
      <p:pic>
        <p:nvPicPr>
          <p:cNvPr id="5" name="Picture 4">
            <a:extLst>
              <a:ext uri="{FF2B5EF4-FFF2-40B4-BE49-F238E27FC236}">
                <a16:creationId xmlns:a16="http://schemas.microsoft.com/office/drawing/2014/main" id="{4A437415-B214-184A-88FC-660DD3D8CCB6}"/>
              </a:ext>
            </a:extLst>
          </p:cNvPr>
          <p:cNvPicPr>
            <a:picLocks noChangeAspect="1"/>
          </p:cNvPicPr>
          <p:nvPr/>
        </p:nvPicPr>
        <p:blipFill>
          <a:blip r:embed="rId2"/>
          <a:stretch>
            <a:fillRect/>
          </a:stretch>
        </p:blipFill>
        <p:spPr>
          <a:xfrm>
            <a:off x="457200" y="1524000"/>
            <a:ext cx="8215987" cy="5334000"/>
          </a:xfrm>
          <a:prstGeom prst="rect">
            <a:avLst/>
          </a:prstGeom>
        </p:spPr>
      </p:pic>
      <p:sp>
        <p:nvSpPr>
          <p:cNvPr id="7" name="Rectangle 6">
            <a:extLst>
              <a:ext uri="{FF2B5EF4-FFF2-40B4-BE49-F238E27FC236}">
                <a16:creationId xmlns:a16="http://schemas.microsoft.com/office/drawing/2014/main" id="{EF63A9F3-718E-B24C-BC48-076C7E8B342E}"/>
              </a:ext>
            </a:extLst>
          </p:cNvPr>
          <p:cNvSpPr/>
          <p:nvPr/>
        </p:nvSpPr>
        <p:spPr>
          <a:xfrm>
            <a:off x="4139952" y="1524000"/>
            <a:ext cx="1152128" cy="5334000"/>
          </a:xfrm>
          <a:prstGeom prst="rec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E1CD60-1513-2E4B-8953-AB28834A5C64}"/>
              </a:ext>
            </a:extLst>
          </p:cNvPr>
          <p:cNvSpPr/>
          <p:nvPr/>
        </p:nvSpPr>
        <p:spPr>
          <a:xfrm>
            <a:off x="280717" y="1752935"/>
            <a:ext cx="8568952" cy="3938209"/>
          </a:xfrm>
          <a:prstGeom prst="rect">
            <a:avLst/>
          </a:prstGeom>
          <a:solidFill>
            <a:schemeClr val="bg1"/>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Overall, the effects of losing a program seem to be strongest at about </a:t>
            </a:r>
            <a:r>
              <a:rPr lang="en-US" sz="3600" u="sng" dirty="0">
                <a:solidFill>
                  <a:schemeClr val="tx1"/>
                </a:solidFill>
              </a:rPr>
              <a:t>5 years </a:t>
            </a:r>
            <a:r>
              <a:rPr lang="en-US" sz="3600" dirty="0">
                <a:solidFill>
                  <a:schemeClr val="tx1"/>
                </a:solidFill>
              </a:rPr>
              <a:t>after loss of program (although effects are still significant until about </a:t>
            </a:r>
            <a:r>
              <a:rPr lang="en-US" sz="3600" u="sng" dirty="0">
                <a:solidFill>
                  <a:schemeClr val="tx1"/>
                </a:solidFill>
              </a:rPr>
              <a:t>7 years</a:t>
            </a:r>
            <a:r>
              <a:rPr lang="en-US" sz="3600" dirty="0">
                <a:solidFill>
                  <a:schemeClr val="tx1"/>
                </a:solidFill>
              </a:rPr>
              <a:t>)</a:t>
            </a:r>
          </a:p>
        </p:txBody>
      </p:sp>
    </p:spTree>
    <p:extLst>
      <p:ext uri="{BB962C8B-B14F-4D97-AF65-F5344CB8AC3E}">
        <p14:creationId xmlns:p14="http://schemas.microsoft.com/office/powerpoint/2010/main" val="9995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2EBF-4B7C-1948-95B9-A2C576A08C6E}"/>
              </a:ext>
            </a:extLst>
          </p:cNvPr>
          <p:cNvSpPr>
            <a:spLocks noGrp="1"/>
          </p:cNvSpPr>
          <p:nvPr>
            <p:ph type="title"/>
          </p:nvPr>
        </p:nvSpPr>
        <p:spPr/>
        <p:txBody>
          <a:bodyPr/>
          <a:lstStyle/>
          <a:p>
            <a:r>
              <a:rPr lang="en-US" dirty="0"/>
              <a:t>Final Model Results</a:t>
            </a:r>
          </a:p>
        </p:txBody>
      </p:sp>
      <p:sp>
        <p:nvSpPr>
          <p:cNvPr id="4" name="Slide Number Placeholder 3">
            <a:extLst>
              <a:ext uri="{FF2B5EF4-FFF2-40B4-BE49-F238E27FC236}">
                <a16:creationId xmlns:a16="http://schemas.microsoft.com/office/drawing/2014/main" id="{1A0732C7-161B-ED44-8559-C0E943DE5AF0}"/>
              </a:ext>
            </a:extLst>
          </p:cNvPr>
          <p:cNvSpPr>
            <a:spLocks noGrp="1"/>
          </p:cNvSpPr>
          <p:nvPr>
            <p:ph type="sldNum" sz="quarter" idx="12"/>
          </p:nvPr>
        </p:nvSpPr>
        <p:spPr/>
        <p:txBody>
          <a:bodyPr/>
          <a:lstStyle/>
          <a:p>
            <a:fld id="{C238F03A-58E1-4ECA-9024-348A9A81A53D}" type="slidenum">
              <a:rPr lang="en-US" smtClean="0"/>
              <a:pPr/>
              <a:t>19</a:t>
            </a:fld>
            <a:endParaRPr lang="en-US" dirty="0"/>
          </a:p>
        </p:txBody>
      </p:sp>
      <p:sp>
        <p:nvSpPr>
          <p:cNvPr id="7" name="Content Placeholder 6">
            <a:extLst>
              <a:ext uri="{FF2B5EF4-FFF2-40B4-BE49-F238E27FC236}">
                <a16:creationId xmlns:a16="http://schemas.microsoft.com/office/drawing/2014/main" id="{5394C051-0517-1943-9EC3-FC122164B2AE}"/>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B6D3252-83FA-F74D-BBE5-9EF25FD707C8}"/>
              </a:ext>
            </a:extLst>
          </p:cNvPr>
          <p:cNvPicPr>
            <a:picLocks noChangeAspect="1"/>
          </p:cNvPicPr>
          <p:nvPr/>
        </p:nvPicPr>
        <p:blipFill>
          <a:blip r:embed="rId3"/>
          <a:stretch>
            <a:fillRect/>
          </a:stretch>
        </p:blipFill>
        <p:spPr>
          <a:xfrm>
            <a:off x="0" y="1788711"/>
            <a:ext cx="9144000" cy="4688289"/>
          </a:xfrm>
          <a:prstGeom prst="rect">
            <a:avLst/>
          </a:prstGeom>
        </p:spPr>
      </p:pic>
      <p:sp>
        <p:nvSpPr>
          <p:cNvPr id="9" name="Oval 8">
            <a:extLst>
              <a:ext uri="{FF2B5EF4-FFF2-40B4-BE49-F238E27FC236}">
                <a16:creationId xmlns:a16="http://schemas.microsoft.com/office/drawing/2014/main" id="{C4854E68-98FA-6847-B603-93E323ADE151}"/>
              </a:ext>
            </a:extLst>
          </p:cNvPr>
          <p:cNvSpPr/>
          <p:nvPr/>
        </p:nvSpPr>
        <p:spPr>
          <a:xfrm>
            <a:off x="-309118" y="4437112"/>
            <a:ext cx="9485863" cy="43451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7CAC04-3E59-0345-8EC6-03B724F3C9CF}"/>
              </a:ext>
            </a:extLst>
          </p:cNvPr>
          <p:cNvSpPr/>
          <p:nvPr/>
        </p:nvSpPr>
        <p:spPr>
          <a:xfrm>
            <a:off x="-252536" y="5010708"/>
            <a:ext cx="9485863" cy="43451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CDBD54-7788-1843-A895-34B93BD62C55}"/>
              </a:ext>
            </a:extLst>
          </p:cNvPr>
          <p:cNvSpPr/>
          <p:nvPr/>
        </p:nvSpPr>
        <p:spPr>
          <a:xfrm>
            <a:off x="287524" y="2069495"/>
            <a:ext cx="8568952" cy="3938209"/>
          </a:xfrm>
          <a:prstGeom prst="rect">
            <a:avLst/>
          </a:prstGeom>
          <a:solidFill>
            <a:schemeClr val="bg1"/>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schemeClr val="tx1"/>
                </a:solidFill>
              </a:rPr>
              <a:t>The lag variable result suggests, the number of road fatalities may be expected to be between 0.42 and 1.97 fewer per 100,000 citizens, than if the state did not have an inspection program. </a:t>
            </a:r>
          </a:p>
          <a:p>
            <a:pPr lvl="0">
              <a:defRPr/>
            </a:pPr>
            <a:endParaRPr lang="en-US" sz="2400" dirty="0">
              <a:solidFill>
                <a:schemeClr val="tx1"/>
              </a:solidFill>
            </a:endParaRPr>
          </a:p>
          <a:p>
            <a:pPr lvl="0">
              <a:defRPr/>
            </a:pPr>
            <a:r>
              <a:rPr lang="en-US" sz="2400" dirty="0">
                <a:solidFill>
                  <a:schemeClr val="tx1"/>
                </a:solidFill>
              </a:rPr>
              <a:t>Example: New Jersey with 9 million people, repealing an existing program could lead to 38-178 additional deaths in the fifth year after the program has been repealed.</a:t>
            </a:r>
          </a:p>
          <a:p>
            <a:pPr algn="ctr"/>
            <a:endParaRPr lang="en-US" sz="2000" dirty="0">
              <a:solidFill>
                <a:schemeClr val="tx1"/>
              </a:solidFill>
            </a:endParaRPr>
          </a:p>
        </p:txBody>
      </p:sp>
    </p:spTree>
    <p:extLst>
      <p:ext uri="{BB962C8B-B14F-4D97-AF65-F5344CB8AC3E}">
        <p14:creationId xmlns:p14="http://schemas.microsoft.com/office/powerpoint/2010/main" val="25359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0" y="273904"/>
            <a:ext cx="9177868" cy="922848"/>
          </a:xfrm>
        </p:spPr>
        <p:txBody>
          <a:bodyPr>
            <a:noAutofit/>
          </a:bodyPr>
          <a:lstStyle/>
          <a:p>
            <a:r>
              <a:rPr lang="en-US" sz="3400" dirty="0"/>
              <a:t>Passenger Vehicle Safety a Big Challenge</a:t>
            </a:r>
          </a:p>
        </p:txBody>
      </p:sp>
      <p:sp>
        <p:nvSpPr>
          <p:cNvPr id="5" name="TextBox 2"/>
          <p:cNvSpPr txBox="1">
            <a:spLocks noChangeArrowheads="1"/>
          </p:cNvSpPr>
          <p:nvPr/>
        </p:nvSpPr>
        <p:spPr bwMode="auto">
          <a:xfrm>
            <a:off x="135664" y="6237312"/>
            <a:ext cx="9144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600" dirty="0">
                <a:latin typeface="Futura Std Book"/>
                <a:cs typeface="Futura Std Book"/>
              </a:rPr>
              <a:t>Source: NHTSA Crash Stats Website</a:t>
            </a:r>
          </a:p>
        </p:txBody>
      </p:sp>
      <p:sp>
        <p:nvSpPr>
          <p:cNvPr id="6" name="Content Placeholder 2"/>
          <p:cNvSpPr>
            <a:spLocks noGrp="1"/>
          </p:cNvSpPr>
          <p:nvPr>
            <p:ph idx="1"/>
          </p:nvPr>
        </p:nvSpPr>
        <p:spPr>
          <a:xfrm>
            <a:off x="457200" y="1278473"/>
            <a:ext cx="8432800" cy="4525963"/>
          </a:xfrm>
        </p:spPr>
        <p:txBody>
          <a:bodyPr>
            <a:normAutofit lnSpcReduction="10000"/>
          </a:bodyPr>
          <a:lstStyle/>
          <a:p>
            <a:r>
              <a:rPr lang="en-US" dirty="0"/>
              <a:t>In the USA..</a:t>
            </a:r>
          </a:p>
          <a:p>
            <a:endParaRPr lang="en-US" dirty="0"/>
          </a:p>
          <a:p>
            <a:r>
              <a:rPr lang="en-US" dirty="0"/>
              <a:t>In 2017, 6.4 million car crashes, 2.7 million injuries (including 100,000+ pedestrians and cyclists) and 37,000 fatalities (including 6,000 pedestrians)</a:t>
            </a:r>
          </a:p>
          <a:p>
            <a:endParaRPr lang="en-US" dirty="0"/>
          </a:p>
          <a:p>
            <a:r>
              <a:rPr lang="en-US" dirty="0"/>
              <a:t>In last 10 years, VMT has been generally flat..</a:t>
            </a:r>
          </a:p>
          <a:p>
            <a:r>
              <a:rPr lang="en-US" dirty="0"/>
              <a:t>Fatality rates have generally been decreasing</a:t>
            </a:r>
          </a:p>
          <a:p>
            <a:endParaRPr lang="en-US" dirty="0">
              <a:solidFill>
                <a:srgbClr val="FF0000"/>
              </a:solidFill>
            </a:endParaRPr>
          </a:p>
          <a:p>
            <a:r>
              <a:rPr lang="en-US" dirty="0"/>
              <a:t>There are many strategies to reduce crashes and fatalities, including highway enforcement, technology, and behavior</a:t>
            </a:r>
          </a:p>
          <a:p>
            <a:pPr marL="0" indent="0">
              <a:buNone/>
            </a:pPr>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2</a:t>
            </a:fld>
            <a:endParaRPr lang="en-US" dirty="0"/>
          </a:p>
        </p:txBody>
      </p:sp>
    </p:spTree>
    <p:extLst>
      <p:ext uri="{BB962C8B-B14F-4D97-AF65-F5344CB8AC3E}">
        <p14:creationId xmlns:p14="http://schemas.microsoft.com/office/powerpoint/2010/main" val="279136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FB2B-9764-3E41-B8EE-4FC432CE7A5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8784D8A-9E0D-4443-83DD-F7B297380E77}"/>
              </a:ext>
            </a:extLst>
          </p:cNvPr>
          <p:cNvSpPr>
            <a:spLocks noGrp="1"/>
          </p:cNvSpPr>
          <p:nvPr>
            <p:ph idx="1"/>
          </p:nvPr>
        </p:nvSpPr>
        <p:spPr>
          <a:xfrm>
            <a:off x="457200" y="1600200"/>
            <a:ext cx="8686800" cy="4876800"/>
          </a:xfrm>
        </p:spPr>
        <p:txBody>
          <a:bodyPr>
            <a:normAutofit fontScale="92500" lnSpcReduction="20000"/>
          </a:bodyPr>
          <a:lstStyle/>
          <a:p>
            <a:r>
              <a:rPr lang="en-US" dirty="0"/>
              <a:t>The presence (or absence) of a safety program in a state has a negative correlation to the population adjusted number of fatalities caused by motor accidents involving vehicles registered in that state. </a:t>
            </a:r>
          </a:p>
          <a:p>
            <a:endParaRPr lang="en-US" dirty="0"/>
          </a:p>
          <a:p>
            <a:r>
              <a:rPr lang="en-US" dirty="0"/>
              <a:t>The ability of vehicle inspections to reduce road fatalities can potentially last for up to seven years. </a:t>
            </a:r>
          </a:p>
          <a:p>
            <a:pPr lvl="1"/>
            <a:r>
              <a:rPr lang="en-US" dirty="0"/>
              <a:t>Analyses should consider these effects related to changing programs</a:t>
            </a:r>
          </a:p>
          <a:p>
            <a:endParaRPr lang="en-US" dirty="0"/>
          </a:p>
          <a:p>
            <a:r>
              <a:rPr lang="en-US" dirty="0"/>
              <a:t>Further analyses are required to explain findings surrounding some other regressor variables. </a:t>
            </a:r>
          </a:p>
          <a:p>
            <a:pPr lvl="1"/>
            <a:r>
              <a:rPr lang="en-US" dirty="0"/>
              <a:t>Presence of inclement weather and speeding – mixed results unclear</a:t>
            </a:r>
          </a:p>
          <a:p>
            <a:pPr marL="0" indent="0">
              <a:buNone/>
            </a:pPr>
            <a:r>
              <a:rPr lang="en-US" dirty="0"/>
              <a:t> </a:t>
            </a:r>
          </a:p>
          <a:p>
            <a:r>
              <a:rPr lang="en-US" dirty="0"/>
              <a:t>These data driven methods can support policymaking in support of society</a:t>
            </a:r>
          </a:p>
          <a:p>
            <a:endParaRPr lang="en-US" dirty="0"/>
          </a:p>
        </p:txBody>
      </p:sp>
      <p:sp>
        <p:nvSpPr>
          <p:cNvPr id="4" name="Slide Number Placeholder 3">
            <a:extLst>
              <a:ext uri="{FF2B5EF4-FFF2-40B4-BE49-F238E27FC236}">
                <a16:creationId xmlns:a16="http://schemas.microsoft.com/office/drawing/2014/main" id="{9FDD94D8-2957-A24F-B45E-51DF75EFA6E3}"/>
              </a:ext>
            </a:extLst>
          </p:cNvPr>
          <p:cNvSpPr>
            <a:spLocks noGrp="1"/>
          </p:cNvSpPr>
          <p:nvPr>
            <p:ph type="sldNum" sz="quarter" idx="12"/>
          </p:nvPr>
        </p:nvSpPr>
        <p:spPr/>
        <p:txBody>
          <a:bodyPr/>
          <a:lstStyle/>
          <a:p>
            <a:fld id="{C238F03A-58E1-4ECA-9024-348A9A81A53D}" type="slidenum">
              <a:rPr lang="en-US" smtClean="0"/>
              <a:pPr/>
              <a:t>20</a:t>
            </a:fld>
            <a:endParaRPr lang="en-US" dirty="0"/>
          </a:p>
        </p:txBody>
      </p:sp>
    </p:spTree>
    <p:extLst>
      <p:ext uri="{BB962C8B-B14F-4D97-AF65-F5344CB8AC3E}">
        <p14:creationId xmlns:p14="http://schemas.microsoft.com/office/powerpoint/2010/main" val="415441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Beyond our Study – Important Context</a:t>
            </a:r>
            <a:br>
              <a:rPr lang="en-US" dirty="0"/>
            </a:br>
            <a:r>
              <a:rPr lang="en-US" dirty="0"/>
              <a:t>AV Technologies Affect Vehicle Safety</a:t>
            </a:r>
          </a:p>
        </p:txBody>
      </p:sp>
      <p:sp>
        <p:nvSpPr>
          <p:cNvPr id="3" name="Content Placeholder 2"/>
          <p:cNvSpPr>
            <a:spLocks noGrp="1"/>
          </p:cNvSpPr>
          <p:nvPr>
            <p:ph idx="1"/>
          </p:nvPr>
        </p:nvSpPr>
        <p:spPr>
          <a:xfrm>
            <a:off x="457200" y="1905000"/>
            <a:ext cx="8229600" cy="4876800"/>
          </a:xfrm>
        </p:spPr>
        <p:txBody>
          <a:bodyPr/>
          <a:lstStyle/>
          <a:p>
            <a:r>
              <a:rPr lang="en-US" dirty="0"/>
              <a:t>AVs add even more technology to vehicles, and they need to be maintained at the highest levels to promote safety</a:t>
            </a:r>
          </a:p>
          <a:p>
            <a:pPr lvl="1"/>
            <a:r>
              <a:rPr lang="en-US" dirty="0"/>
              <a:t>Example – lane following, auto-braking, blind spot monitoring and how our behavior will adapt to their existence</a:t>
            </a:r>
          </a:p>
          <a:p>
            <a:endParaRPr lang="en-US" dirty="0"/>
          </a:p>
          <a:p>
            <a:r>
              <a:rPr lang="en-US" dirty="0"/>
              <a:t>Drivers are increasingly depending on them to work correctly and safely</a:t>
            </a:r>
          </a:p>
          <a:p>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21</a:t>
            </a:fld>
            <a:endParaRPr lang="en-US" dirty="0"/>
          </a:p>
        </p:txBody>
      </p:sp>
      <p:pic>
        <p:nvPicPr>
          <p:cNvPr id="5" name="Picture 4">
            <a:extLst>
              <a:ext uri="{FF2B5EF4-FFF2-40B4-BE49-F238E27FC236}">
                <a16:creationId xmlns:a16="http://schemas.microsoft.com/office/drawing/2014/main" id="{559954EB-009D-8D46-8804-172D6DB21874}"/>
              </a:ext>
            </a:extLst>
          </p:cNvPr>
          <p:cNvPicPr>
            <a:picLocks noChangeAspect="1"/>
          </p:cNvPicPr>
          <p:nvPr/>
        </p:nvPicPr>
        <p:blipFill>
          <a:blip r:embed="rId3"/>
          <a:stretch>
            <a:fillRect/>
          </a:stretch>
        </p:blipFill>
        <p:spPr>
          <a:xfrm>
            <a:off x="323528" y="44624"/>
            <a:ext cx="8490298" cy="6858000"/>
          </a:xfrm>
          <a:prstGeom prst="rect">
            <a:avLst/>
          </a:prstGeom>
        </p:spPr>
      </p:pic>
    </p:spTree>
    <p:extLst>
      <p:ext uri="{BB962C8B-B14F-4D97-AF65-F5344CB8AC3E}">
        <p14:creationId xmlns:p14="http://schemas.microsoft.com/office/powerpoint/2010/main" val="7410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35280" cy="990600"/>
          </a:xfrm>
        </p:spPr>
        <p:txBody>
          <a:bodyPr>
            <a:normAutofit fontScale="90000"/>
          </a:bodyPr>
          <a:lstStyle/>
          <a:p>
            <a:r>
              <a:rPr lang="en-US" dirty="0"/>
              <a:t>The emerging era of CAVs will be disruptive!</a:t>
            </a:r>
          </a:p>
        </p:txBody>
      </p:sp>
      <p:sp>
        <p:nvSpPr>
          <p:cNvPr id="3" name="Content Placeholder 2"/>
          <p:cNvSpPr>
            <a:spLocks noGrp="1"/>
          </p:cNvSpPr>
          <p:nvPr>
            <p:ph idx="1"/>
          </p:nvPr>
        </p:nvSpPr>
        <p:spPr/>
        <p:txBody>
          <a:bodyPr>
            <a:normAutofit fontScale="92500" lnSpcReduction="10000"/>
          </a:bodyPr>
          <a:lstStyle/>
          <a:p>
            <a:endParaRPr lang="en-US" dirty="0"/>
          </a:p>
          <a:p>
            <a:r>
              <a:rPr lang="en-US" i="1" dirty="0"/>
              <a:t>Connected</a:t>
            </a:r>
            <a:r>
              <a:rPr lang="en-US" dirty="0"/>
              <a:t> vehicles can ‘self-report’ some problems (perhaps even before they fail)</a:t>
            </a:r>
          </a:p>
          <a:p>
            <a:pPr lvl="1"/>
            <a:r>
              <a:rPr lang="en-US" dirty="0"/>
              <a:t>Ex: “OBD based monitoring of components” (e.g., “check LIDAR light”)</a:t>
            </a:r>
          </a:p>
          <a:p>
            <a:pPr lvl="1"/>
            <a:endParaRPr lang="en-US" dirty="0"/>
          </a:p>
          <a:p>
            <a:r>
              <a:rPr lang="en-US" dirty="0"/>
              <a:t>Opinion #1: AVs will lead to expansion of scope of  inspected components in states with programs (the AV technologies)</a:t>
            </a:r>
          </a:p>
          <a:p>
            <a:endParaRPr lang="en-US" dirty="0"/>
          </a:p>
          <a:p>
            <a:r>
              <a:rPr lang="en-US" dirty="0"/>
              <a:t>Opinion #2: More states with safety programs</a:t>
            </a:r>
          </a:p>
          <a:p>
            <a:pPr marL="274320" lvl="1" indent="0">
              <a:buNone/>
            </a:pPr>
            <a:endParaRPr lang="en-US" dirty="0"/>
          </a:p>
          <a:p>
            <a:r>
              <a:rPr lang="en-US" dirty="0"/>
              <a:t>How will ’inspections’ evolve in the next 15 years to ensure the fleet remains safe?</a:t>
            </a:r>
          </a:p>
          <a:p>
            <a:endParaRPr lang="en-US" dirty="0"/>
          </a:p>
          <a:p>
            <a:r>
              <a:rPr lang="en-US" dirty="0"/>
              <a:t>Lots of work to achieve this vision</a:t>
            </a:r>
          </a:p>
          <a:p>
            <a:endParaRPr lang="en-US" dirty="0"/>
          </a:p>
          <a:p>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22</a:t>
            </a:fld>
            <a:endParaRPr lang="en-US" dirty="0"/>
          </a:p>
        </p:txBody>
      </p:sp>
    </p:spTree>
    <p:extLst>
      <p:ext uri="{BB962C8B-B14F-4D97-AF65-F5344CB8AC3E}">
        <p14:creationId xmlns:p14="http://schemas.microsoft.com/office/powerpoint/2010/main" val="127864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Major Policy Instrument in Reducing Fatalities are Periodic Safety Inspections</a:t>
            </a:r>
          </a:p>
        </p:txBody>
      </p:sp>
      <p:sp>
        <p:nvSpPr>
          <p:cNvPr id="3" name="Content Placeholder 2"/>
          <p:cNvSpPr>
            <a:spLocks noGrp="1"/>
          </p:cNvSpPr>
          <p:nvPr>
            <p:ph idx="1"/>
          </p:nvPr>
        </p:nvSpPr>
        <p:spPr>
          <a:xfrm>
            <a:off x="323528" y="1936576"/>
            <a:ext cx="8640960" cy="4876800"/>
          </a:xfrm>
        </p:spPr>
        <p:txBody>
          <a:bodyPr>
            <a:normAutofit/>
          </a:bodyPr>
          <a:lstStyle/>
          <a:p>
            <a:r>
              <a:rPr lang="en-US" dirty="0"/>
              <a:t>Purpose: identifying non-compliance</a:t>
            </a:r>
          </a:p>
          <a:p>
            <a:pPr lvl="1"/>
            <a:r>
              <a:rPr lang="en-US" dirty="0"/>
              <a:t>In Europe, these are called PTIs</a:t>
            </a:r>
          </a:p>
          <a:p>
            <a:endParaRPr lang="en-US" dirty="0"/>
          </a:p>
          <a:p>
            <a:r>
              <a:rPr lang="en-US" dirty="0"/>
              <a:t>Done at an inspection location (station, dealer, etc.)</a:t>
            </a:r>
          </a:p>
          <a:p>
            <a:endParaRPr lang="en-US" dirty="0"/>
          </a:p>
          <a:p>
            <a:r>
              <a:rPr lang="en-US" dirty="0"/>
              <a:t>In USA, are NOT nationally required</a:t>
            </a:r>
          </a:p>
          <a:p>
            <a:pPr lvl="1"/>
            <a:r>
              <a:rPr lang="en-US" dirty="0"/>
              <a:t>States opt-in to having programs</a:t>
            </a:r>
          </a:p>
          <a:p>
            <a:pPr marL="0" indent="0">
              <a:buNone/>
            </a:pPr>
            <a:endParaRPr lang="en-US" b="1" dirty="0"/>
          </a:p>
          <a:p>
            <a:r>
              <a:rPr lang="en-US" b="1" dirty="0"/>
              <a:t>Show of hands: how many of you are from a place where cars have periodic safety inspections</a:t>
            </a:r>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3</a:t>
            </a:fld>
            <a:endParaRPr lang="en-US" dirty="0"/>
          </a:p>
        </p:txBody>
      </p:sp>
    </p:spTree>
    <p:extLst>
      <p:ext uri="{BB962C8B-B14F-4D97-AF65-F5344CB8AC3E}">
        <p14:creationId xmlns:p14="http://schemas.microsoft.com/office/powerpoint/2010/main" val="347107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15BA900D-2443-984A-A531-FD32F4F611CA}" type="slidenum">
              <a:rPr lang="en-US" smtClean="0"/>
              <a:t>4</a:t>
            </a:fld>
            <a:endParaRPr lang="en-US"/>
          </a:p>
        </p:txBody>
      </p:sp>
      <p:sp>
        <p:nvSpPr>
          <p:cNvPr id="3" name="Title 2"/>
          <p:cNvSpPr>
            <a:spLocks noGrp="1"/>
          </p:cNvSpPr>
          <p:nvPr>
            <p:ph type="title"/>
          </p:nvPr>
        </p:nvSpPr>
        <p:spPr/>
        <p:txBody>
          <a:bodyPr>
            <a:normAutofit fontScale="90000"/>
          </a:bodyPr>
          <a:lstStyle/>
          <a:p>
            <a:r>
              <a:rPr lang="en-US" dirty="0"/>
              <a:t>Light-Duty Vehicle Inspections in USA</a:t>
            </a:r>
          </a:p>
        </p:txBody>
      </p:sp>
      <p:pic>
        <p:nvPicPr>
          <p:cNvPr id="16" name="Content Placeholder 4" descr="640px-VehicleInspectionLawsUS.svg.png"/>
          <p:cNvPicPr>
            <a:picLocks noChangeAspect="1"/>
          </p:cNvPicPr>
          <p:nvPr/>
        </p:nvPicPr>
        <p:blipFill>
          <a:blip r:embed="rId3" cstate="screen">
            <a:extLst>
              <a:ext uri="{28A0092B-C50C-407E-A947-70E740481C1C}">
                <a14:useLocalDpi xmlns:a14="http://schemas.microsoft.com/office/drawing/2010/main"/>
              </a:ext>
            </a:extLst>
          </a:blip>
          <a:srcRect t="2114" b="2114"/>
          <a:stretch>
            <a:fillRect/>
          </a:stretch>
        </p:blipFill>
        <p:spPr>
          <a:xfrm>
            <a:off x="1619672" y="1969930"/>
            <a:ext cx="5689600" cy="337159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36" y="5517232"/>
            <a:ext cx="9144000" cy="708962"/>
          </a:xfrm>
          <a:prstGeom prst="rect">
            <a:avLst/>
          </a:prstGeom>
        </p:spPr>
      </p:pic>
      <p:sp>
        <p:nvSpPr>
          <p:cNvPr id="7" name="TextBox 6"/>
          <p:cNvSpPr txBox="1"/>
          <p:nvPr/>
        </p:nvSpPr>
        <p:spPr>
          <a:xfrm>
            <a:off x="0" y="6577607"/>
            <a:ext cx="9197600" cy="307777"/>
          </a:xfrm>
          <a:prstGeom prst="rect">
            <a:avLst/>
          </a:prstGeom>
          <a:noFill/>
        </p:spPr>
        <p:txBody>
          <a:bodyPr wrap="none" rtlCol="0">
            <a:spAutoFit/>
          </a:bodyPr>
          <a:lstStyle/>
          <a:p>
            <a:r>
              <a:rPr lang="en-US" sz="1400" dirty="0"/>
              <a:t>By </a:t>
            </a:r>
            <a:r>
              <a:rPr lang="en-US" sz="1400" dirty="0" err="1"/>
              <a:t>Szyslak</a:t>
            </a:r>
            <a:r>
              <a:rPr lang="en-US" sz="1400" dirty="0"/>
              <a:t> (Own work) [CC BY-SA 3.0 (http://</a:t>
            </a:r>
            <a:r>
              <a:rPr lang="en-US" sz="1400" dirty="0" err="1"/>
              <a:t>creativecommons.org</a:t>
            </a:r>
            <a:r>
              <a:rPr lang="en-US" sz="1400" dirty="0"/>
              <a:t>/licenses/by-</a:t>
            </a:r>
            <a:r>
              <a:rPr lang="en-US" sz="1400" dirty="0" err="1"/>
              <a:t>sa</a:t>
            </a:r>
            <a:r>
              <a:rPr lang="en-US" sz="1400" dirty="0"/>
              <a:t>/3.0)], via Wikimedia Commons</a:t>
            </a:r>
          </a:p>
        </p:txBody>
      </p:sp>
    </p:spTree>
    <p:extLst>
      <p:ext uri="{BB962C8B-B14F-4D97-AF65-F5344CB8AC3E}">
        <p14:creationId xmlns:p14="http://schemas.microsoft.com/office/powerpoint/2010/main" val="190448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DBBC-7111-B84C-A006-203ECB326358}"/>
              </a:ext>
            </a:extLst>
          </p:cNvPr>
          <p:cNvSpPr>
            <a:spLocks noGrp="1"/>
          </p:cNvSpPr>
          <p:nvPr>
            <p:ph type="title"/>
          </p:nvPr>
        </p:nvSpPr>
        <p:spPr/>
        <p:txBody>
          <a:bodyPr/>
          <a:lstStyle/>
          <a:p>
            <a:r>
              <a:rPr lang="en-US" dirty="0"/>
              <a:t>Safety Programs Over Time in USA</a:t>
            </a:r>
          </a:p>
        </p:txBody>
      </p:sp>
      <p:sp>
        <p:nvSpPr>
          <p:cNvPr id="4" name="Slide Number Placeholder 3">
            <a:extLst>
              <a:ext uri="{FF2B5EF4-FFF2-40B4-BE49-F238E27FC236}">
                <a16:creationId xmlns:a16="http://schemas.microsoft.com/office/drawing/2014/main" id="{CFE62BD4-F886-CD4F-8573-08A19B6FC865}"/>
              </a:ext>
            </a:extLst>
          </p:cNvPr>
          <p:cNvSpPr>
            <a:spLocks noGrp="1"/>
          </p:cNvSpPr>
          <p:nvPr>
            <p:ph type="sldNum" sz="quarter" idx="12"/>
          </p:nvPr>
        </p:nvSpPr>
        <p:spPr/>
        <p:txBody>
          <a:bodyPr/>
          <a:lstStyle/>
          <a:p>
            <a:fld id="{C238F03A-58E1-4ECA-9024-348A9A81A53D}" type="slidenum">
              <a:rPr lang="en-US" smtClean="0"/>
              <a:pPr/>
              <a:t>5</a:t>
            </a:fld>
            <a:endParaRPr lang="en-US" dirty="0"/>
          </a:p>
        </p:txBody>
      </p:sp>
      <p:pic>
        <p:nvPicPr>
          <p:cNvPr id="5" name="Picture 4" descr="6ABFD73">
            <a:extLst>
              <a:ext uri="{FF2B5EF4-FFF2-40B4-BE49-F238E27FC236}">
                <a16:creationId xmlns:a16="http://schemas.microsoft.com/office/drawing/2014/main" id="{141E556C-42E1-FC4E-8EC5-51AED0CE1548}"/>
              </a:ext>
            </a:extLst>
          </p:cNvPr>
          <p:cNvPicPr/>
          <p:nvPr/>
        </p:nvPicPr>
        <p:blipFill>
          <a:blip r:embed="rId3">
            <a:extLst>
              <a:ext uri="{28A0092B-C50C-407E-A947-70E740481C1C}">
                <a14:useLocalDpi xmlns:a14="http://schemas.microsoft.com/office/drawing/2010/main" val="0"/>
              </a:ext>
            </a:extLst>
          </a:blip>
          <a:srcRect t="6799" r="5070"/>
          <a:stretch>
            <a:fillRect/>
          </a:stretch>
        </p:blipFill>
        <p:spPr bwMode="auto">
          <a:xfrm>
            <a:off x="971600" y="1600200"/>
            <a:ext cx="6865302" cy="5031105"/>
          </a:xfrm>
          <a:prstGeom prst="rect">
            <a:avLst/>
          </a:prstGeom>
          <a:noFill/>
          <a:ln>
            <a:noFill/>
          </a:ln>
        </p:spPr>
      </p:pic>
    </p:spTree>
    <p:extLst>
      <p:ext uri="{BB962C8B-B14F-4D97-AF65-F5344CB8AC3E}">
        <p14:creationId xmlns:p14="http://schemas.microsoft.com/office/powerpoint/2010/main" val="157767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Safety Inspection 101:</a:t>
            </a:r>
            <a:br>
              <a:rPr lang="en-US" dirty="0"/>
            </a:br>
            <a:r>
              <a:rPr lang="en-US" dirty="0"/>
              <a:t>What Components Are Checked?</a:t>
            </a:r>
          </a:p>
        </p:txBody>
      </p:sp>
      <p:sp>
        <p:nvSpPr>
          <p:cNvPr id="4" name="Content Placeholder 3"/>
          <p:cNvSpPr>
            <a:spLocks noGrp="1"/>
          </p:cNvSpPr>
          <p:nvPr>
            <p:ph sz="half" idx="1"/>
          </p:nvPr>
        </p:nvSpPr>
        <p:spPr>
          <a:xfrm>
            <a:off x="755576" y="1916832"/>
            <a:ext cx="2386608" cy="4718304"/>
          </a:xfrm>
        </p:spPr>
        <p:txBody>
          <a:bodyPr>
            <a:normAutofit fontScale="92500" lnSpcReduction="20000"/>
          </a:bodyPr>
          <a:lstStyle/>
          <a:p>
            <a:r>
              <a:rPr lang="en-US" dirty="0"/>
              <a:t>Tires (tread)</a:t>
            </a:r>
          </a:p>
          <a:p>
            <a:r>
              <a:rPr lang="en-US" dirty="0"/>
              <a:t>Brakes</a:t>
            </a:r>
          </a:p>
          <a:p>
            <a:r>
              <a:rPr lang="en-US" dirty="0"/>
              <a:t>Lights</a:t>
            </a:r>
          </a:p>
          <a:p>
            <a:endParaRPr lang="en-US" dirty="0"/>
          </a:p>
          <a:p>
            <a:r>
              <a:rPr lang="en-US" dirty="0"/>
              <a:t>Wheels</a:t>
            </a:r>
          </a:p>
          <a:p>
            <a:r>
              <a:rPr lang="en-US" dirty="0"/>
              <a:t>Suspension</a:t>
            </a:r>
          </a:p>
          <a:p>
            <a:r>
              <a:rPr lang="en-US" dirty="0"/>
              <a:t>Steering</a:t>
            </a:r>
          </a:p>
          <a:p>
            <a:r>
              <a:rPr lang="en-US" dirty="0"/>
              <a:t>Battery</a:t>
            </a:r>
          </a:p>
          <a:p>
            <a:r>
              <a:rPr lang="en-US" dirty="0"/>
              <a:t>Glazing</a:t>
            </a:r>
          </a:p>
          <a:p>
            <a:r>
              <a:rPr lang="en-US" dirty="0"/>
              <a:t>Mirrors</a:t>
            </a:r>
          </a:p>
          <a:p>
            <a:r>
              <a:rPr lang="en-US" dirty="0"/>
              <a:t>And More..</a:t>
            </a:r>
          </a:p>
        </p:txBody>
      </p:sp>
      <p:pic>
        <p:nvPicPr>
          <p:cNvPr id="6" name="Content Placeholder 5"/>
          <p:cNvPicPr>
            <a:picLocks noGrp="1" noChangeAspect="1"/>
          </p:cNvPicPr>
          <p:nvPr>
            <p:ph sz="half" idx="2"/>
          </p:nvPr>
        </p:nvPicPr>
        <p:blipFill>
          <a:blip r:embed="rId3"/>
          <a:stretch>
            <a:fillRect/>
          </a:stretch>
        </p:blipFill>
        <p:spPr>
          <a:xfrm>
            <a:off x="5302448" y="2132856"/>
            <a:ext cx="3302000" cy="2794000"/>
          </a:xfrm>
          <a:prstGeom prst="rect">
            <a:avLst/>
          </a:prstGeom>
        </p:spPr>
      </p:pic>
      <p:sp>
        <p:nvSpPr>
          <p:cNvPr id="3" name="Slide Number Placeholder 2"/>
          <p:cNvSpPr>
            <a:spLocks noGrp="1"/>
          </p:cNvSpPr>
          <p:nvPr>
            <p:ph type="sldNum" sz="quarter" idx="12"/>
          </p:nvPr>
        </p:nvSpPr>
        <p:spPr/>
        <p:txBody>
          <a:bodyPr/>
          <a:lstStyle/>
          <a:p>
            <a:fld id="{C238F03A-58E1-4ECA-9024-348A9A81A53D}" type="slidenum">
              <a:rPr lang="en-US" smtClean="0"/>
              <a:pPr/>
              <a:t>6</a:t>
            </a:fld>
            <a:endParaRPr lang="en-US" dirty="0"/>
          </a:p>
        </p:txBody>
      </p:sp>
      <p:sp>
        <p:nvSpPr>
          <p:cNvPr id="7" name="TextBox 6"/>
          <p:cNvSpPr txBox="1"/>
          <p:nvPr/>
        </p:nvSpPr>
        <p:spPr>
          <a:xfrm>
            <a:off x="5518472" y="5301208"/>
            <a:ext cx="2698175" cy="369332"/>
          </a:xfrm>
          <a:prstGeom prst="rect">
            <a:avLst/>
          </a:prstGeom>
          <a:noFill/>
        </p:spPr>
        <p:txBody>
          <a:bodyPr wrap="none" rtlCol="0">
            <a:spAutoFit/>
          </a:bodyPr>
          <a:lstStyle/>
          <a:p>
            <a:r>
              <a:rPr lang="en-US" dirty="0"/>
              <a:t>Source: </a:t>
            </a:r>
            <a:r>
              <a:rPr lang="en-US" dirty="0" err="1"/>
              <a:t>autotraining.edu</a:t>
            </a:r>
            <a:endParaRPr lang="en-US" dirty="0"/>
          </a:p>
        </p:txBody>
      </p:sp>
    </p:spTree>
    <p:extLst>
      <p:ext uri="{BB962C8B-B14F-4D97-AF65-F5344CB8AC3E}">
        <p14:creationId xmlns:p14="http://schemas.microsoft.com/office/powerpoint/2010/main" val="175898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flipH="1">
            <a:off x="1" y="1502405"/>
            <a:ext cx="2962275" cy="1543050"/>
          </a:xfrm>
          <a:prstGeom prst="rect">
            <a:avLst/>
          </a:prstGeom>
        </p:spPr>
      </p:pic>
      <p:pic>
        <p:nvPicPr>
          <p:cNvPr id="4" name="Picture 3"/>
          <p:cNvPicPr>
            <a:picLocks noChangeAspect="1"/>
          </p:cNvPicPr>
          <p:nvPr/>
        </p:nvPicPr>
        <p:blipFill>
          <a:blip r:embed="rId5"/>
          <a:stretch>
            <a:fillRect/>
          </a:stretch>
        </p:blipFill>
        <p:spPr>
          <a:xfrm flipH="1">
            <a:off x="6012161" y="4713312"/>
            <a:ext cx="3000375" cy="1524000"/>
          </a:xfrm>
          <a:prstGeom prst="rect">
            <a:avLst/>
          </a:prstGeom>
        </p:spPr>
      </p:pic>
      <p:sp>
        <p:nvSpPr>
          <p:cNvPr id="2" name="Title 1"/>
          <p:cNvSpPr>
            <a:spLocks noGrp="1"/>
          </p:cNvSpPr>
          <p:nvPr>
            <p:ph type="title"/>
          </p:nvPr>
        </p:nvSpPr>
        <p:spPr/>
        <p:txBody>
          <a:bodyPr vert="horz" lIns="91440" tIns="45720" rIns="91440" bIns="45720" rtlCol="0" anchor="ctr">
            <a:normAutofit fontScale="90000"/>
          </a:bodyPr>
          <a:lstStyle/>
          <a:p>
            <a:r>
              <a:rPr lang="en-US" dirty="0"/>
              <a:t>An Important Thing to Understand is “How is a </a:t>
            </a:r>
            <a:r>
              <a:rPr lang="en-US" i="1" dirty="0"/>
              <a:t>Fail</a:t>
            </a:r>
            <a:r>
              <a:rPr lang="en-US" dirty="0"/>
              <a:t> Classified”?</a:t>
            </a:r>
          </a:p>
        </p:txBody>
      </p:sp>
      <p:sp>
        <p:nvSpPr>
          <p:cNvPr id="23" name="Slide Number Placeholder 3"/>
          <p:cNvSpPr>
            <a:spLocks noGrp="1"/>
          </p:cNvSpPr>
          <p:nvPr>
            <p:ph type="sldNum" sz="quarter" idx="10"/>
          </p:nvPr>
        </p:nvSpPr>
        <p:spPr/>
        <p:txBody>
          <a:bodyPr/>
          <a:lstStyle/>
          <a:p>
            <a:fld id="{15BA900D-2443-984A-A531-FD32F4F611CA}" type="slidenum">
              <a:rPr lang="en-US" smtClean="0"/>
              <a:t>7</a:t>
            </a:fld>
            <a:endParaRPr lang="en-US"/>
          </a:p>
        </p:txBody>
      </p:sp>
      <p:sp>
        <p:nvSpPr>
          <p:cNvPr id="6" name="Rectangle 5"/>
          <p:cNvSpPr/>
          <p:nvPr/>
        </p:nvSpPr>
        <p:spPr>
          <a:xfrm>
            <a:off x="2123728" y="4509120"/>
            <a:ext cx="2133600" cy="1524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INSPECTION</a:t>
            </a:r>
          </a:p>
        </p:txBody>
      </p:sp>
      <p:cxnSp>
        <p:nvCxnSpPr>
          <p:cNvPr id="13" name="Straight Arrow Connector 12"/>
          <p:cNvCxnSpPr/>
          <p:nvPr/>
        </p:nvCxnSpPr>
        <p:spPr>
          <a:xfrm>
            <a:off x="1812055" y="3230399"/>
            <a:ext cx="533400" cy="9906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355976" y="5381600"/>
            <a:ext cx="160020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505200" y="2236978"/>
            <a:ext cx="5181600" cy="830997"/>
          </a:xfrm>
          <a:prstGeom prst="rect">
            <a:avLst/>
          </a:prstGeom>
          <a:noFill/>
        </p:spPr>
        <p:txBody>
          <a:bodyPr wrap="square" rtlCol="0">
            <a:spAutoFit/>
          </a:bodyPr>
          <a:lstStyle/>
          <a:p>
            <a:pPr algn="ctr"/>
            <a:r>
              <a:rPr lang="en-US" sz="2400" dirty="0">
                <a:latin typeface="Optima"/>
                <a:cs typeface="Optima"/>
              </a:rPr>
              <a:t>What Happens within the Inspection Black Box…?</a:t>
            </a:r>
          </a:p>
        </p:txBody>
      </p:sp>
      <p:sp>
        <p:nvSpPr>
          <p:cNvPr id="25" name="TextBox 24"/>
          <p:cNvSpPr txBox="1"/>
          <p:nvPr/>
        </p:nvSpPr>
        <p:spPr>
          <a:xfrm>
            <a:off x="2923496" y="4811135"/>
            <a:ext cx="470000" cy="707886"/>
          </a:xfrm>
          <a:prstGeom prst="rect">
            <a:avLst/>
          </a:prstGeom>
          <a:noFill/>
          <a:ln>
            <a:noFill/>
          </a:ln>
        </p:spPr>
        <p:txBody>
          <a:bodyPr wrap="none" rtlCol="0">
            <a:spAutoFit/>
          </a:bodyPr>
          <a:lstStyle>
            <a:defPPr>
              <a:defRPr lang="en-US"/>
            </a:defPPr>
            <a:lvl1pPr>
              <a:defRPr sz="3200">
                <a:solidFill>
                  <a:srgbClr val="FFFF00"/>
                </a:solidFill>
              </a:defRPr>
            </a:lvl1pPr>
          </a:lstStyle>
          <a:p>
            <a:r>
              <a:rPr lang="en-US" sz="4000" dirty="0">
                <a:solidFill>
                  <a:srgbClr val="FF0000"/>
                </a:solidFill>
              </a:rPr>
              <a:t>?</a:t>
            </a:r>
            <a:endParaRPr lang="en-US" dirty="0">
              <a:solidFill>
                <a:srgbClr val="FF0000"/>
              </a:solidFill>
            </a:endParaRPr>
          </a:p>
        </p:txBody>
      </p:sp>
      <p:sp>
        <p:nvSpPr>
          <p:cNvPr id="20" name="TextBox 19"/>
          <p:cNvSpPr txBox="1"/>
          <p:nvPr/>
        </p:nvSpPr>
        <p:spPr>
          <a:xfrm>
            <a:off x="5257800" y="4314801"/>
            <a:ext cx="3657600" cy="461665"/>
          </a:xfrm>
          <a:prstGeom prst="rect">
            <a:avLst/>
          </a:prstGeom>
          <a:noFill/>
        </p:spPr>
        <p:txBody>
          <a:bodyPr wrap="square" rtlCol="0">
            <a:spAutoFit/>
          </a:bodyPr>
          <a:lstStyle/>
          <a:p>
            <a:pPr algn="ctr"/>
            <a:r>
              <a:rPr lang="en-US" sz="2400" dirty="0">
                <a:latin typeface="Optima"/>
                <a:cs typeface="Optima"/>
              </a:rPr>
              <a:t>Leave with a ‘pass’ or ‘fail’</a:t>
            </a:r>
          </a:p>
        </p:txBody>
      </p:sp>
    </p:spTree>
    <p:custDataLst>
      <p:tags r:id="rId1"/>
    </p:custDataLst>
    <p:extLst>
      <p:ext uri="{BB962C8B-B14F-4D97-AF65-F5344CB8AC3E}">
        <p14:creationId xmlns:p14="http://schemas.microsoft.com/office/powerpoint/2010/main" val="306388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nvPr>
        </p:nvGraphicFramePr>
        <p:xfrm>
          <a:off x="426796" y="1703511"/>
          <a:ext cx="8140700" cy="3957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Autofit/>
          </a:bodyPr>
          <a:lstStyle/>
          <a:p>
            <a:r>
              <a:rPr lang="en-US" sz="3200" dirty="0"/>
              <a:t>From Our Past Work: Safety Failures Increase as Vehicles Get Older</a:t>
            </a:r>
          </a:p>
        </p:txBody>
      </p:sp>
      <p:sp>
        <p:nvSpPr>
          <p:cNvPr id="10" name="Slide Number Placeholder 3"/>
          <p:cNvSpPr>
            <a:spLocks noGrp="1"/>
          </p:cNvSpPr>
          <p:nvPr>
            <p:ph type="sldNum" sz="quarter" idx="10"/>
          </p:nvPr>
        </p:nvSpPr>
        <p:spPr/>
        <p:txBody>
          <a:bodyPr/>
          <a:lstStyle/>
          <a:p>
            <a:fld id="{15BA900D-2443-984A-A531-FD32F4F611CA}" type="slidenum">
              <a:rPr lang="en-US" smtClean="0"/>
              <a:t>8</a:t>
            </a:fld>
            <a:endParaRPr lang="en-US"/>
          </a:p>
        </p:txBody>
      </p:sp>
      <p:sp>
        <p:nvSpPr>
          <p:cNvPr id="9" name="Oval 8"/>
          <p:cNvSpPr/>
          <p:nvPr/>
        </p:nvSpPr>
        <p:spPr>
          <a:xfrm>
            <a:off x="1145300" y="4588714"/>
            <a:ext cx="1179700" cy="1072534"/>
          </a:xfrm>
          <a:prstGeom prst="ellipse">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941967" y="4334445"/>
            <a:ext cx="2471323" cy="276999"/>
          </a:xfrm>
          <a:prstGeom prst="rect">
            <a:avLst/>
          </a:prstGeom>
          <a:noFill/>
        </p:spPr>
        <p:txBody>
          <a:bodyPr wrap="square" rtlCol="0">
            <a:spAutoFit/>
          </a:bodyPr>
          <a:lstStyle/>
          <a:p>
            <a:r>
              <a:rPr lang="en-US" sz="1200" dirty="0">
                <a:latin typeface="Avenir Light"/>
                <a:cs typeface="Avenir Light"/>
              </a:rPr>
              <a:t>OVERALL STATE AVERAGE</a:t>
            </a:r>
          </a:p>
        </p:txBody>
      </p:sp>
      <p:sp>
        <p:nvSpPr>
          <p:cNvPr id="14" name="TextBox 13"/>
          <p:cNvSpPr txBox="1"/>
          <p:nvPr/>
        </p:nvSpPr>
        <p:spPr>
          <a:xfrm>
            <a:off x="3243136" y="1957976"/>
            <a:ext cx="1444398" cy="276999"/>
          </a:xfrm>
          <a:prstGeom prst="rect">
            <a:avLst/>
          </a:prstGeom>
          <a:noFill/>
        </p:spPr>
        <p:txBody>
          <a:bodyPr wrap="square" rtlCol="0">
            <a:spAutoFit/>
          </a:bodyPr>
          <a:lstStyle/>
          <a:p>
            <a:pPr algn="r"/>
            <a:r>
              <a:rPr lang="en-US" sz="1200" dirty="0">
                <a:latin typeface="Avenir Light"/>
                <a:cs typeface="Avenir Light"/>
              </a:rPr>
              <a:t>AGE AVERAGE </a:t>
            </a:r>
          </a:p>
        </p:txBody>
      </p:sp>
      <p:sp>
        <p:nvSpPr>
          <p:cNvPr id="15" name="Rectangle 14"/>
          <p:cNvSpPr/>
          <p:nvPr/>
        </p:nvSpPr>
        <p:spPr>
          <a:xfrm>
            <a:off x="4628470" y="1957976"/>
            <a:ext cx="685182" cy="9691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Rectangle 15"/>
          <p:cNvSpPr/>
          <p:nvPr/>
        </p:nvSpPr>
        <p:spPr>
          <a:xfrm>
            <a:off x="5285887" y="3849870"/>
            <a:ext cx="685182" cy="9691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Box 2"/>
          <p:cNvSpPr txBox="1"/>
          <p:nvPr/>
        </p:nvSpPr>
        <p:spPr>
          <a:xfrm>
            <a:off x="27773" y="6367166"/>
            <a:ext cx="8774390" cy="800219"/>
          </a:xfrm>
          <a:prstGeom prst="rect">
            <a:avLst/>
          </a:prstGeom>
          <a:noFill/>
        </p:spPr>
        <p:txBody>
          <a:bodyPr wrap="none" rtlCol="0">
            <a:spAutoFit/>
          </a:bodyPr>
          <a:lstStyle/>
          <a:p>
            <a:pPr marL="0" lvl="1"/>
            <a:r>
              <a:rPr lang="en-US" sz="1400" dirty="0">
                <a:solidFill>
                  <a:schemeClr val="tx1">
                    <a:tint val="75000"/>
                  </a:schemeClr>
                </a:solidFill>
                <a:latin typeface="Avenir Book"/>
                <a:cs typeface="Avenir Book"/>
              </a:rPr>
              <a:t>D. Peck, H. S. Matthews, P. </a:t>
            </a:r>
            <a:r>
              <a:rPr lang="en-US" sz="1400" dirty="0" err="1">
                <a:solidFill>
                  <a:schemeClr val="tx1">
                    <a:tint val="75000"/>
                  </a:schemeClr>
                </a:solidFill>
                <a:latin typeface="Avenir Book"/>
                <a:cs typeface="Avenir Book"/>
              </a:rPr>
              <a:t>Fischbeck</a:t>
            </a:r>
            <a:r>
              <a:rPr lang="en-US" sz="1400" dirty="0">
                <a:solidFill>
                  <a:schemeClr val="tx1">
                    <a:tint val="75000"/>
                  </a:schemeClr>
                </a:solidFill>
                <a:latin typeface="Avenir Book"/>
                <a:cs typeface="Avenir Book"/>
              </a:rPr>
              <a:t>, And C. T. Hendrickson</a:t>
            </a:r>
            <a:r>
              <a:rPr lang="en-US" sz="1400" dirty="0">
                <a:latin typeface="Avenir Book"/>
                <a:cs typeface="Avenir Book"/>
              </a:rPr>
              <a:t>, “Failure rates and data driven policies for </a:t>
            </a:r>
          </a:p>
          <a:p>
            <a:pPr marL="0" lvl="1"/>
            <a:r>
              <a:rPr lang="en-US" sz="1400" dirty="0">
                <a:latin typeface="Avenir Book"/>
                <a:cs typeface="Avenir Book"/>
              </a:rPr>
              <a:t>vehicle safety inspections in Pennsylvania</a:t>
            </a:r>
            <a:r>
              <a:rPr lang="en-US" sz="1400" dirty="0">
                <a:solidFill>
                  <a:schemeClr val="tx1">
                    <a:tint val="75000"/>
                  </a:schemeClr>
                </a:solidFill>
                <a:latin typeface="Avenir Book"/>
                <a:cs typeface="Avenir Book"/>
              </a:rPr>
              <a:t>,” Trans. Research Part A, Vol. 78, No. C, Pp. 252–265, Aug. 2015. </a:t>
            </a:r>
          </a:p>
          <a:p>
            <a:endParaRPr lang="en-US" dirty="0"/>
          </a:p>
        </p:txBody>
      </p:sp>
    </p:spTree>
    <p:extLst>
      <p:ext uri="{BB962C8B-B14F-4D97-AF65-F5344CB8AC3E}">
        <p14:creationId xmlns:p14="http://schemas.microsoft.com/office/powerpoint/2010/main" val="138760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chart seriesIdx="1" categoryIdx="-4" bldStep="series"/>
                                            </p:graphic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graphicEl>
                                              <a:chart seriesIdx="2"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P spid="9" grpId="0" animBg="1"/>
      <p:bldP spid="2" grpId="0"/>
      <p:bldP spid="14" grpId="0"/>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PA Estimated Failed Vehicles, 2012</a:t>
            </a:r>
          </a:p>
        </p:txBody>
      </p:sp>
      <p:sp>
        <p:nvSpPr>
          <p:cNvPr id="6" name="Content Placeholder 2"/>
          <p:cNvSpPr>
            <a:spLocks noGrp="1"/>
          </p:cNvSpPr>
          <p:nvPr>
            <p:ph idx="1"/>
          </p:nvPr>
        </p:nvSpPr>
        <p:spPr>
          <a:xfrm>
            <a:off x="457200" y="5288651"/>
            <a:ext cx="8229600" cy="1164685"/>
          </a:xfrm>
        </p:spPr>
        <p:txBody>
          <a:bodyPr vert="horz" lIns="91440" tIns="45720" rIns="91440" bIns="45720" rtlCol="0">
            <a:noAutofit/>
          </a:bodyPr>
          <a:lstStyle/>
          <a:p>
            <a:pPr>
              <a:lnSpc>
                <a:spcPct val="120000"/>
              </a:lnSpc>
              <a:buClr>
                <a:srgbClr val="9C0D29"/>
              </a:buClr>
            </a:pPr>
            <a:r>
              <a:rPr lang="en-US" sz="1600" dirty="0">
                <a:solidFill>
                  <a:schemeClr val="tx1">
                    <a:lumMod val="65000"/>
                    <a:lumOff val="35000"/>
                  </a:schemeClr>
                </a:solidFill>
              </a:rPr>
              <a:t>Range between state and private datasets</a:t>
            </a:r>
          </a:p>
          <a:p>
            <a:pPr>
              <a:lnSpc>
                <a:spcPct val="120000"/>
              </a:lnSpc>
              <a:buClr>
                <a:srgbClr val="9C0D29"/>
              </a:buClr>
            </a:pPr>
            <a:r>
              <a:rPr lang="en-US" sz="1600" dirty="0">
                <a:solidFill>
                  <a:schemeClr val="tx1">
                    <a:lumMod val="65000"/>
                    <a:lumOff val="35000"/>
                  </a:schemeClr>
                </a:solidFill>
              </a:rPr>
              <a:t>Decreasing number of failed vehicles after age 12 due to fewer in fleet, even though the failure rate is consistently high for the older vehicles</a:t>
            </a:r>
          </a:p>
          <a:p>
            <a:pPr>
              <a:lnSpc>
                <a:spcPct val="120000"/>
              </a:lnSpc>
              <a:buClr>
                <a:srgbClr val="9C0D29"/>
              </a:buClr>
            </a:pPr>
            <a:r>
              <a:rPr lang="en-US" sz="1600" dirty="0">
                <a:solidFill>
                  <a:schemeClr val="tx1">
                    <a:lumMod val="65000"/>
                    <a:lumOff val="35000"/>
                  </a:schemeClr>
                </a:solidFill>
              </a:rPr>
              <a:t>In one year, </a:t>
            </a:r>
            <a:r>
              <a:rPr lang="en-US" sz="1600" b="1" dirty="0">
                <a:solidFill>
                  <a:schemeClr val="tx1">
                    <a:lumMod val="65000"/>
                    <a:lumOff val="35000"/>
                  </a:schemeClr>
                </a:solidFill>
              </a:rPr>
              <a:t>1-2 million vehicles would have failed </a:t>
            </a:r>
            <a:r>
              <a:rPr lang="en-US" sz="1600" dirty="0">
                <a:solidFill>
                  <a:schemeClr val="tx1">
                    <a:lumMod val="65000"/>
                    <a:lumOff val="35000"/>
                  </a:schemeClr>
                </a:solidFill>
              </a:rPr>
              <a:t>(10% of 10 million)</a:t>
            </a:r>
          </a:p>
        </p:txBody>
      </p:sp>
      <p:sp>
        <p:nvSpPr>
          <p:cNvPr id="8" name="Slide Number Placeholder 3"/>
          <p:cNvSpPr>
            <a:spLocks noGrp="1"/>
          </p:cNvSpPr>
          <p:nvPr>
            <p:ph type="sldNum" sz="quarter" idx="10"/>
          </p:nvPr>
        </p:nvSpPr>
        <p:spPr/>
        <p:txBody>
          <a:bodyPr/>
          <a:lstStyle/>
          <a:p>
            <a:fld id="{15BA900D-2443-984A-A531-FD32F4F611CA}" type="slidenum">
              <a:rPr lang="en-US" smtClean="0"/>
              <a:t>9</a:t>
            </a:fld>
            <a:endParaRPr lang="en-US"/>
          </a:p>
        </p:txBody>
      </p:sp>
      <p:graphicFrame>
        <p:nvGraphicFramePr>
          <p:cNvPr id="9" name="Chart 8"/>
          <p:cNvGraphicFramePr>
            <a:graphicFrameLocks/>
          </p:cNvGraphicFramePr>
          <p:nvPr>
            <p:extLst/>
          </p:nvPr>
        </p:nvGraphicFramePr>
        <p:xfrm>
          <a:off x="457201" y="1311958"/>
          <a:ext cx="8229598" cy="397258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31CA39A5-C0B8-3349-9B61-38B383CEC0D9}"/>
              </a:ext>
            </a:extLst>
          </p:cNvPr>
          <p:cNvSpPr/>
          <p:nvPr/>
        </p:nvSpPr>
        <p:spPr>
          <a:xfrm>
            <a:off x="287524" y="1789906"/>
            <a:ext cx="8568952" cy="3938209"/>
          </a:xfrm>
          <a:prstGeom prst="rect">
            <a:avLst/>
          </a:prstGeom>
          <a:solidFill>
            <a:schemeClr val="bg1"/>
          </a:solidFill>
          <a:ln w="3810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Overall, nearly 2 million vehicles </a:t>
            </a:r>
            <a:r>
              <a:rPr lang="en-US" sz="3600">
                <a:solidFill>
                  <a:schemeClr val="tx1"/>
                </a:solidFill>
              </a:rPr>
              <a:t>in Pennsylvania </a:t>
            </a:r>
            <a:r>
              <a:rPr lang="en-US" sz="3600" dirty="0">
                <a:solidFill>
                  <a:schemeClr val="tx1"/>
                </a:solidFill>
              </a:rPr>
              <a:t>“would not have been safe to drive” without inspection program</a:t>
            </a:r>
          </a:p>
        </p:txBody>
      </p:sp>
    </p:spTree>
    <p:extLst>
      <p:ext uri="{BB962C8B-B14F-4D97-AF65-F5344CB8AC3E}">
        <p14:creationId xmlns:p14="http://schemas.microsoft.com/office/powerpoint/2010/main" val="11308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2|5.8|1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hapter II - failure rates">
  <a:themeElements>
    <a:clrScheme name="Custom 1">
      <a:dk1>
        <a:sysClr val="windowText" lastClr="000000"/>
      </a:dk1>
      <a:lt1>
        <a:sysClr val="window" lastClr="FFFFFF"/>
      </a:lt1>
      <a:dk2>
        <a:srgbClr val="444D9F"/>
      </a:dk2>
      <a:lt2>
        <a:srgbClr val="778DAF"/>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44182</TotalTime>
  <Words>2037</Words>
  <Application>Microsoft Macintosh PowerPoint</Application>
  <PresentationFormat>On-screen Show (4:3)</PresentationFormat>
  <Paragraphs>262</Paragraphs>
  <Slides>22</Slides>
  <Notes>12</Notes>
  <HiddenSlides>2</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ＭＳ Ｐゴシック</vt:lpstr>
      <vt:lpstr>Arial</vt:lpstr>
      <vt:lpstr>Avenir Book</vt:lpstr>
      <vt:lpstr>Avenir Heavy</vt:lpstr>
      <vt:lpstr>Avenir Light</vt:lpstr>
      <vt:lpstr>Calibri</vt:lpstr>
      <vt:lpstr>Futura Std Book</vt:lpstr>
      <vt:lpstr>Helvetica Light</vt:lpstr>
      <vt:lpstr>Mangal</vt:lpstr>
      <vt:lpstr>Optima</vt:lpstr>
      <vt:lpstr>Wingdings</vt:lpstr>
      <vt:lpstr>Clarity</vt:lpstr>
      <vt:lpstr>Chapter II - failure rates</vt:lpstr>
      <vt:lpstr>A DATA-DRIVEN ASSESSMENT OF SAFETY INSPECTION PROGRAMS’ EFFICACY</vt:lpstr>
      <vt:lpstr>Passenger Vehicle Safety a Big Challenge</vt:lpstr>
      <vt:lpstr>A Major Policy Instrument in Reducing Fatalities are Periodic Safety Inspections</vt:lpstr>
      <vt:lpstr>Light-Duty Vehicle Inspections in USA</vt:lpstr>
      <vt:lpstr>Safety Programs Over Time in USA</vt:lpstr>
      <vt:lpstr>Safety Inspection 101: What Components Are Checked?</vt:lpstr>
      <vt:lpstr>An Important Thing to Understand is “How is a Fail Classified”?</vt:lpstr>
      <vt:lpstr>From Our Past Work: Safety Failures Increase as Vehicles Get Older</vt:lpstr>
      <vt:lpstr>PA Estimated Failed Vehicles, 2012</vt:lpstr>
      <vt:lpstr>Leveraging Detailed Safety Inspection Records</vt:lpstr>
      <vt:lpstr>Estimated Annual User Costs of Emissions Inspections in Pennsylvania</vt:lpstr>
      <vt:lpstr>But Need to Consider the Big Picture</vt:lpstr>
      <vt:lpstr>Past Studies Related to Effectiveness of Safety Inspection Programs</vt:lpstr>
      <vt:lpstr>Goal of Our Study</vt:lpstr>
      <vt:lpstr>Fatality Rate Equation and Model</vt:lpstr>
      <vt:lpstr>Model Variables</vt:lpstr>
      <vt:lpstr>Results – Initial Model</vt:lpstr>
      <vt:lpstr>Results of Lagged Program Variable</vt:lpstr>
      <vt:lpstr>Final Model Results</vt:lpstr>
      <vt:lpstr>Discussion</vt:lpstr>
      <vt:lpstr>Beyond our Study – Important Context AV Technologies Affect Vehicle Safety</vt:lpstr>
      <vt:lpstr>The emerging era of CAVs will be disruptive!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dc:creator>
  <cp:lastModifiedBy>hsm</cp:lastModifiedBy>
  <cp:revision>3105</cp:revision>
  <cp:lastPrinted>2016-11-10T15:42:45Z</cp:lastPrinted>
  <dcterms:created xsi:type="dcterms:W3CDTF">2010-03-15T22:52:44Z</dcterms:created>
  <dcterms:modified xsi:type="dcterms:W3CDTF">2019-12-16T02:27:41Z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TC103853781033</vt:lpwstr>
  </property>
</Properties>
</file>