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77" r:id="rId3"/>
    <p:sldId id="278" r:id="rId4"/>
    <p:sldId id="288" r:id="rId5"/>
    <p:sldId id="279" r:id="rId6"/>
    <p:sldId id="284" r:id="rId7"/>
    <p:sldId id="271" r:id="rId8"/>
    <p:sldId id="268" r:id="rId9"/>
    <p:sldId id="270" r:id="rId10"/>
    <p:sldId id="290" r:id="rId11"/>
    <p:sldId id="291" r:id="rId12"/>
    <p:sldId id="275" r:id="rId13"/>
    <p:sldId id="274" r:id="rId14"/>
    <p:sldId id="289" r:id="rId15"/>
    <p:sldId id="283" r:id="rId16"/>
    <p:sldId id="286" r:id="rId17"/>
    <p:sldId id="287" r:id="rId18"/>
    <p:sldId id="28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864"/>
    <p:restoredTop sz="93899"/>
  </p:normalViewPr>
  <p:slideViewPr>
    <p:cSldViewPr snapToGrid="0" snapToObjects="1">
      <p:cViewPr>
        <p:scale>
          <a:sx n="87" d="100"/>
          <a:sy n="87" d="100"/>
        </p:scale>
        <p:origin x="448" y="2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F350C2-E9DF-5145-AF77-276BCED15FB3}" type="datetimeFigureOut">
              <a:rPr lang="en-US" smtClean="0"/>
              <a:t>3/2/17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3516B7-9AEC-B643-B12B-5E7E0CB99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641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516B7-9AEC-B643-B12B-5E7E0CB998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02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/>
            </a:r>
            <a:br>
              <a:rPr lang="en-US" baseline="0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516B7-9AEC-B643-B12B-5E7E0CB9985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599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516B7-9AEC-B643-B12B-5E7E0CB9985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716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516B7-9AEC-B643-B12B-5E7E0CB9985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735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/>
            </a:r>
            <a:br>
              <a:rPr lang="en-US" baseline="0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516B7-9AEC-B643-B12B-5E7E0CB9985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772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 this to SOC variation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516B7-9AEC-B643-B12B-5E7E0CB9985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46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 this to SOC variation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516B7-9AEC-B643-B12B-5E7E0CB9985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8404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/>
            </a:r>
            <a:br>
              <a:rPr lang="en-US" baseline="0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516B7-9AEC-B643-B12B-5E7E0CB9985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09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FEB3A-7902-1E4D-B3AE-BCC7934AE7B6}" type="datetimeFigureOut">
              <a:rPr lang="en-US" smtClean="0"/>
              <a:t>3/2/17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7196-BBDD-A149-8DDC-1280A4C7B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260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FEB3A-7902-1E4D-B3AE-BCC7934AE7B6}" type="datetimeFigureOut">
              <a:rPr lang="en-US" smtClean="0"/>
              <a:t>3/2/17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7196-BBDD-A149-8DDC-1280A4C7B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228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FEB3A-7902-1E4D-B3AE-BCC7934AE7B6}" type="datetimeFigureOut">
              <a:rPr lang="en-US" smtClean="0"/>
              <a:t>3/2/17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7196-BBDD-A149-8DDC-1280A4C7B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10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FEB3A-7902-1E4D-B3AE-BCC7934AE7B6}" type="datetimeFigureOut">
              <a:rPr lang="en-US" smtClean="0"/>
              <a:t>3/2/17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7196-BBDD-A149-8DDC-1280A4C7B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280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FEB3A-7902-1E4D-B3AE-BCC7934AE7B6}" type="datetimeFigureOut">
              <a:rPr lang="en-US" smtClean="0"/>
              <a:t>3/2/17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7196-BBDD-A149-8DDC-1280A4C7B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7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FEB3A-7902-1E4D-B3AE-BCC7934AE7B6}" type="datetimeFigureOut">
              <a:rPr lang="en-US" smtClean="0"/>
              <a:t>3/2/17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7196-BBDD-A149-8DDC-1280A4C7B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3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FEB3A-7902-1E4D-B3AE-BCC7934AE7B6}" type="datetimeFigureOut">
              <a:rPr lang="en-US" smtClean="0"/>
              <a:t>3/2/17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7196-BBDD-A149-8DDC-1280A4C7B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035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FEB3A-7902-1E4D-B3AE-BCC7934AE7B6}" type="datetimeFigureOut">
              <a:rPr lang="en-US" smtClean="0"/>
              <a:t>3/2/17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7196-BBDD-A149-8DDC-1280A4C7B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648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FEB3A-7902-1E4D-B3AE-BCC7934AE7B6}" type="datetimeFigureOut">
              <a:rPr lang="en-US" smtClean="0"/>
              <a:t>3/2/17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7196-BBDD-A149-8DDC-1280A4C7B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034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FEB3A-7902-1E4D-B3AE-BCC7934AE7B6}" type="datetimeFigureOut">
              <a:rPr lang="en-US" smtClean="0"/>
              <a:t>3/2/17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7196-BBDD-A149-8DDC-1280A4C7B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90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FEB3A-7902-1E4D-B3AE-BCC7934AE7B6}" type="datetimeFigureOut">
              <a:rPr lang="en-US" smtClean="0"/>
              <a:t>3/2/17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7196-BBDD-A149-8DDC-1280A4C7B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436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FEB3A-7902-1E4D-B3AE-BCC7934AE7B6}" type="datetimeFigureOut">
              <a:rPr lang="en-US" smtClean="0"/>
              <a:t>3/2/17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17196-BBDD-A149-8DDC-1280A4C7B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926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9" Type="http://schemas.openxmlformats.org/officeDocument/2006/relationships/image" Target="../media/image31.png"/><Relationship Id="rId10" Type="http://schemas.openxmlformats.org/officeDocument/2006/relationships/image" Target="../media/image32.png"/><Relationship Id="rId11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hyperlink" Target="http://www.ptclwg.com/news/the-most-hackable-cars-on-the-road-1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Baskerville" charset="0"/>
                <a:ea typeface="Baskerville" charset="0"/>
                <a:cs typeface="Baskerville" charset="0"/>
              </a:rPr>
              <a:t>Analyzing And Defending Cyberattacks On Electric, Hybrid &amp; Autonomous Vehicle Battery Systems </a:t>
            </a:r>
            <a:endParaRPr lang="en-US" dirty="0">
              <a:latin typeface="Baskerville" charset="0"/>
              <a:ea typeface="Baskerville" charset="0"/>
              <a:cs typeface="Baskerville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4747" y="3790182"/>
            <a:ext cx="10032569" cy="969962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Baskerville" charset="0"/>
                <a:ea typeface="Baskerville" charset="0"/>
                <a:cs typeface="Baskerville" charset="0"/>
              </a:rPr>
              <a:t>Venkat Viswanathan (</a:t>
            </a:r>
            <a:r>
              <a:rPr lang="en-US" sz="3600" dirty="0" err="1" smtClean="0">
                <a:latin typeface="Baskerville" charset="0"/>
                <a:ea typeface="Baskerville" charset="0"/>
                <a:cs typeface="Baskerville" charset="0"/>
              </a:rPr>
              <a:t>MechE</a:t>
            </a:r>
            <a:r>
              <a:rPr lang="en-US" sz="3600" dirty="0" smtClean="0">
                <a:latin typeface="Baskerville" charset="0"/>
                <a:ea typeface="Baskerville" charset="0"/>
                <a:cs typeface="Baskerville" charset="0"/>
              </a:rPr>
              <a:t>), Vyas </a:t>
            </a:r>
            <a:r>
              <a:rPr lang="en-US" sz="3600" dirty="0" err="1" smtClean="0">
                <a:latin typeface="Baskerville" charset="0"/>
                <a:ea typeface="Baskerville" charset="0"/>
                <a:cs typeface="Baskerville" charset="0"/>
              </a:rPr>
              <a:t>Sekar</a:t>
            </a:r>
            <a:r>
              <a:rPr lang="en-US" sz="3600" dirty="0" smtClean="0">
                <a:latin typeface="Baskerville" charset="0"/>
                <a:ea typeface="Baskerville" charset="0"/>
                <a:cs typeface="Baskerville" charset="0"/>
              </a:rPr>
              <a:t> (ECE)</a:t>
            </a:r>
          </a:p>
          <a:p>
            <a:r>
              <a:rPr lang="en-US" sz="3600" dirty="0" smtClean="0">
                <a:latin typeface="Baskerville" charset="0"/>
                <a:ea typeface="Baskerville" charset="0"/>
                <a:cs typeface="Baskerville" charset="0"/>
              </a:rPr>
              <a:t>Students:</a:t>
            </a:r>
            <a:endParaRPr lang="en-US" sz="3600" dirty="0" smtClean="0">
              <a:latin typeface="Baskerville" charset="0"/>
              <a:ea typeface="Baskerville" charset="0"/>
              <a:cs typeface="Baskerville" charset="0"/>
            </a:endParaRPr>
          </a:p>
          <a:p>
            <a:r>
              <a:rPr lang="en-US" sz="3600" dirty="0" err="1" smtClean="0">
                <a:latin typeface="Baskerville" charset="0"/>
                <a:ea typeface="Baskerville" charset="0"/>
                <a:cs typeface="Baskerville" charset="0"/>
              </a:rPr>
              <a:t>Vikram</a:t>
            </a:r>
            <a:r>
              <a:rPr lang="en-US" sz="3600" dirty="0" smtClean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en-US" sz="3600" dirty="0" err="1" smtClean="0">
                <a:latin typeface="Baskerville" charset="0"/>
                <a:ea typeface="Baskerville" charset="0"/>
                <a:cs typeface="Baskerville" charset="0"/>
              </a:rPr>
              <a:t>Pande</a:t>
            </a:r>
            <a:r>
              <a:rPr lang="en-US" sz="36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en-US" sz="3600" dirty="0" smtClean="0">
                <a:latin typeface="Baskerville" charset="0"/>
                <a:ea typeface="Baskerville" charset="0"/>
                <a:cs typeface="Baskerville" charset="0"/>
              </a:rPr>
              <a:t>(</a:t>
            </a:r>
            <a:r>
              <a:rPr lang="en-US" sz="3600" dirty="0" err="1" smtClean="0">
                <a:latin typeface="Baskerville" charset="0"/>
                <a:ea typeface="Baskerville" charset="0"/>
                <a:cs typeface="Baskerville" charset="0"/>
              </a:rPr>
              <a:t>MechE</a:t>
            </a:r>
            <a:r>
              <a:rPr lang="en-US" sz="3600" dirty="0" smtClean="0">
                <a:latin typeface="Baskerville" charset="0"/>
                <a:ea typeface="Baskerville" charset="0"/>
                <a:cs typeface="Baskerville" charset="0"/>
              </a:rPr>
              <a:t>), Shashank </a:t>
            </a:r>
            <a:r>
              <a:rPr lang="en-US" sz="3600" dirty="0" err="1" smtClean="0">
                <a:latin typeface="Baskerville" charset="0"/>
                <a:ea typeface="Baskerville" charset="0"/>
                <a:cs typeface="Baskerville" charset="0"/>
              </a:rPr>
              <a:t>Sripad</a:t>
            </a:r>
            <a:r>
              <a:rPr lang="en-US" sz="3600" dirty="0" smtClean="0">
                <a:latin typeface="Baskerville" charset="0"/>
                <a:ea typeface="Baskerville" charset="0"/>
                <a:cs typeface="Baskerville" charset="0"/>
              </a:rPr>
              <a:t>  (ESTP), </a:t>
            </a:r>
            <a:r>
              <a:rPr lang="en-US" sz="3600" dirty="0" err="1" smtClean="0">
                <a:latin typeface="Baskerville" charset="0"/>
                <a:ea typeface="Baskerville" charset="0"/>
                <a:cs typeface="Baskerville" charset="0"/>
              </a:rPr>
              <a:t>Sekar</a:t>
            </a:r>
            <a:r>
              <a:rPr lang="en-US" sz="3600" dirty="0" smtClean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en-US" sz="3600" dirty="0" err="1" smtClean="0">
                <a:latin typeface="Baskerville" charset="0"/>
                <a:ea typeface="Baskerville" charset="0"/>
                <a:cs typeface="Baskerville" charset="0"/>
              </a:rPr>
              <a:t>Kulaindaivel</a:t>
            </a:r>
            <a:r>
              <a:rPr lang="en-US" sz="3600" dirty="0" smtClean="0">
                <a:latin typeface="Baskerville" charset="0"/>
                <a:ea typeface="Baskerville" charset="0"/>
                <a:cs typeface="Baskerville" charset="0"/>
              </a:rPr>
              <a:t> (ECE)</a:t>
            </a:r>
            <a:endParaRPr lang="en-US" sz="3600" dirty="0">
              <a:latin typeface="Baskerville" charset="0"/>
              <a:ea typeface="Baskerville" charset="0"/>
              <a:cs typeface="Baskerville" charset="0"/>
            </a:endParaRPr>
          </a:p>
          <a:p>
            <a:endParaRPr lang="en-US" sz="3200" dirty="0">
              <a:latin typeface="Baskerville" charset="0"/>
              <a:ea typeface="Baskerville" charset="0"/>
              <a:cs typeface="Baskervil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99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9890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Three big questions</a:t>
            </a:r>
            <a:endParaRPr lang="en-US" dirty="0">
              <a:latin typeface="Baskerville" charset="0"/>
              <a:ea typeface="Baskerville" charset="0"/>
              <a:cs typeface="Baskerville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076184" y="1521622"/>
            <a:ext cx="10737273" cy="5098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smtClean="0">
                <a:latin typeface="Baskerville" charset="0"/>
                <a:ea typeface="Baskerville" charset="0"/>
                <a:cs typeface="Baskerville" charset="0"/>
              </a:rPr>
              <a:t>Which component and how long?</a:t>
            </a:r>
          </a:p>
          <a:p>
            <a:pPr lvl="1"/>
            <a:r>
              <a:rPr lang="en-US" sz="4600" dirty="0" smtClean="0">
                <a:latin typeface="Baskerville" charset="0"/>
                <a:ea typeface="Baskerville" charset="0"/>
                <a:cs typeface="Baskerville" charset="0"/>
              </a:rPr>
              <a:t>Higher Ah components</a:t>
            </a:r>
            <a:endParaRPr lang="en-US" sz="4600" dirty="0" smtClean="0">
              <a:latin typeface="Baskerville" charset="0"/>
              <a:ea typeface="Baskerville" charset="0"/>
              <a:cs typeface="Baskerville" charset="0"/>
            </a:endParaRPr>
          </a:p>
          <a:p>
            <a:r>
              <a:rPr lang="en-US" sz="5400" dirty="0" smtClean="0">
                <a:latin typeface="Baskerville" charset="0"/>
                <a:ea typeface="Baskerville" charset="0"/>
                <a:cs typeface="Baskerville" charset="0"/>
              </a:rPr>
              <a:t>At what state of the battery pack?</a:t>
            </a:r>
          </a:p>
          <a:p>
            <a:pPr lvl="1"/>
            <a:r>
              <a:rPr lang="en-US" sz="5000" dirty="0" smtClean="0">
                <a:latin typeface="Baskerville" charset="0"/>
                <a:ea typeface="Baskerville" charset="0"/>
                <a:cs typeface="Baskerville" charset="0"/>
              </a:rPr>
              <a:t>Fully charged</a:t>
            </a:r>
            <a:endParaRPr lang="en-US" sz="5000" dirty="0" smtClean="0">
              <a:latin typeface="Baskerville" charset="0"/>
              <a:ea typeface="Baskerville" charset="0"/>
              <a:cs typeface="Baskerville" charset="0"/>
            </a:endParaRPr>
          </a:p>
          <a:p>
            <a:r>
              <a:rPr lang="en-US" sz="5400" dirty="0" smtClean="0">
                <a:latin typeface="Baskerville" charset="0"/>
                <a:ea typeface="Baskerville" charset="0"/>
                <a:cs typeface="Baskerville" charset="0"/>
              </a:rPr>
              <a:t>At what ambient conditions?</a:t>
            </a:r>
          </a:p>
          <a:p>
            <a:pPr lvl="1"/>
            <a:r>
              <a:rPr lang="en-US" sz="5000" dirty="0" smtClean="0">
                <a:latin typeface="Baskerville" charset="0"/>
                <a:ea typeface="Baskerville" charset="0"/>
                <a:cs typeface="Baskerville" charset="0"/>
              </a:rPr>
              <a:t>Hot!</a:t>
            </a:r>
            <a:endParaRPr lang="en-US" sz="5000" dirty="0">
              <a:latin typeface="Baskerville" charset="0"/>
              <a:ea typeface="Baskerville" charset="0"/>
              <a:cs typeface="Baskervil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93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Test, validate and </a:t>
            </a:r>
            <a:r>
              <a:rPr lang="en-US" smtClean="0"/>
              <a:t>demonstrate on </a:t>
            </a:r>
            <a:r>
              <a:rPr lang="en-US" dirty="0" smtClean="0"/>
              <a:t>cars!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2809" y="2367525"/>
            <a:ext cx="6672434" cy="406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01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98902"/>
          </a:xfrm>
        </p:spPr>
        <p:txBody>
          <a:bodyPr/>
          <a:lstStyle/>
          <a:p>
            <a:pPr algn="ctr"/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More than one component?</a:t>
            </a:r>
            <a:endParaRPr lang="en-US" dirty="0">
              <a:latin typeface="Baskerville" charset="0"/>
              <a:ea typeface="Baskerville" charset="0"/>
              <a:cs typeface="Baskerville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6127" y="898901"/>
            <a:ext cx="13004254" cy="61508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150" y="898900"/>
            <a:ext cx="6504038" cy="45152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537566" y="2624131"/>
            <a:ext cx="1519173" cy="824869"/>
            <a:chOff x="4718988" y="2205254"/>
            <a:chExt cx="1519173" cy="82486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8988" y="2270956"/>
              <a:ext cx="663677" cy="575483"/>
            </a:xfrm>
            <a:prstGeom prst="rect">
              <a:avLst/>
            </a:prstGeom>
          </p:spPr>
        </p:pic>
        <p:sp>
          <p:nvSpPr>
            <p:cNvPr id="8" name="Subtitle 2"/>
            <p:cNvSpPr txBox="1">
              <a:spLocks/>
            </p:cNvSpPr>
            <p:nvPr/>
          </p:nvSpPr>
          <p:spPr>
            <a:xfrm>
              <a:off x="5323673" y="2205254"/>
              <a:ext cx="914488" cy="82486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50000"/>
                </a:lnSpc>
                <a:buNone/>
              </a:pPr>
              <a:r>
                <a:rPr lang="en-US" sz="2000" b="1" dirty="0" smtClean="0">
                  <a:latin typeface="Times New Roman" charset="0"/>
                  <a:ea typeface="Times New Roman" charset="0"/>
                  <a:cs typeface="Times New Roman" charset="0"/>
                </a:rPr>
                <a:t>25</a:t>
              </a:r>
              <a:r>
                <a:rPr lang="en-US" sz="2000" b="1" baseline="30000" dirty="0" smtClean="0">
                  <a:latin typeface="Times New Roman" charset="0"/>
                  <a:ea typeface="Times New Roman" charset="0"/>
                  <a:cs typeface="Times New Roman" charset="0"/>
                </a:rPr>
                <a:t>o</a:t>
              </a:r>
              <a:r>
                <a:rPr lang="en-US" sz="2000" b="1" dirty="0" smtClean="0">
                  <a:latin typeface="Times New Roman" charset="0"/>
                  <a:ea typeface="Times New Roman" charset="0"/>
                  <a:cs typeface="Times New Roman" charset="0"/>
                </a:rPr>
                <a:t>C</a:t>
              </a:r>
            </a:p>
            <a:p>
              <a:pPr marL="0" indent="0">
                <a:lnSpc>
                  <a:spcPct val="50000"/>
                </a:lnSpc>
                <a:buNone/>
              </a:pPr>
              <a:r>
                <a:rPr lang="en-US" sz="2000" b="1" dirty="0" smtClean="0">
                  <a:latin typeface="Times New Roman" charset="0"/>
                  <a:ea typeface="Times New Roman" charset="0"/>
                  <a:cs typeface="Times New Roman" charset="0"/>
                </a:rPr>
                <a:t>35</a:t>
              </a:r>
              <a:r>
                <a:rPr lang="en-US" sz="2000" b="1" baseline="30000" dirty="0" smtClean="0">
                  <a:latin typeface="Times New Roman" charset="0"/>
                  <a:ea typeface="Times New Roman" charset="0"/>
                  <a:cs typeface="Times New Roman" charset="0"/>
                </a:rPr>
                <a:t>o</a:t>
              </a:r>
              <a:r>
                <a:rPr lang="en-US" sz="2000" b="1" dirty="0" smtClean="0">
                  <a:latin typeface="Times New Roman" charset="0"/>
                  <a:ea typeface="Times New Roman" charset="0"/>
                  <a:cs typeface="Times New Roman" charset="0"/>
                </a:rPr>
                <a:t>C</a:t>
              </a:r>
              <a:endParaRPr lang="en-US" sz="2000" b="1" dirty="0">
                <a:latin typeface="Times New Roman" charset="0"/>
                <a:ea typeface="Times New Roman" charset="0"/>
                <a:cs typeface="Times New Roman" charset="0"/>
              </a:endParaRPr>
            </a:p>
            <a:p>
              <a:pPr marL="0" indent="0">
                <a:lnSpc>
                  <a:spcPct val="50000"/>
                </a:lnSpc>
                <a:buNone/>
              </a:pPr>
              <a:r>
                <a:rPr lang="en-US" sz="2000" b="1" dirty="0" smtClean="0">
                  <a:latin typeface="Times New Roman" charset="0"/>
                  <a:ea typeface="Times New Roman" charset="0"/>
                  <a:cs typeface="Times New Roman" charset="0"/>
                </a:rPr>
                <a:t>45</a:t>
              </a:r>
              <a:r>
                <a:rPr lang="en-US" sz="2000" b="1" baseline="30000" dirty="0" smtClean="0">
                  <a:latin typeface="Times New Roman" charset="0"/>
                  <a:ea typeface="Times New Roman" charset="0"/>
                  <a:cs typeface="Times New Roman" charset="0"/>
                </a:rPr>
                <a:t>o</a:t>
              </a:r>
              <a:r>
                <a:rPr lang="en-US" sz="2000" b="1" dirty="0" smtClean="0">
                  <a:latin typeface="Times New Roman" charset="0"/>
                  <a:ea typeface="Times New Roman" charset="0"/>
                  <a:cs typeface="Times New Roman" charset="0"/>
                </a:rPr>
                <a:t>C</a:t>
              </a:r>
              <a:endParaRPr lang="en-US" sz="2000" b="1" dirty="0">
                <a:latin typeface="Times New Roman" charset="0"/>
                <a:ea typeface="Times New Roman" charset="0"/>
                <a:cs typeface="Times New Roman" charset="0"/>
              </a:endParaRPr>
            </a:p>
            <a:p>
              <a:pPr marL="0" indent="0">
                <a:buNone/>
              </a:pPr>
              <a:endParaRPr lang="en-US" sz="2000" b="1" dirty="0" smtClean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04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98902"/>
          </a:xfrm>
        </p:spPr>
        <p:txBody>
          <a:bodyPr/>
          <a:lstStyle/>
          <a:p>
            <a:pPr algn="ctr"/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What causes the more damage?</a:t>
            </a:r>
            <a:endParaRPr lang="en-US" dirty="0">
              <a:latin typeface="Baskerville" charset="0"/>
              <a:ea typeface="Baskerville" charset="0"/>
              <a:cs typeface="Baskerville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149927" y="1329893"/>
            <a:ext cx="9144000" cy="5098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Baskerville" charset="0"/>
              <a:ea typeface="Baskerville" charset="0"/>
              <a:cs typeface="Baskerville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693830" y="2307577"/>
            <a:ext cx="8804340" cy="1984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 smtClean="0">
                <a:latin typeface="Baskerville" charset="0"/>
                <a:ea typeface="Baskerville" charset="0"/>
                <a:cs typeface="Baskerville" charset="0"/>
              </a:rPr>
              <a:t>A component with a larger Ah throughput, </a:t>
            </a:r>
            <a:br>
              <a:rPr lang="en-US" sz="3200" dirty="0" smtClean="0">
                <a:latin typeface="Baskerville" charset="0"/>
                <a:ea typeface="Baskerville" charset="0"/>
                <a:cs typeface="Baskerville" charset="0"/>
              </a:rPr>
            </a:br>
            <a:r>
              <a:rPr lang="en-US" sz="3200" dirty="0" smtClean="0">
                <a:latin typeface="Baskerville" charset="0"/>
                <a:ea typeface="Baskerville" charset="0"/>
                <a:cs typeface="Baskerville" charset="0"/>
              </a:rPr>
              <a:t>engaged for a longer time, </a:t>
            </a:r>
            <a:br>
              <a:rPr lang="en-US" sz="3200" dirty="0" smtClean="0">
                <a:latin typeface="Baskerville" charset="0"/>
                <a:ea typeface="Baskerville" charset="0"/>
                <a:cs typeface="Baskerville" charset="0"/>
              </a:rPr>
            </a:br>
            <a:r>
              <a:rPr lang="en-US" sz="3200" dirty="0" smtClean="0">
                <a:latin typeface="Baskerville" charset="0"/>
                <a:ea typeface="Baskerville" charset="0"/>
                <a:cs typeface="Baskerville" charset="0"/>
              </a:rPr>
              <a:t>at a higher temperature,</a:t>
            </a:r>
            <a:br>
              <a:rPr lang="en-US" sz="3200" dirty="0" smtClean="0">
                <a:latin typeface="Baskerville" charset="0"/>
                <a:ea typeface="Baskerville" charset="0"/>
                <a:cs typeface="Baskerville" charset="0"/>
              </a:rPr>
            </a:br>
            <a:r>
              <a:rPr lang="en-US" sz="3200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en-US" sz="3200" dirty="0" smtClean="0">
                <a:latin typeface="Baskerville" charset="0"/>
                <a:ea typeface="Baskerville" charset="0"/>
                <a:cs typeface="Baskerville" charset="0"/>
              </a:rPr>
              <a:t>when the battery is at </a:t>
            </a:r>
            <a:r>
              <a:rPr lang="en-US" sz="3200" dirty="0">
                <a:latin typeface="Baskerville" charset="0"/>
                <a:ea typeface="Baskerville" charset="0"/>
                <a:cs typeface="Baskerville" charset="0"/>
              </a:rPr>
              <a:t>a higher </a:t>
            </a:r>
            <a:r>
              <a:rPr lang="en-US" sz="3200" dirty="0" smtClean="0">
                <a:latin typeface="Baskerville" charset="0"/>
                <a:ea typeface="Baskerville" charset="0"/>
                <a:cs typeface="Baskerville" charset="0"/>
              </a:rPr>
              <a:t>SOC.</a:t>
            </a:r>
          </a:p>
        </p:txBody>
      </p:sp>
    </p:spTree>
    <p:extLst>
      <p:ext uri="{BB962C8B-B14F-4D97-AF65-F5344CB8AC3E}">
        <p14:creationId xmlns:p14="http://schemas.microsoft.com/office/powerpoint/2010/main" val="173119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98902"/>
          </a:xfrm>
        </p:spPr>
        <p:txBody>
          <a:bodyPr/>
          <a:lstStyle/>
          <a:p>
            <a:pPr algn="ctr"/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How long?</a:t>
            </a:r>
            <a:endParaRPr lang="en-US" dirty="0">
              <a:latin typeface="Baskerville" charset="0"/>
              <a:ea typeface="Baskerville" charset="0"/>
              <a:cs typeface="Baskerville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149927" y="1329893"/>
            <a:ext cx="9144000" cy="5098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Baskerville" charset="0"/>
              <a:ea typeface="Baskerville" charset="0"/>
              <a:cs typeface="Baskerville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864" y="736672"/>
            <a:ext cx="7945464" cy="595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48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98902"/>
          </a:xfrm>
        </p:spPr>
        <p:txBody>
          <a:bodyPr/>
          <a:lstStyle/>
          <a:p>
            <a:pPr algn="ctr"/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Extra</a:t>
            </a:r>
            <a:endParaRPr lang="en-US" dirty="0">
              <a:latin typeface="Baskerville" charset="0"/>
              <a:ea typeface="Baskerville" charset="0"/>
              <a:cs typeface="Baskerville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149927" y="1329893"/>
            <a:ext cx="9144000" cy="5098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Baskerville" charset="0"/>
              <a:ea typeface="Baskerville" charset="0"/>
              <a:cs typeface="Baskervil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73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904" y="3426584"/>
            <a:ext cx="4521920" cy="11535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3989"/>
            <a:ext cx="12192000" cy="22987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98902"/>
          </a:xfrm>
        </p:spPr>
        <p:txBody>
          <a:bodyPr/>
          <a:lstStyle/>
          <a:p>
            <a:pPr algn="ctr"/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Damage due to charge and discharge parts</a:t>
            </a:r>
            <a:endParaRPr lang="en-US" dirty="0">
              <a:latin typeface="Baskerville" charset="0"/>
              <a:ea typeface="Baskerville" charset="0"/>
              <a:cs typeface="Baskerville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704232" y="6111870"/>
            <a:ext cx="8783536" cy="746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i="1" dirty="0" smtClean="0">
                <a:latin typeface="Baskerville" charset="0"/>
                <a:ea typeface="Baskerville" charset="0"/>
                <a:cs typeface="Baskerville" charset="0"/>
              </a:rPr>
              <a:t>^Safari</a:t>
            </a:r>
            <a:r>
              <a:rPr lang="en-US" sz="1800" i="1" dirty="0">
                <a:latin typeface="Baskerville" charset="0"/>
                <a:ea typeface="Baskerville" charset="0"/>
                <a:cs typeface="Baskerville" charset="0"/>
              </a:rPr>
              <a:t>, M., </a:t>
            </a:r>
            <a:r>
              <a:rPr lang="en-US" sz="1800" i="1" dirty="0" err="1">
                <a:latin typeface="Baskerville" charset="0"/>
                <a:ea typeface="Baskerville" charset="0"/>
                <a:cs typeface="Baskerville" charset="0"/>
              </a:rPr>
              <a:t>Morcrette</a:t>
            </a:r>
            <a:r>
              <a:rPr lang="en-US" sz="1800" i="1" dirty="0">
                <a:latin typeface="Baskerville" charset="0"/>
                <a:ea typeface="Baskerville" charset="0"/>
                <a:cs typeface="Baskerville" charset="0"/>
              </a:rPr>
              <a:t>, M., </a:t>
            </a:r>
            <a:r>
              <a:rPr lang="en-US" sz="1800" i="1" dirty="0" err="1">
                <a:latin typeface="Baskerville" charset="0"/>
                <a:ea typeface="Baskerville" charset="0"/>
                <a:cs typeface="Baskerville" charset="0"/>
              </a:rPr>
              <a:t>Teyssot</a:t>
            </a:r>
            <a:r>
              <a:rPr lang="en-US" sz="1800" i="1" dirty="0">
                <a:latin typeface="Baskerville" charset="0"/>
                <a:ea typeface="Baskerville" charset="0"/>
                <a:cs typeface="Baskerville" charset="0"/>
              </a:rPr>
              <a:t>, A., &amp; </a:t>
            </a:r>
            <a:r>
              <a:rPr lang="en-US" sz="1800" i="1" dirty="0" err="1">
                <a:latin typeface="Baskerville" charset="0"/>
                <a:ea typeface="Baskerville" charset="0"/>
                <a:cs typeface="Baskerville" charset="0"/>
              </a:rPr>
              <a:t>Delacourt</a:t>
            </a:r>
            <a:r>
              <a:rPr lang="en-US" sz="1800" i="1" dirty="0">
                <a:latin typeface="Baskerville" charset="0"/>
                <a:ea typeface="Baskerville" charset="0"/>
                <a:cs typeface="Baskerville" charset="0"/>
              </a:rPr>
              <a:t>, C. (2010</a:t>
            </a:r>
            <a:r>
              <a:rPr lang="en-US" sz="1800" i="1" dirty="0" smtClean="0">
                <a:latin typeface="Baskerville" charset="0"/>
                <a:ea typeface="Baskerville" charset="0"/>
                <a:cs typeface="Baskerville" charset="0"/>
              </a:rPr>
              <a:t>).</a:t>
            </a:r>
            <a:r>
              <a:rPr lang="en-US" sz="1800" i="1" dirty="0">
                <a:latin typeface="Baskerville" charset="0"/>
                <a:ea typeface="Baskerville" charset="0"/>
                <a:cs typeface="Baskerville" charset="0"/>
              </a:rPr>
              <a:t> Journal of The Electrochemical Society, 157(7), A892-A898.</a:t>
            </a:r>
            <a:endParaRPr lang="en-US" sz="1800" i="1" baseline="-25000" dirty="0">
              <a:latin typeface="Baskerville" charset="0"/>
              <a:ea typeface="Baskerville" charset="0"/>
              <a:cs typeface="Baskerville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627" y="753989"/>
            <a:ext cx="1052307" cy="3494454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359" y="3879014"/>
            <a:ext cx="484570" cy="36942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266" y="4434786"/>
            <a:ext cx="927100" cy="5588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962" y="4485586"/>
            <a:ext cx="330200" cy="2921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067" y="4342859"/>
            <a:ext cx="787400" cy="5207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858" y="4434786"/>
            <a:ext cx="723900" cy="3937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303" y="4483927"/>
            <a:ext cx="342900" cy="3937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20" y="5137975"/>
            <a:ext cx="927100" cy="5588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514" y="5091811"/>
            <a:ext cx="3945780" cy="53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1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98902"/>
          </a:xfrm>
        </p:spPr>
        <p:txBody>
          <a:bodyPr/>
          <a:lstStyle/>
          <a:p>
            <a:pPr algn="ctr"/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Damage due to charge and discharge parts</a:t>
            </a:r>
            <a:endParaRPr lang="en-US" dirty="0">
              <a:latin typeface="Baskerville" charset="0"/>
              <a:ea typeface="Baskerville" charset="0"/>
              <a:cs typeface="Baskerville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477" y="736670"/>
            <a:ext cx="7945464" cy="5959098"/>
          </a:xfrm>
          <a:prstGeom prst="rect">
            <a:avLst/>
          </a:prstGeom>
        </p:spPr>
      </p:pic>
      <p:sp>
        <p:nvSpPr>
          <p:cNvPr id="16" name="Subtitle 2"/>
          <p:cNvSpPr txBox="1">
            <a:spLocks/>
          </p:cNvSpPr>
          <p:nvPr/>
        </p:nvSpPr>
        <p:spPr>
          <a:xfrm>
            <a:off x="516107" y="1953037"/>
            <a:ext cx="3908410" cy="3526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 smtClean="0">
                <a:latin typeface="Baskerville" charset="0"/>
                <a:ea typeface="Baskerville" charset="0"/>
                <a:cs typeface="Baskerville" charset="0"/>
              </a:rPr>
              <a:t>D</a:t>
            </a:r>
            <a:r>
              <a:rPr lang="en-US" b="1" baseline="-25000" dirty="0" err="1" smtClean="0">
                <a:latin typeface="Baskerville" charset="0"/>
                <a:ea typeface="Baskerville" charset="0"/>
                <a:cs typeface="Baskerville" charset="0"/>
              </a:rPr>
              <a:t>d</a:t>
            </a:r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 is damage due to discharge part alone, and </a:t>
            </a:r>
            <a:r>
              <a:rPr lang="en-US" b="1" dirty="0" smtClean="0">
                <a:latin typeface="Baskerville" charset="0"/>
                <a:ea typeface="Baskerville" charset="0"/>
                <a:cs typeface="Baskerville" charset="0"/>
              </a:rPr>
              <a:t>D</a:t>
            </a:r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 includes charging part as well.</a:t>
            </a:r>
            <a:endParaRPr lang="en-US" dirty="0">
              <a:latin typeface="Baskerville" charset="0"/>
              <a:ea typeface="Baskerville" charset="0"/>
              <a:cs typeface="Baskerville" charset="0"/>
            </a:endParaRPr>
          </a:p>
          <a:p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Charging causes a significant amount of damage.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251182" y="776293"/>
            <a:ext cx="4037232" cy="484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latin typeface="Times New Roman" charset="0"/>
                <a:ea typeface="Times New Roman" charset="0"/>
                <a:cs typeface="Times New Roman" charset="0"/>
              </a:rPr>
              <a:t>308K Δt</a:t>
            </a:r>
            <a:r>
              <a:rPr lang="en-US" sz="2400" b="1" baseline="-25000" dirty="0" smtClean="0">
                <a:latin typeface="Times New Roman" charset="0"/>
                <a:ea typeface="Times New Roman" charset="0"/>
                <a:cs typeface="Times New Roman" charset="0"/>
              </a:rPr>
              <a:t>d </a:t>
            </a:r>
            <a:r>
              <a:rPr lang="en-US" sz="2400" b="1" dirty="0" smtClean="0">
                <a:latin typeface="Times New Roman" charset="0"/>
                <a:ea typeface="Times New Roman" charset="0"/>
                <a:cs typeface="Times New Roman" charset="0"/>
              </a:rPr>
              <a:t>= 30min, SOC 0.7</a:t>
            </a:r>
            <a:endParaRPr lang="en-US" sz="2400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9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98902"/>
          </a:xfrm>
        </p:spPr>
        <p:txBody>
          <a:bodyPr/>
          <a:lstStyle/>
          <a:p>
            <a:pPr algn="ctr"/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Effect of the ‘Nature’ of the load</a:t>
            </a:r>
            <a:endParaRPr lang="en-US" dirty="0">
              <a:latin typeface="Baskerville" charset="0"/>
              <a:ea typeface="Baskerville" charset="0"/>
              <a:cs typeface="Baskerville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17" y="1264081"/>
            <a:ext cx="5786715" cy="4138047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632" y="1264081"/>
            <a:ext cx="5786714" cy="413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85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98902"/>
          </a:xfrm>
        </p:spPr>
        <p:txBody>
          <a:bodyPr/>
          <a:lstStyle/>
          <a:p>
            <a:pPr algn="ctr"/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Premise</a:t>
            </a:r>
            <a:endParaRPr lang="en-US" dirty="0">
              <a:latin typeface="Baskerville" charset="0"/>
              <a:ea typeface="Baskerville" charset="0"/>
              <a:cs typeface="Baskerville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76" y="1164421"/>
            <a:ext cx="11453247" cy="27955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497" y="3924368"/>
            <a:ext cx="7570219" cy="285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75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98902"/>
          </a:xfrm>
        </p:spPr>
        <p:txBody>
          <a:bodyPr/>
          <a:lstStyle/>
          <a:p>
            <a:pPr algn="ctr"/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Premise</a:t>
            </a:r>
            <a:endParaRPr lang="en-US" dirty="0">
              <a:latin typeface="Baskerville" charset="0"/>
              <a:ea typeface="Baskerville" charset="0"/>
              <a:cs typeface="Baskerville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012" y="898902"/>
            <a:ext cx="7477975" cy="33941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233" y="3934260"/>
            <a:ext cx="7265531" cy="27708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575" y="805914"/>
            <a:ext cx="9340850" cy="3562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575" y="4166790"/>
            <a:ext cx="9340850" cy="2347587"/>
          </a:xfrm>
          <a:prstGeom prst="rect">
            <a:avLst/>
          </a:prstGeom>
        </p:spPr>
      </p:pic>
      <p:sp>
        <p:nvSpPr>
          <p:cNvPr id="9" name="Shape 142"/>
          <p:cNvSpPr txBox="1">
            <a:spLocks/>
          </p:cNvSpPr>
          <p:nvPr/>
        </p:nvSpPr>
        <p:spPr>
          <a:xfrm>
            <a:off x="-812800" y="6514377"/>
            <a:ext cx="13004800" cy="4454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buFont typeface="Arial"/>
              <a:buNone/>
            </a:pPr>
            <a:r>
              <a:rPr lang="en-US" sz="1700" smtClean="0"/>
              <a:t>PT&amp;C LWG (Oct 2016) </a:t>
            </a:r>
            <a:r>
              <a:rPr lang="en-US" sz="1700" dirty="0" smtClean="0">
                <a:hlinkClick r:id="rId5"/>
              </a:rPr>
              <a:t>www.ptclwg.com/news/the-most-hackable-cars-on-the-road-1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85510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9890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Three big questions</a:t>
            </a:r>
            <a:endParaRPr lang="en-US" dirty="0">
              <a:latin typeface="Baskerville" charset="0"/>
              <a:ea typeface="Baskerville" charset="0"/>
              <a:cs typeface="Baskerville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076184" y="1521622"/>
            <a:ext cx="10737273" cy="5098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smtClean="0">
                <a:latin typeface="Baskerville" charset="0"/>
                <a:ea typeface="Baskerville" charset="0"/>
                <a:cs typeface="Baskerville" charset="0"/>
              </a:rPr>
              <a:t>Which component and how long?</a:t>
            </a:r>
          </a:p>
          <a:p>
            <a:r>
              <a:rPr lang="en-US" sz="5400" dirty="0" smtClean="0">
                <a:latin typeface="Baskerville" charset="0"/>
                <a:ea typeface="Baskerville" charset="0"/>
                <a:cs typeface="Baskerville" charset="0"/>
              </a:rPr>
              <a:t>At what state of the battery pack?</a:t>
            </a:r>
          </a:p>
          <a:p>
            <a:r>
              <a:rPr lang="en-US" sz="5400" dirty="0" smtClean="0">
                <a:latin typeface="Baskerville" charset="0"/>
                <a:ea typeface="Baskerville" charset="0"/>
                <a:cs typeface="Baskerville" charset="0"/>
              </a:rPr>
              <a:t>At what ambient conditions?</a:t>
            </a:r>
            <a:endParaRPr lang="en-US" sz="5400" dirty="0">
              <a:latin typeface="Baskerville" charset="0"/>
              <a:ea typeface="Baskerville" charset="0"/>
              <a:cs typeface="Baskervil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48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9890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Outline</a:t>
            </a:r>
            <a:endParaRPr lang="en-US" dirty="0">
              <a:latin typeface="Baskerville" charset="0"/>
              <a:ea typeface="Baskerville" charset="0"/>
              <a:cs typeface="Baskerville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809054" y="1190037"/>
            <a:ext cx="3023185" cy="902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Information on the auxiliary loads</a:t>
            </a:r>
            <a:endParaRPr lang="en-US" dirty="0">
              <a:latin typeface="Baskerville" charset="0"/>
              <a:ea typeface="Baskerville" charset="0"/>
              <a:cs typeface="Baskerville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346407" y="2445553"/>
            <a:ext cx="2030127" cy="902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Battery</a:t>
            </a:r>
          </a:p>
          <a:p>
            <a:pPr marL="0" indent="0" algn="ctr">
              <a:buNone/>
            </a:pPr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Simulation</a:t>
            </a:r>
            <a:endParaRPr lang="en-US" dirty="0">
              <a:latin typeface="Baskerville" charset="0"/>
              <a:ea typeface="Baskerville" charset="0"/>
              <a:cs typeface="Baskerville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86930" y="3515929"/>
            <a:ext cx="3023185" cy="211169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Parameters that define the state of the battery, the operation, and the ambient conditions</a:t>
            </a:r>
            <a:endParaRPr lang="en-US" dirty="0">
              <a:latin typeface="Baskerville" charset="0"/>
              <a:ea typeface="Baskerville" charset="0"/>
              <a:cs typeface="Baskerville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8608142" y="1739934"/>
            <a:ext cx="2875701" cy="902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Data on damage for different conditions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908015" y="4143195"/>
            <a:ext cx="3266651" cy="128087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Battery Pack Model specific to the </a:t>
            </a:r>
            <a:r>
              <a:rPr lang="en-US" smtClean="0">
                <a:latin typeface="Baskerville" charset="0"/>
                <a:ea typeface="Baskerville" charset="0"/>
                <a:cs typeface="Baskerville" charset="0"/>
              </a:rPr>
              <a:t>electric vehicle</a:t>
            </a:r>
            <a:endParaRPr lang="en-US" dirty="0">
              <a:latin typeface="Baskerville" charset="0"/>
              <a:ea typeface="Baskerville" charset="0"/>
              <a:cs typeface="Baskerville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810115" y="2092367"/>
            <a:ext cx="1536292" cy="3531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810115" y="3347882"/>
            <a:ext cx="1536292" cy="1680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518787" y="3347882"/>
            <a:ext cx="0" cy="7691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7376534" y="2445552"/>
            <a:ext cx="1231608" cy="245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6" idx="2"/>
          </p:cNvCxnSpPr>
          <p:nvPr/>
        </p:nvCxnSpPr>
        <p:spPr>
          <a:xfrm flipH="1">
            <a:off x="10045992" y="2642264"/>
            <a:ext cx="1" cy="2544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ubtitle 2"/>
          <p:cNvSpPr txBox="1">
            <a:spLocks/>
          </p:cNvSpPr>
          <p:nvPr/>
        </p:nvSpPr>
        <p:spPr>
          <a:xfrm>
            <a:off x="9317060" y="2896718"/>
            <a:ext cx="1536292" cy="4538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mtClean="0">
                <a:latin typeface="Baskerville" charset="0"/>
                <a:ea typeface="Baskerville" charset="0"/>
                <a:cs typeface="Baskerville" charset="0"/>
              </a:rPr>
              <a:t>Insights</a:t>
            </a:r>
            <a:endParaRPr lang="en-US" dirty="0" smtClean="0">
              <a:latin typeface="Baskerville" charset="0"/>
              <a:ea typeface="Baskerville" charset="0"/>
              <a:cs typeface="Baskervil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93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98902"/>
          </a:xfrm>
        </p:spPr>
        <p:txBody>
          <a:bodyPr/>
          <a:lstStyle/>
          <a:p>
            <a:pPr algn="ctr"/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Auxiliary Loads</a:t>
            </a:r>
            <a:endParaRPr lang="en-US" dirty="0">
              <a:latin typeface="Baskerville" charset="0"/>
              <a:ea typeface="Baskerville" charset="0"/>
              <a:cs typeface="Baskerville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325" y="750881"/>
            <a:ext cx="4314675" cy="188767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758" y="2677180"/>
            <a:ext cx="4318815" cy="18894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843" y="773006"/>
            <a:ext cx="4352397" cy="19041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02263"/>
            <a:ext cx="4232089" cy="18515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4" y="2677180"/>
            <a:ext cx="4111657" cy="1798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139" y="2655881"/>
            <a:ext cx="4201102" cy="18379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0" y="4605291"/>
            <a:ext cx="4234843" cy="18527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139" y="4605291"/>
            <a:ext cx="4234844" cy="18527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729" y="4605291"/>
            <a:ext cx="4234844" cy="185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45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03" y="514793"/>
            <a:ext cx="8882565" cy="60918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98902"/>
          </a:xfrm>
        </p:spPr>
        <p:txBody>
          <a:bodyPr/>
          <a:lstStyle/>
          <a:p>
            <a:pPr algn="ctr"/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Damage database</a:t>
            </a:r>
            <a:endParaRPr lang="en-US" dirty="0">
              <a:latin typeface="Baskerville" charset="0"/>
              <a:ea typeface="Baskerville" charset="0"/>
              <a:cs typeface="Baskerville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8926"/>
            <a:ext cx="451301" cy="3198351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7742817" y="2262753"/>
            <a:ext cx="3908410" cy="25157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Damage data for each component, cycled for different time scales at different temperatures is collected to examine trends</a:t>
            </a:r>
          </a:p>
        </p:txBody>
      </p:sp>
    </p:spTree>
    <p:extLst>
      <p:ext uri="{BB962C8B-B14F-4D97-AF65-F5344CB8AC3E}">
        <p14:creationId xmlns:p14="http://schemas.microsoft.com/office/powerpoint/2010/main" val="40306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98902"/>
          </a:xfrm>
        </p:spPr>
        <p:txBody>
          <a:bodyPr/>
          <a:lstStyle/>
          <a:p>
            <a:pPr algn="ctr"/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Comparing the components</a:t>
            </a:r>
            <a:endParaRPr lang="en-US" dirty="0">
              <a:latin typeface="Baskerville" charset="0"/>
              <a:ea typeface="Baskerville" charset="0"/>
              <a:cs typeface="Baskerville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414" y="898902"/>
            <a:ext cx="6233652" cy="4675239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2669414" y="5574141"/>
            <a:ext cx="6577868" cy="814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>
                <a:latin typeface="Baskerville" charset="0"/>
                <a:ea typeface="Baskerville" charset="0"/>
                <a:cs typeface="Baskerville" charset="0"/>
              </a:rPr>
              <a:t>Greater damage is caused by more power consuming components</a:t>
            </a:r>
          </a:p>
        </p:txBody>
      </p:sp>
    </p:spTree>
    <p:extLst>
      <p:ext uri="{BB962C8B-B14F-4D97-AF65-F5344CB8AC3E}">
        <p14:creationId xmlns:p14="http://schemas.microsoft.com/office/powerpoint/2010/main" val="10773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98902"/>
          </a:xfrm>
        </p:spPr>
        <p:txBody>
          <a:bodyPr/>
          <a:lstStyle/>
          <a:p>
            <a:pPr algn="ctr"/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What conditions (T)?</a:t>
            </a:r>
            <a:endParaRPr lang="en-US" dirty="0">
              <a:latin typeface="Baskerville" charset="0"/>
              <a:ea typeface="Baskerville" charset="0"/>
              <a:cs typeface="Baskerville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149927" y="1329893"/>
            <a:ext cx="9144000" cy="5098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Baskerville" charset="0"/>
              <a:ea typeface="Baskerville" charset="0"/>
              <a:cs typeface="Baskerville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373" y="733732"/>
            <a:ext cx="8165690" cy="61242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406" y="733732"/>
            <a:ext cx="6504038" cy="4515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31" y="1185252"/>
            <a:ext cx="4566810" cy="390243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1238777" y="2144971"/>
            <a:ext cx="3156242" cy="814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latin typeface="Baskerville" charset="0"/>
                <a:ea typeface="Baskerville" charset="0"/>
                <a:cs typeface="Baskerville" charset="0"/>
              </a:rPr>
              <a:t>No Damage to Vital Capacity at 273K/0</a:t>
            </a:r>
            <a:r>
              <a:rPr lang="en-US" sz="2400" baseline="30000" dirty="0" smtClean="0">
                <a:latin typeface="Baskerville" charset="0"/>
                <a:ea typeface="Baskerville" charset="0"/>
                <a:cs typeface="Baskerville" charset="0"/>
              </a:rPr>
              <a:t>o</a:t>
            </a:r>
            <a:r>
              <a:rPr lang="en-US" sz="2400" dirty="0" smtClean="0">
                <a:latin typeface="Baskerville" charset="0"/>
                <a:ea typeface="Baskerville" charset="0"/>
                <a:cs typeface="Baskerville" charset="0"/>
              </a:rPr>
              <a:t>C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8102587" y="2330800"/>
            <a:ext cx="1519173" cy="824869"/>
            <a:chOff x="4718988" y="2205254"/>
            <a:chExt cx="1519173" cy="82486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8988" y="2270956"/>
              <a:ext cx="663677" cy="575483"/>
            </a:xfrm>
            <a:prstGeom prst="rect">
              <a:avLst/>
            </a:prstGeom>
          </p:spPr>
        </p:pic>
        <p:sp>
          <p:nvSpPr>
            <p:cNvPr id="12" name="Subtitle 2"/>
            <p:cNvSpPr txBox="1">
              <a:spLocks/>
            </p:cNvSpPr>
            <p:nvPr/>
          </p:nvSpPr>
          <p:spPr>
            <a:xfrm>
              <a:off x="5323673" y="2205254"/>
              <a:ext cx="914488" cy="82486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50000"/>
                </a:lnSpc>
                <a:buNone/>
              </a:pPr>
              <a:r>
                <a:rPr lang="en-US" sz="2000" b="1" dirty="0" smtClean="0">
                  <a:latin typeface="Times New Roman" charset="0"/>
                  <a:ea typeface="Times New Roman" charset="0"/>
                  <a:cs typeface="Times New Roman" charset="0"/>
                </a:rPr>
                <a:t>25</a:t>
              </a:r>
              <a:r>
                <a:rPr lang="en-US" sz="2000" b="1" baseline="30000" dirty="0" smtClean="0">
                  <a:latin typeface="Times New Roman" charset="0"/>
                  <a:ea typeface="Times New Roman" charset="0"/>
                  <a:cs typeface="Times New Roman" charset="0"/>
                </a:rPr>
                <a:t>o</a:t>
              </a:r>
              <a:r>
                <a:rPr lang="en-US" sz="2000" b="1" dirty="0" smtClean="0">
                  <a:latin typeface="Times New Roman" charset="0"/>
                  <a:ea typeface="Times New Roman" charset="0"/>
                  <a:cs typeface="Times New Roman" charset="0"/>
                </a:rPr>
                <a:t>C</a:t>
              </a:r>
            </a:p>
            <a:p>
              <a:pPr marL="0" indent="0">
                <a:lnSpc>
                  <a:spcPct val="50000"/>
                </a:lnSpc>
                <a:buNone/>
              </a:pPr>
              <a:r>
                <a:rPr lang="en-US" sz="2000" b="1" dirty="0" smtClean="0">
                  <a:latin typeface="Times New Roman" charset="0"/>
                  <a:ea typeface="Times New Roman" charset="0"/>
                  <a:cs typeface="Times New Roman" charset="0"/>
                </a:rPr>
                <a:t>35</a:t>
              </a:r>
              <a:r>
                <a:rPr lang="en-US" sz="2000" b="1" baseline="30000" dirty="0" smtClean="0">
                  <a:latin typeface="Times New Roman" charset="0"/>
                  <a:ea typeface="Times New Roman" charset="0"/>
                  <a:cs typeface="Times New Roman" charset="0"/>
                </a:rPr>
                <a:t>o</a:t>
              </a:r>
              <a:r>
                <a:rPr lang="en-US" sz="2000" b="1" dirty="0" smtClean="0">
                  <a:latin typeface="Times New Roman" charset="0"/>
                  <a:ea typeface="Times New Roman" charset="0"/>
                  <a:cs typeface="Times New Roman" charset="0"/>
                </a:rPr>
                <a:t>C</a:t>
              </a:r>
              <a:endParaRPr lang="en-US" sz="2000" b="1" dirty="0">
                <a:latin typeface="Times New Roman" charset="0"/>
                <a:ea typeface="Times New Roman" charset="0"/>
                <a:cs typeface="Times New Roman" charset="0"/>
              </a:endParaRPr>
            </a:p>
            <a:p>
              <a:pPr marL="0" indent="0">
                <a:lnSpc>
                  <a:spcPct val="50000"/>
                </a:lnSpc>
                <a:buNone/>
              </a:pPr>
              <a:r>
                <a:rPr lang="en-US" sz="2000" b="1" dirty="0" smtClean="0">
                  <a:latin typeface="Times New Roman" charset="0"/>
                  <a:ea typeface="Times New Roman" charset="0"/>
                  <a:cs typeface="Times New Roman" charset="0"/>
                </a:rPr>
                <a:t>45</a:t>
              </a:r>
              <a:r>
                <a:rPr lang="en-US" sz="2000" b="1" baseline="30000" dirty="0" smtClean="0">
                  <a:latin typeface="Times New Roman" charset="0"/>
                  <a:ea typeface="Times New Roman" charset="0"/>
                  <a:cs typeface="Times New Roman" charset="0"/>
                </a:rPr>
                <a:t>o</a:t>
              </a:r>
              <a:r>
                <a:rPr lang="en-US" sz="2000" b="1" dirty="0" smtClean="0">
                  <a:latin typeface="Times New Roman" charset="0"/>
                  <a:ea typeface="Times New Roman" charset="0"/>
                  <a:cs typeface="Times New Roman" charset="0"/>
                </a:rPr>
                <a:t>C</a:t>
              </a:r>
              <a:endParaRPr lang="en-US" sz="2000" b="1" dirty="0">
                <a:latin typeface="Times New Roman" charset="0"/>
                <a:ea typeface="Times New Roman" charset="0"/>
                <a:cs typeface="Times New Roman" charset="0"/>
              </a:endParaRPr>
            </a:p>
            <a:p>
              <a:pPr marL="0" indent="0">
                <a:buNone/>
              </a:pPr>
              <a:endParaRPr lang="en-US" sz="2000" b="1" dirty="0" smtClean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176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7624</TotalTime>
  <Words>318</Words>
  <Application>Microsoft Macintosh PowerPoint</Application>
  <PresentationFormat>Widescreen</PresentationFormat>
  <Paragraphs>66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Baskerville</vt:lpstr>
      <vt:lpstr>Calibri</vt:lpstr>
      <vt:lpstr>Calibri Light</vt:lpstr>
      <vt:lpstr>Times New Roman</vt:lpstr>
      <vt:lpstr>Arial</vt:lpstr>
      <vt:lpstr>Office Theme</vt:lpstr>
      <vt:lpstr>Analyzing And Defending Cyberattacks On Electric, Hybrid &amp; Autonomous Vehicle Battery Systems </vt:lpstr>
      <vt:lpstr>Premise</vt:lpstr>
      <vt:lpstr>Premise</vt:lpstr>
      <vt:lpstr>Three big questions</vt:lpstr>
      <vt:lpstr>Outline</vt:lpstr>
      <vt:lpstr>Auxiliary Loads</vt:lpstr>
      <vt:lpstr>Damage database</vt:lpstr>
      <vt:lpstr>Comparing the components</vt:lpstr>
      <vt:lpstr>What conditions (T)?</vt:lpstr>
      <vt:lpstr>Three big questions</vt:lpstr>
      <vt:lpstr>Next steps</vt:lpstr>
      <vt:lpstr>More than one component?</vt:lpstr>
      <vt:lpstr>What causes the more damage?</vt:lpstr>
      <vt:lpstr>How long?</vt:lpstr>
      <vt:lpstr>Extra</vt:lpstr>
      <vt:lpstr>Damage due to charge and discharge parts</vt:lpstr>
      <vt:lpstr>Damage due to charge and discharge parts</vt:lpstr>
      <vt:lpstr>Effect of the ‘Nature’ of the load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 Security</dc:title>
  <dc:creator>Microsoft Office User</dc:creator>
  <cp:lastModifiedBy>venkatv</cp:lastModifiedBy>
  <cp:revision>65</cp:revision>
  <dcterms:created xsi:type="dcterms:W3CDTF">2017-02-17T03:52:44Z</dcterms:created>
  <dcterms:modified xsi:type="dcterms:W3CDTF">2017-03-02T14:28:05Z</dcterms:modified>
</cp:coreProperties>
</file>