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7010400" cy="9296400"/>
  <p:embeddedFontLst>
    <p:embeddedFont>
      <p:font typeface="Open Sans" panose="020B0606030504020204" pitchFamily="34" charset="0"/>
      <p:regular r:id="rId6"/>
      <p:bold r:id="rId7"/>
      <p:italic r:id="rId8"/>
      <p:boldItalic r:id="rId9"/>
    </p:embeddedFont>
    <p:embeddedFont>
      <p:font typeface="Open Sans Light" panose="020B0306030504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cIUgUzeNOoyJYnnQYhriMXhqx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63905" y="466725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499872" y="3694177"/>
            <a:ext cx="5937504" cy="513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9" y="8686864"/>
            <a:ext cx="2881566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466725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1:notes"/>
          <p:cNvSpPr txBox="1">
            <a:spLocks noGrp="1"/>
          </p:cNvSpPr>
          <p:nvPr>
            <p:ph type="body" idx="1"/>
          </p:nvPr>
        </p:nvSpPr>
        <p:spPr>
          <a:xfrm>
            <a:off x="499872" y="3694177"/>
            <a:ext cx="5937504" cy="513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:notes"/>
          <p:cNvSpPr txBox="1">
            <a:spLocks noGrp="1"/>
          </p:cNvSpPr>
          <p:nvPr>
            <p:ph type="sldNum" idx="12"/>
          </p:nvPr>
        </p:nvSpPr>
        <p:spPr>
          <a:xfrm>
            <a:off x="3970339" y="8686864"/>
            <a:ext cx="2881566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/>
          <p:nvPr/>
        </p:nvSpPr>
        <p:spPr>
          <a:xfrm>
            <a:off x="3884122" y="8685235"/>
            <a:ext cx="29723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 b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466725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499872" y="3694177"/>
            <a:ext cx="5937504" cy="513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/>
        </p:nvSpPr>
        <p:spPr>
          <a:xfrm>
            <a:off x="3884122" y="8685235"/>
            <a:ext cx="29723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466725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499872" y="3694177"/>
            <a:ext cx="5937504" cy="513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 rot="5400000">
            <a:off x="4804063" y="-1058976"/>
            <a:ext cx="259774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1"/>
          </p:nvPr>
        </p:nvSpPr>
        <p:spPr>
          <a:xfrm>
            <a:off x="845133" y="2899954"/>
            <a:ext cx="10515600" cy="2597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4849" y="6176963"/>
            <a:ext cx="1862138" cy="57254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"/>
          <p:cNvSpPr/>
          <p:nvPr/>
        </p:nvSpPr>
        <p:spPr>
          <a:xfrm>
            <a:off x="2870041" y="6410879"/>
            <a:ext cx="6518787" cy="48916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629774" y="6171505"/>
            <a:ext cx="1619250" cy="57658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"/>
          <p:cNvSpPr txBox="1">
            <a:spLocks noGrp="1"/>
          </p:cNvSpPr>
          <p:nvPr>
            <p:ph type="ctrTitle"/>
          </p:nvPr>
        </p:nvSpPr>
        <p:spPr>
          <a:xfrm>
            <a:off x="1051560" y="616688"/>
            <a:ext cx="10533888" cy="1148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9651"/>
              </a:buClr>
              <a:buSzPts val="4400"/>
              <a:buFont typeface="Calibri"/>
              <a:buNone/>
            </a:pPr>
            <a:r>
              <a:rPr lang="en-US" sz="4400" b="1" i="0" u="none" strike="noStrike" cap="none" dirty="0">
                <a:solidFill>
                  <a:srgbClr val="229651"/>
                </a:solidFill>
                <a:latin typeface="Calibri"/>
                <a:ea typeface="Calibri"/>
                <a:cs typeface="Calibri"/>
                <a:sym typeface="Calibri"/>
              </a:rPr>
              <a:t>Vision-centric Connected Autonomy for Vulnerable Road Users' Safety (</a:t>
            </a:r>
            <a:r>
              <a:rPr lang="en-US" sz="4400" b="1" i="0" u="none" strike="noStrike" cap="none" dirty="0" err="1">
                <a:solidFill>
                  <a:srgbClr val="229651"/>
                </a:solidFill>
                <a:latin typeface="Calibri"/>
                <a:ea typeface="Calibri"/>
                <a:cs typeface="Calibri"/>
                <a:sym typeface="Calibri"/>
              </a:rPr>
              <a:t>ViCARUS</a:t>
            </a:r>
            <a:r>
              <a:rPr lang="en-US" sz="4400" b="1" i="0" u="none" strike="noStrike" cap="none" dirty="0">
                <a:solidFill>
                  <a:srgbClr val="22965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4400" b="1" i="0" u="none" strike="noStrike" cap="none" dirty="0">
              <a:solidFill>
                <a:srgbClr val="2296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>
            <a:spLocks noGrp="1"/>
          </p:cNvSpPr>
          <p:nvPr>
            <p:ph type="subTitle" idx="1"/>
          </p:nvPr>
        </p:nvSpPr>
        <p:spPr>
          <a:xfrm>
            <a:off x="0" y="2114361"/>
            <a:ext cx="12192000" cy="35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Lead Faculty: </a:t>
            </a:r>
            <a:r>
              <a:rPr lang="en-US" sz="2400" b="1" i="0"/>
              <a:t>Vijayakumar Bhagavatula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Project Team: Prof. </a:t>
            </a:r>
            <a:r>
              <a:rPr lang="en-US" sz="2400" b="1" i="0"/>
              <a:t>Bhagavatula, Dereje Shenkut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79" name="Google Shape;79;p1"/>
          <p:cNvSpPr/>
          <p:nvPr/>
        </p:nvSpPr>
        <p:spPr>
          <a:xfrm>
            <a:off x="3764275" y="3040375"/>
            <a:ext cx="5199000" cy="3205800"/>
          </a:xfrm>
          <a:prstGeom prst="rect">
            <a:avLst/>
          </a:prstGeom>
          <a:solidFill>
            <a:srgbClr val="A2C4C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80" name="Google Shape;8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77638" y="3447493"/>
            <a:ext cx="3987425" cy="224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" descr="Security camera with solid fil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8194" y="3095930"/>
            <a:ext cx="178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 txBox="1"/>
          <p:nvPr/>
        </p:nvSpPr>
        <p:spPr>
          <a:xfrm>
            <a:off x="6969600" y="3041980"/>
            <a:ext cx="1502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A64D79"/>
                </a:solidFill>
                <a:latin typeface="Open Sans"/>
                <a:ea typeface="Open Sans"/>
                <a:cs typeface="Open Sans"/>
                <a:sym typeface="Open Sans"/>
              </a:rPr>
              <a:t>Camera Units</a:t>
            </a:r>
            <a:endParaRPr sz="1600" b="1" i="0" u="none" strike="noStrike" cap="none">
              <a:solidFill>
                <a:srgbClr val="C27BA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3611880" y="5746230"/>
            <a:ext cx="5440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none" strike="noStrike" cap="none">
                <a:solidFill>
                  <a:srgbClr val="A64D79"/>
                </a:solidFill>
                <a:latin typeface="Open Sans"/>
                <a:ea typeface="Open Sans"/>
                <a:cs typeface="Open Sans"/>
                <a:sym typeface="Open Sans"/>
              </a:rPr>
              <a:t>Vision-centric Connected Autonomy </a:t>
            </a:r>
            <a:r>
              <a:rPr lang="en-US" sz="1400" b="1" i="0" u="none" strike="noStrike" cap="none">
                <a:solidFill>
                  <a:srgbClr val="A64D79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800" b="1">
                <a:solidFill>
                  <a:srgbClr val="A64D79"/>
                </a:solidFill>
                <a:latin typeface="Open Sans"/>
                <a:ea typeface="Open Sans"/>
                <a:cs typeface="Open Sans"/>
                <a:sym typeface="Open Sans"/>
              </a:rPr>
              <a:t>via V2X</a:t>
            </a:r>
            <a:r>
              <a:rPr lang="en-US" sz="1400" b="1" i="0" u="none" strike="noStrike" cap="none">
                <a:solidFill>
                  <a:srgbClr val="A64D79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600" b="1" i="0" u="none" strike="noStrike" cap="none">
              <a:solidFill>
                <a:srgbClr val="C27BA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/>
        </p:nvSpPr>
        <p:spPr>
          <a:xfrm>
            <a:off x="0" y="0"/>
            <a:ext cx="121920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965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rgbClr val="229651"/>
                </a:solidFill>
                <a:latin typeface="Calibri"/>
                <a:ea typeface="Calibri"/>
                <a:cs typeface="Calibri"/>
                <a:sym typeface="Calibri"/>
              </a:rPr>
              <a:t>ViCARUS – Brief Overview</a:t>
            </a: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507892" y="573922"/>
            <a:ext cx="11244837" cy="5693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Motivation: </a:t>
            </a: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Number of deaths of vulnerable road users (VRUs) in US rising rapidly (pedestrian deaths increased from 4,779 in 2013 to 7,522 in 2022)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</a:t>
            </a: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Increased </a:t>
            </a:r>
            <a:r>
              <a:rPr lang="en-US" sz="2800" b="0" i="0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VRU safety through: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Investigation of gaps in object detectors’ performance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Development of cooperative perception framework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Simulation-to-real adaptation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Analysis </a:t>
            </a:r>
            <a:r>
              <a:rPr lang="en-US" sz="2800" b="0" i="0" u="none" strike="noStrike" cap="none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of C-V2X </a:t>
            </a: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communication </a:t>
            </a:r>
            <a:r>
              <a:rPr lang="en-US" sz="2800" dirty="0">
                <a:solidFill>
                  <a:srgbClr val="030712"/>
                </a:solidFill>
              </a:rPr>
              <a:t>constraints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Outputs</a:t>
            </a:r>
            <a:r>
              <a:rPr lang="en-US" sz="2800" b="1" i="0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800" b="0" i="0" dirty="0">
              <a:solidFill>
                <a:srgbClr val="03071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Enhanced detection framework for VRUs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dirty="0">
                <a:solidFill>
                  <a:srgbClr val="030712"/>
                </a:solidFill>
              </a:rPr>
              <a:t>S</a:t>
            </a: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ynthetic datasets with VRUs using CARLA simulator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Validation on real-world data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2800"/>
              <a:buFont typeface="Noto Sans Symbols"/>
              <a:buChar char="❑"/>
            </a:pPr>
            <a:r>
              <a:rPr lang="en-US" sz="28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Technical publications and reports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0" y="250547"/>
            <a:ext cx="12192000" cy="1025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9651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229651"/>
                </a:solidFill>
                <a:latin typeface="Calibri"/>
                <a:ea typeface="Calibri"/>
                <a:cs typeface="Calibri"/>
                <a:sym typeface="Calibri"/>
              </a:rPr>
              <a:t>ViCARUS – Expected Outcomes</a:t>
            </a:r>
            <a:endParaRPr/>
          </a:p>
        </p:txBody>
      </p:sp>
      <p:sp>
        <p:nvSpPr>
          <p:cNvPr id="97" name="Google Shape;97;p3"/>
          <p:cNvSpPr/>
          <p:nvPr/>
        </p:nvSpPr>
        <p:spPr>
          <a:xfrm>
            <a:off x="151284" y="1275774"/>
            <a:ext cx="10539900" cy="4031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Enhanced VRU safety through improved detection capabilities via cooperative perception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Robust performance in degraded imaging conditions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Practical insights into C-V2X system constraints</a:t>
            </a:r>
            <a:endParaRPr dirty="0"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rgbClr val="030712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30712"/>
                </a:solidFill>
                <a:latin typeface="Arial"/>
                <a:ea typeface="Arial"/>
                <a:cs typeface="Arial"/>
                <a:sym typeface="Arial"/>
              </a:rPr>
              <a:t>Framework for safety critical perception performance evaluation  via simulation using synthetic and real-world data</a:t>
            </a:r>
            <a:endParaRPr dirty="0"/>
          </a:p>
          <a:p>
            <a:pPr marL="457200" marR="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158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Open Sans Light</vt:lpstr>
      <vt:lpstr>Open Sans</vt:lpstr>
      <vt:lpstr>Arial</vt:lpstr>
      <vt:lpstr>Noto Sans Symbols</vt:lpstr>
      <vt:lpstr>Office Theme</vt:lpstr>
      <vt:lpstr>Vision-centric Connected Autonomy for Vulnerable Road Users' Safety (ViCARUS)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Schweyer</dc:creator>
  <cp:lastModifiedBy>Vijayakumar Bhagavatula</cp:lastModifiedBy>
  <cp:revision>2</cp:revision>
  <dcterms:created xsi:type="dcterms:W3CDTF">2018-05-02T11:57:11Z</dcterms:created>
  <dcterms:modified xsi:type="dcterms:W3CDTF">2025-03-21T15:10:33Z</dcterms:modified>
</cp:coreProperties>
</file>