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84" r:id="rId3"/>
    <p:sldId id="302" r:id="rId4"/>
    <p:sldId id="291" r:id="rId5"/>
    <p:sldId id="293" r:id="rId6"/>
    <p:sldId id="287" r:id="rId7"/>
    <p:sldId id="303" r:id="rId8"/>
    <p:sldId id="289" r:id="rId9"/>
    <p:sldId id="307" r:id="rId10"/>
    <p:sldId id="304" r:id="rId11"/>
    <p:sldId id="288" r:id="rId12"/>
    <p:sldId id="306" r:id="rId13"/>
    <p:sldId id="299" r:id="rId14"/>
    <p:sldId id="294" r:id="rId15"/>
    <p:sldId id="285" r:id="rId16"/>
    <p:sldId id="29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752" autoAdjust="0"/>
  </p:normalViewPr>
  <p:slideViewPr>
    <p:cSldViewPr snapToGrid="0">
      <p:cViewPr varScale="1">
        <p:scale>
          <a:sx n="107" d="100"/>
          <a:sy n="107" d="100"/>
        </p:scale>
        <p:origin x="1224" y="16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25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2F37C4C-3102-4731-84E8-E2AFA6D69156}" type="datetimeFigureOut">
              <a:rPr lang="en-US" smtClean="0"/>
              <a:t>1/13/21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0C73C8-C028-4400-8964-B4CE8F24DB76}" type="slidenum">
              <a:rPr lang="en-US" smtClean="0"/>
              <a:t>‹#›</a:t>
            </a:fld>
            <a:endParaRPr lang="en-US" dirty="0"/>
          </a:p>
        </p:txBody>
      </p:sp>
    </p:spTree>
    <p:extLst>
      <p:ext uri="{BB962C8B-B14F-4D97-AF65-F5344CB8AC3E}">
        <p14:creationId xmlns:p14="http://schemas.microsoft.com/office/powerpoint/2010/main" val="99761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71FCC7F-EFEA-42EB-B5EF-05C5BAA68F89}" type="datetimeFigureOut">
              <a:rPr lang="en-US" smtClean="0"/>
              <a:t>1/13/21</a:t>
            </a:fld>
            <a:endParaRPr lang="en-US" dirty="0"/>
          </a:p>
        </p:txBody>
      </p:sp>
      <p:sp>
        <p:nvSpPr>
          <p:cNvPr id="4" name="Slide Image Placeholder 3"/>
          <p:cNvSpPr>
            <a:spLocks noGrp="1" noRot="1" noChangeAspect="1"/>
          </p:cNvSpPr>
          <p:nvPr>
            <p:ph type="sldImg" idx="2"/>
          </p:nvPr>
        </p:nvSpPr>
        <p:spPr>
          <a:xfrm>
            <a:off x="763905" y="466725"/>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99872" y="3694177"/>
            <a:ext cx="5937504" cy="513549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686864"/>
            <a:ext cx="2881566" cy="466725"/>
          </a:xfrm>
          <a:prstGeom prst="rect">
            <a:avLst/>
          </a:prstGeom>
        </p:spPr>
        <p:txBody>
          <a:bodyPr vert="horz" lIns="91440" tIns="45720" rIns="91440" bIns="45720" rtlCol="0" anchor="b"/>
          <a:lstStyle>
            <a:lvl1pPr algn="r">
              <a:defRPr sz="1200"/>
            </a:lvl1pPr>
          </a:lstStyle>
          <a:p>
            <a:fld id="{F3F70BAB-493A-4593-95B0-382775B89CB6}" type="slidenum">
              <a:rPr lang="en-US" smtClean="0"/>
              <a:t>‹#›</a:t>
            </a:fld>
            <a:endParaRPr lang="en-US" dirty="0"/>
          </a:p>
        </p:txBody>
      </p:sp>
    </p:spTree>
    <p:extLst>
      <p:ext uri="{BB962C8B-B14F-4D97-AF65-F5344CB8AC3E}">
        <p14:creationId xmlns:p14="http://schemas.microsoft.com/office/powerpoint/2010/main" val="891706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3588" y="466725"/>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F70BAB-493A-4593-95B0-382775B89CB6}" type="slidenum">
              <a:rPr lang="en-US" smtClean="0"/>
              <a:t>1</a:t>
            </a:fld>
            <a:endParaRPr lang="en-US" dirty="0"/>
          </a:p>
        </p:txBody>
      </p:sp>
    </p:spTree>
    <p:extLst>
      <p:ext uri="{BB962C8B-B14F-4D97-AF65-F5344CB8AC3E}">
        <p14:creationId xmlns:p14="http://schemas.microsoft.com/office/powerpoint/2010/main" val="19472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11</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4133007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12</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36775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14</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21359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15</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54917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16</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29762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2</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12691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3</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52996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4</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046724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5</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941788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6</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59955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7</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939964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8</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127930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884122" y="8685235"/>
            <a:ext cx="29723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defTabSz="912813" eaLnBrk="0" hangingPunct="0">
              <a:defRPr>
                <a:solidFill>
                  <a:schemeClr val="tx1"/>
                </a:solidFill>
                <a:latin typeface="Arial" charset="0"/>
                <a:ea typeface="ＭＳ Ｐゴシック" pitchFamily="-111" charset="-128"/>
              </a:defRPr>
            </a:lvl1pPr>
            <a:lvl2pPr marL="742950" indent="-285750" defTabSz="912813" eaLnBrk="0" hangingPunct="0">
              <a:defRPr>
                <a:solidFill>
                  <a:schemeClr val="tx1"/>
                </a:solidFill>
                <a:latin typeface="Arial" charset="0"/>
                <a:ea typeface="ＭＳ Ｐゴシック" pitchFamily="-111" charset="-128"/>
              </a:defRPr>
            </a:lvl2pPr>
            <a:lvl3pPr marL="1143000" indent="-228600" defTabSz="912813" eaLnBrk="0" hangingPunct="0">
              <a:defRPr>
                <a:solidFill>
                  <a:schemeClr val="tx1"/>
                </a:solidFill>
                <a:latin typeface="Arial" charset="0"/>
                <a:ea typeface="ＭＳ Ｐゴシック" pitchFamily="-111" charset="-128"/>
              </a:defRPr>
            </a:lvl3pPr>
            <a:lvl4pPr marL="1600200" indent="-228600" defTabSz="912813" eaLnBrk="0" hangingPunct="0">
              <a:defRPr>
                <a:solidFill>
                  <a:schemeClr val="tx1"/>
                </a:solidFill>
                <a:latin typeface="Arial" charset="0"/>
                <a:ea typeface="ＭＳ Ｐゴシック" pitchFamily="-111" charset="-128"/>
              </a:defRPr>
            </a:lvl4pPr>
            <a:lvl5pPr marL="2057400" indent="-228600" defTabSz="912813" eaLnBrk="0" hangingPunct="0">
              <a:defRPr>
                <a:solidFill>
                  <a:schemeClr val="tx1"/>
                </a:solidFill>
                <a:latin typeface="Arial" charset="0"/>
                <a:ea typeface="ＭＳ Ｐゴシック" pitchFamily="-111" charset="-128"/>
              </a:defRPr>
            </a:lvl5pPr>
            <a:lvl6pPr marL="2514600" indent="-228600" defTabSz="912813"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defTabSz="912813"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defTabSz="912813"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defTabSz="912813" eaLnBrk="0" fontAlgn="base" hangingPunct="0">
              <a:spcBef>
                <a:spcPct val="0"/>
              </a:spcBef>
              <a:spcAft>
                <a:spcPct val="0"/>
              </a:spcAft>
              <a:defRPr>
                <a:solidFill>
                  <a:schemeClr val="tx1"/>
                </a:solidFill>
                <a:latin typeface="Arial" charset="0"/>
                <a:ea typeface="ＭＳ Ｐゴシック" pitchFamily="-111" charset="-128"/>
              </a:defRPr>
            </a:lvl9pPr>
          </a:lstStyle>
          <a:p>
            <a:pPr algn="r" eaLnBrk="1" hangingPunct="1"/>
            <a:fld id="{B6C41186-8BAF-4C72-AE9F-69D4A5E46AB2}" type="slidenum">
              <a:rPr lang="en-US" sz="1200"/>
              <a:pPr algn="r" eaLnBrk="1" hangingPunct="1"/>
              <a:t>10</a:t>
            </a:fld>
            <a:endParaRPr lang="en-US" sz="1200" dirty="0"/>
          </a:p>
        </p:txBody>
      </p:sp>
      <p:sp>
        <p:nvSpPr>
          <p:cNvPr id="5123" name="Rectangle 2"/>
          <p:cNvSpPr>
            <a:spLocks noGrp="1" noRot="1" noChangeAspect="1" noChangeArrowheads="1" noTextEdit="1"/>
          </p:cNvSpPr>
          <p:nvPr>
            <p:ph type="sldImg"/>
          </p:nvPr>
        </p:nvSpPr>
        <p:spPr>
          <a:xfrm>
            <a:off x="763588" y="466725"/>
            <a:ext cx="5575300" cy="3136900"/>
          </a:xfrm>
          <a:ln/>
        </p:spPr>
      </p:sp>
      <p:sp>
        <p:nvSpPr>
          <p:cNvPr id="5124" name="Rectangle 3"/>
          <p:cNvSpPr>
            <a:spLocks noGrp="1" noChangeArrowheads="1"/>
          </p:cNvSpPr>
          <p:nvPr>
            <p:ph type="body" idx="1"/>
          </p:nvPr>
        </p:nvSpPr>
        <p:spPr>
          <a:noFill/>
        </p:spPr>
        <p:txBody>
          <a:bodyPr/>
          <a:lstStyle/>
          <a:p>
            <a:pPr eaLnBrk="1" hangingPunct="1"/>
            <a:endParaRPr lang="en-US" dirty="0">
              <a:latin typeface="Arial" charset="0"/>
            </a:endParaRPr>
          </a:p>
        </p:txBody>
      </p:sp>
    </p:spTree>
    <p:extLst>
      <p:ext uri="{BB962C8B-B14F-4D97-AF65-F5344CB8AC3E}">
        <p14:creationId xmlns:p14="http://schemas.microsoft.com/office/powerpoint/2010/main" val="1651382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6934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45133" y="2899954"/>
            <a:ext cx="10515600" cy="259774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9418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093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45133" y="2899954"/>
            <a:ext cx="10515600" cy="25977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489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447220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83973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3307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17235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52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297354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271C829-7C76-419E-9C51-28C487C0F0AD}" type="datetimeFigureOut">
              <a:rPr lang="en-US" smtClean="0"/>
              <a:t>1/13/21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A6849BB-F5CC-45A2-B379-C801F0F0652C}" type="slidenum">
              <a:rPr lang="en-US" smtClean="0"/>
              <a:t>‹#›</a:t>
            </a:fld>
            <a:endParaRPr lang="en-US" dirty="0"/>
          </a:p>
        </p:txBody>
      </p:sp>
    </p:spTree>
    <p:extLst>
      <p:ext uri="{BB962C8B-B14F-4D97-AF65-F5344CB8AC3E}">
        <p14:creationId xmlns:p14="http://schemas.microsoft.com/office/powerpoint/2010/main" val="401948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04849" y="6176963"/>
            <a:ext cx="1862138" cy="572544"/>
          </a:xfrm>
          <a:prstGeom prst="rect">
            <a:avLst/>
          </a:prstGeom>
        </p:spPr>
      </p:pic>
      <p:sp>
        <p:nvSpPr>
          <p:cNvPr id="5" name="Rounded Rectangle 4"/>
          <p:cNvSpPr/>
          <p:nvPr userDrawn="1"/>
        </p:nvSpPr>
        <p:spPr>
          <a:xfrm>
            <a:off x="2870041" y="6410879"/>
            <a:ext cx="6518787" cy="4891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73952" y="6173156"/>
            <a:ext cx="1666401" cy="579112"/>
          </a:xfrm>
          <a:prstGeom prst="rect">
            <a:avLst/>
          </a:prstGeom>
        </p:spPr>
      </p:pic>
    </p:spTree>
    <p:extLst>
      <p:ext uri="{BB962C8B-B14F-4D97-AF65-F5344CB8AC3E}">
        <p14:creationId xmlns:p14="http://schemas.microsoft.com/office/powerpoint/2010/main" val="239740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48145" y="616688"/>
            <a:ext cx="10050477" cy="1148317"/>
          </a:xfrm>
          <a:prstGeom prst="rect">
            <a:avLst/>
          </a:prstGeom>
        </p:spPr>
        <p:txBody>
          <a:bodyPr/>
          <a:lstStyle/>
          <a:p>
            <a:pPr algn="ctr"/>
            <a:r>
              <a:rPr lang="en-US" b="1" dirty="0">
                <a:solidFill>
                  <a:srgbClr val="229651"/>
                </a:solidFill>
              </a:rPr>
              <a:t>Data Challenges in Implementing Mileage-Based User Fee Systems</a:t>
            </a:r>
          </a:p>
        </p:txBody>
      </p:sp>
      <p:sp>
        <p:nvSpPr>
          <p:cNvPr id="3" name="Subtitle 2"/>
          <p:cNvSpPr>
            <a:spLocks noGrp="1"/>
          </p:cNvSpPr>
          <p:nvPr>
            <p:ph type="subTitle" idx="1"/>
          </p:nvPr>
        </p:nvSpPr>
        <p:spPr>
          <a:xfrm>
            <a:off x="-1533012" y="2674818"/>
            <a:ext cx="9144000" cy="3566494"/>
          </a:xfrm>
        </p:spPr>
        <p:txBody>
          <a:bodyPr>
            <a:normAutofit/>
          </a:bodyPr>
          <a:lstStyle/>
          <a:p>
            <a:r>
              <a:rPr lang="en-US" dirty="0"/>
              <a:t>Project Team: </a:t>
            </a:r>
          </a:p>
          <a:p>
            <a:r>
              <a:rPr lang="en-US" sz="2000" dirty="0"/>
              <a:t>H. Scott Matthews (CEE)</a:t>
            </a:r>
          </a:p>
          <a:p>
            <a:r>
              <a:rPr lang="en-US" sz="2000" dirty="0"/>
              <a:t>Prithvi Acharya (EPP)</a:t>
            </a:r>
          </a:p>
          <a:p>
            <a:r>
              <a:rPr lang="en-US" altLang="en-US" sz="2000" dirty="0"/>
              <a:t>Sean Donnelly (CEE/EPP)</a:t>
            </a:r>
            <a:br>
              <a:rPr lang="en-US" altLang="en-US" sz="2000" dirty="0"/>
            </a:br>
            <a:r>
              <a:rPr lang="en-US" altLang="en-US" sz="2000" dirty="0" err="1"/>
              <a:t>Zhufeng</a:t>
            </a:r>
            <a:r>
              <a:rPr lang="en-US" altLang="en-US" sz="2000" dirty="0"/>
              <a:t> Fan (CEE)</a:t>
            </a:r>
          </a:p>
          <a:p>
            <a:pPr lvl="0" eaLnBrk="0" fontAlgn="base" hangingPunct="0">
              <a:lnSpc>
                <a:spcPct val="100000"/>
              </a:lnSpc>
              <a:spcBef>
                <a:spcPct val="0"/>
              </a:spcBef>
              <a:spcAft>
                <a:spcPct val="0"/>
              </a:spcAft>
            </a:pPr>
            <a:r>
              <a:rPr lang="en-US" altLang="en-US" sz="2000" dirty="0"/>
              <a:t>Lin </a:t>
            </a:r>
            <a:r>
              <a:rPr lang="en-US" altLang="en-US" sz="2000" dirty="0" err="1"/>
              <a:t>Lyu</a:t>
            </a:r>
            <a:r>
              <a:rPr lang="en-US" altLang="en-US" sz="2000" dirty="0"/>
              <a:t> (CEE)</a:t>
            </a:r>
            <a:br>
              <a:rPr lang="en-US" altLang="en-US" sz="2000" dirty="0"/>
            </a:br>
            <a:r>
              <a:rPr lang="en-US" altLang="en-US" sz="2000" dirty="0"/>
              <a:t>Rachel Sin (CEE/EPP)</a:t>
            </a:r>
          </a:p>
          <a:p>
            <a:pPr lvl="0" eaLnBrk="0" fontAlgn="base" hangingPunct="0">
              <a:lnSpc>
                <a:spcPct val="100000"/>
              </a:lnSpc>
              <a:spcBef>
                <a:spcPct val="0"/>
              </a:spcBef>
              <a:spcAft>
                <a:spcPct val="0"/>
              </a:spcAft>
            </a:pPr>
            <a:r>
              <a:rPr lang="en-US" altLang="en-US" sz="2000" dirty="0" err="1"/>
              <a:t>Chenyu</a:t>
            </a:r>
            <a:r>
              <a:rPr lang="en-US" altLang="en-US" sz="2000" dirty="0"/>
              <a:t> Yuan (CEE)</a:t>
            </a:r>
          </a:p>
          <a:p>
            <a:pPr eaLnBrk="0" fontAlgn="base" hangingPunct="0">
              <a:lnSpc>
                <a:spcPct val="100000"/>
              </a:lnSpc>
              <a:spcBef>
                <a:spcPct val="0"/>
              </a:spcBef>
              <a:spcAft>
                <a:spcPct val="0"/>
              </a:spcAft>
            </a:pPr>
            <a:r>
              <a:rPr lang="en-US" sz="2000" dirty="0"/>
              <a:t>Deanna Matthews (EPP)</a:t>
            </a:r>
          </a:p>
        </p:txBody>
      </p:sp>
      <p:sp>
        <p:nvSpPr>
          <p:cNvPr id="5" name="Rectangle 1">
            <a:extLst>
              <a:ext uri="{FF2B5EF4-FFF2-40B4-BE49-F238E27FC236}">
                <a16:creationId xmlns:a16="http://schemas.microsoft.com/office/drawing/2014/main" id="{66A86CD6-CC0B-684B-98F2-4EBA62D1F06B}"/>
              </a:ext>
            </a:extLst>
          </p:cNvPr>
          <p:cNvSpPr>
            <a:spLocks noChangeArrowheads="1"/>
          </p:cNvSpPr>
          <p:nvPr/>
        </p:nvSpPr>
        <p:spPr bwMode="auto">
          <a:xfrm>
            <a:off x="344384" y="362222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9" name="Picture 5" descr="The Internet of Things and the Connected Vehicle - IEEE SA Beyond Standards">
            <a:extLst>
              <a:ext uri="{FF2B5EF4-FFF2-40B4-BE49-F238E27FC236}">
                <a16:creationId xmlns:a16="http://schemas.microsoft.com/office/drawing/2014/main" id="{7ED8D4E5-FD0E-4A4D-A31F-A09CEA6AC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6143" y="2980706"/>
            <a:ext cx="4018110" cy="226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D590214-3C43-064A-9A05-8E80E30F6C87}"/>
              </a:ext>
            </a:extLst>
          </p:cNvPr>
          <p:cNvSpPr txBox="1"/>
          <p:nvPr/>
        </p:nvSpPr>
        <p:spPr>
          <a:xfrm>
            <a:off x="6328556" y="5256455"/>
            <a:ext cx="5418599" cy="584775"/>
          </a:xfrm>
          <a:prstGeom prst="rect">
            <a:avLst/>
          </a:prstGeom>
          <a:noFill/>
        </p:spPr>
        <p:txBody>
          <a:bodyPr wrap="none" rtlCol="0">
            <a:spAutoFit/>
          </a:bodyPr>
          <a:lstStyle/>
          <a:p>
            <a:r>
              <a:rPr lang="en-US" sz="1600" dirty="0"/>
              <a:t>Source: https://beyondstandards.ieee.org/connected-vehicles/</a:t>
            </a:r>
          </a:p>
          <a:p>
            <a:r>
              <a:rPr lang="en-US" sz="1600" dirty="0"/>
              <a:t>the-internet-of-things-and-the-connected-vehicle/</a:t>
            </a:r>
          </a:p>
        </p:txBody>
      </p:sp>
    </p:spTree>
    <p:extLst>
      <p:ext uri="{BB962C8B-B14F-4D97-AF65-F5344CB8AC3E}">
        <p14:creationId xmlns:p14="http://schemas.microsoft.com/office/powerpoint/2010/main" val="1701250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189111"/>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Challenges with Using Highway Statistics (HS) Data</a:t>
            </a:r>
          </a:p>
        </p:txBody>
      </p:sp>
      <p:sp>
        <p:nvSpPr>
          <p:cNvPr id="4" name="Rectangle 3">
            <a:extLst>
              <a:ext uri="{FF2B5EF4-FFF2-40B4-BE49-F238E27FC236}">
                <a16:creationId xmlns:a16="http://schemas.microsoft.com/office/drawing/2014/main" id="{EC6879CA-E318-6942-A682-435C02BB3533}"/>
              </a:ext>
            </a:extLst>
          </p:cNvPr>
          <p:cNvSpPr/>
          <p:nvPr/>
        </p:nvSpPr>
        <p:spPr>
          <a:xfrm>
            <a:off x="649541" y="1025968"/>
            <a:ext cx="11257646" cy="4524315"/>
          </a:xfrm>
          <a:prstGeom prst="rect">
            <a:avLst/>
          </a:prstGeom>
        </p:spPr>
        <p:txBody>
          <a:bodyPr wrap="square">
            <a:spAutoFit/>
          </a:bodyPr>
          <a:lstStyle/>
          <a:p>
            <a:pPr marL="457200" indent="-457200">
              <a:buFont typeface="Arial" panose="020B0604020202020204" pitchFamily="34" charset="0"/>
              <a:buChar char="•"/>
            </a:pPr>
            <a:r>
              <a:rPr lang="en-US" sz="3200" dirty="0"/>
              <a:t>“Matching” data is hard, also inconsistent (e.g., detail of revenue sources does not match across HS tables)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Inconsistent reporting of federal share from state survey replies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Categories not ideal – seemingly good data on federal aid highways but not always locally managed (where state money would be spent!)</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103483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50701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29651"/>
                </a:solidFill>
              </a:rPr>
              <a:t>Pennsylvania Examples Using DOT-collected data</a:t>
            </a:r>
          </a:p>
        </p:txBody>
      </p:sp>
      <p:sp>
        <p:nvSpPr>
          <p:cNvPr id="3" name="Rectangle 2"/>
          <p:cNvSpPr/>
          <p:nvPr/>
        </p:nvSpPr>
        <p:spPr>
          <a:xfrm>
            <a:off x="934354" y="1512856"/>
            <a:ext cx="11257646" cy="1077218"/>
          </a:xfrm>
          <a:prstGeom prst="rect">
            <a:avLst/>
          </a:prstGeom>
        </p:spPr>
        <p:txBody>
          <a:bodyPr wrap="square">
            <a:spAutoFit/>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Rectangle 3">
            <a:extLst>
              <a:ext uri="{FF2B5EF4-FFF2-40B4-BE49-F238E27FC236}">
                <a16:creationId xmlns:a16="http://schemas.microsoft.com/office/drawing/2014/main" id="{C069F06B-7A9F-9F4C-9F78-83A8FBA593C0}"/>
              </a:ext>
            </a:extLst>
          </p:cNvPr>
          <p:cNvSpPr/>
          <p:nvPr/>
        </p:nvSpPr>
        <p:spPr>
          <a:xfrm>
            <a:off x="578095" y="1512856"/>
            <a:ext cx="11257646" cy="5016758"/>
          </a:xfrm>
          <a:prstGeom prst="rect">
            <a:avLst/>
          </a:prstGeom>
        </p:spPr>
        <p:txBody>
          <a:bodyPr wrap="square">
            <a:spAutoFit/>
          </a:bodyPr>
          <a:lstStyle/>
          <a:p>
            <a:pPr marL="457200" indent="-457200">
              <a:buFont typeface="Arial" panose="020B0604020202020204" pitchFamily="34" charset="0"/>
              <a:buChar char="•"/>
            </a:pPr>
            <a:r>
              <a:rPr lang="en-US" sz="3200" dirty="0"/>
              <a:t>While a direct conversion of gas tax to MBUF should be about 2.5 cents/mile, if existing DOT data sources used, fees needed could vary widely based on rate setting method chosen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For all shown, rate would be “total disbursements needed divided by total VMT of passenger vehicles”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An imperfect metric, meant to be instructive!</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pic>
        <p:nvPicPr>
          <p:cNvPr id="7" name="Picture 6">
            <a:extLst>
              <a:ext uri="{FF2B5EF4-FFF2-40B4-BE49-F238E27FC236}">
                <a16:creationId xmlns:a16="http://schemas.microsoft.com/office/drawing/2014/main" id="{D08766B6-7E3B-8C46-85F4-5CA990334AA3}"/>
              </a:ext>
            </a:extLst>
          </p:cNvPr>
          <p:cNvPicPr>
            <a:picLocks noChangeAspect="1"/>
          </p:cNvPicPr>
          <p:nvPr/>
        </p:nvPicPr>
        <p:blipFill>
          <a:blip r:embed="rId3"/>
          <a:stretch>
            <a:fillRect/>
          </a:stretch>
        </p:blipFill>
        <p:spPr>
          <a:xfrm>
            <a:off x="934354" y="0"/>
            <a:ext cx="10287000" cy="6858000"/>
          </a:xfrm>
          <a:prstGeom prst="rect">
            <a:avLst/>
          </a:prstGeom>
        </p:spPr>
      </p:pic>
    </p:spTree>
    <p:extLst>
      <p:ext uri="{BB962C8B-B14F-4D97-AF65-F5344CB8AC3E}">
        <p14:creationId xmlns:p14="http://schemas.microsoft.com/office/powerpoint/2010/main" val="404733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447641"/>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29651"/>
                </a:solidFill>
              </a:rPr>
              <a:t>Our Eventual Goal – Planning Dashboard Tool</a:t>
            </a:r>
          </a:p>
        </p:txBody>
      </p:sp>
      <p:sp>
        <p:nvSpPr>
          <p:cNvPr id="3" name="Rectangle 2"/>
          <p:cNvSpPr/>
          <p:nvPr/>
        </p:nvSpPr>
        <p:spPr>
          <a:xfrm>
            <a:off x="934354" y="1512856"/>
            <a:ext cx="11257646" cy="1077218"/>
          </a:xfrm>
          <a:prstGeom prst="rect">
            <a:avLst/>
          </a:prstGeom>
        </p:spPr>
        <p:txBody>
          <a:bodyPr wrap="square">
            <a:spAutoFit/>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Rectangle 3">
            <a:extLst>
              <a:ext uri="{FF2B5EF4-FFF2-40B4-BE49-F238E27FC236}">
                <a16:creationId xmlns:a16="http://schemas.microsoft.com/office/drawing/2014/main" id="{C069F06B-7A9F-9F4C-9F78-83A8FBA593C0}"/>
              </a:ext>
            </a:extLst>
          </p:cNvPr>
          <p:cNvSpPr/>
          <p:nvPr/>
        </p:nvSpPr>
        <p:spPr>
          <a:xfrm>
            <a:off x="649541" y="1207730"/>
            <a:ext cx="11257646" cy="6001643"/>
          </a:xfrm>
          <a:prstGeom prst="rect">
            <a:avLst/>
          </a:prstGeom>
        </p:spPr>
        <p:txBody>
          <a:bodyPr wrap="square">
            <a:spAutoFit/>
          </a:bodyPr>
          <a:lstStyle/>
          <a:p>
            <a:pPr marL="457200" indent="-457200">
              <a:buFont typeface="Arial" panose="020B0604020202020204" pitchFamily="34" charset="0"/>
              <a:buChar char="•"/>
            </a:pPr>
            <a:r>
              <a:rPr lang="en-US" sz="3200" dirty="0"/>
              <a:t>The wide range of results from the “consistent data source for all states” shows us the challenge in using national data</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We can do better via direct collaboration with state DOTs, who can verify the data needed and disbursements to be ‘covered’</a:t>
            </a:r>
          </a:p>
          <a:p>
            <a:pPr marL="457200" indent="-457200">
              <a:buFont typeface="Arial" panose="020B0604020202020204" pitchFamily="34" charset="0"/>
              <a:buChar char="•"/>
              <a:tabLst>
                <a:tab pos="1874838" algn="l"/>
              </a:tabLst>
            </a:pPr>
            <a:endParaRPr lang="en-US" sz="3200" dirty="0"/>
          </a:p>
          <a:p>
            <a:pPr marL="457200" indent="-457200">
              <a:buFont typeface="Arial" panose="020B0604020202020204" pitchFamily="34" charset="0"/>
              <a:buChar char="•"/>
            </a:pPr>
            <a:r>
              <a:rPr lang="en-US" sz="3200" dirty="0"/>
              <a:t>Can organize available data for passenger and commercial vehicles (VMT), revenues, disbursements and create what-if scenarios relevant to rate setting decisions</a:t>
            </a:r>
          </a:p>
          <a:p>
            <a:pPr marL="914400" lvl="1" indent="-457200">
              <a:buFont typeface="Arial" panose="020B0604020202020204" pitchFamily="34" charset="0"/>
              <a:buChar char="•"/>
            </a:pPr>
            <a:r>
              <a:rPr lang="en-US" sz="3200" dirty="0"/>
              <a:t>Note: Revenue neutral may be a mistake!</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69135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BA8CD9-612C-574C-95ED-B43103B5D2B2}"/>
              </a:ext>
            </a:extLst>
          </p:cNvPr>
          <p:cNvSpPr txBox="1">
            <a:spLocks/>
          </p:cNvSpPr>
          <p:nvPr/>
        </p:nvSpPr>
        <p:spPr>
          <a:xfrm>
            <a:off x="284813" y="189111"/>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Quick Tease of </a:t>
            </a:r>
            <a:r>
              <a:rPr lang="en-US" sz="4000" b="1" i="1" dirty="0">
                <a:solidFill>
                  <a:srgbClr val="229651"/>
                </a:solidFill>
              </a:rPr>
              <a:t>Other</a:t>
            </a:r>
            <a:r>
              <a:rPr lang="en-US" sz="4000" b="1" dirty="0">
                <a:solidFill>
                  <a:srgbClr val="229651"/>
                </a:solidFill>
              </a:rPr>
              <a:t> Paper</a:t>
            </a:r>
          </a:p>
        </p:txBody>
      </p:sp>
      <p:sp>
        <p:nvSpPr>
          <p:cNvPr id="7" name="Rectangle 6">
            <a:extLst>
              <a:ext uri="{FF2B5EF4-FFF2-40B4-BE49-F238E27FC236}">
                <a16:creationId xmlns:a16="http://schemas.microsoft.com/office/drawing/2014/main" id="{47E4D1A2-1D1E-784F-8774-5D241CFEBE82}"/>
              </a:ext>
            </a:extLst>
          </p:cNvPr>
          <p:cNvSpPr/>
          <p:nvPr/>
        </p:nvSpPr>
        <p:spPr>
          <a:xfrm>
            <a:off x="649541" y="1025968"/>
            <a:ext cx="11257646" cy="4524315"/>
          </a:xfrm>
          <a:prstGeom prst="rect">
            <a:avLst/>
          </a:prstGeom>
        </p:spPr>
        <p:txBody>
          <a:bodyPr wrap="square">
            <a:spAutoFit/>
          </a:bodyPr>
          <a:lstStyle/>
          <a:p>
            <a:pPr marL="457200" indent="-457200">
              <a:buFont typeface="Arial" panose="020B0604020202020204" pitchFamily="34" charset="0"/>
              <a:buChar char="•"/>
            </a:pPr>
            <a:r>
              <a:rPr lang="en-US" sz="3200" dirty="0"/>
              <a:t>Leveraged 10 years and 100 millions of data records on </a:t>
            </a:r>
          </a:p>
          <a:p>
            <a:pPr marL="914400" lvl="1" indent="-457200">
              <a:buFont typeface="Arial" panose="020B0604020202020204" pitchFamily="34" charset="0"/>
              <a:buChar char="•"/>
            </a:pPr>
            <a:r>
              <a:rPr lang="en-US" sz="3200" dirty="0"/>
              <a:t>Annual inspections of safety and emissions in Pennsylvania</a:t>
            </a:r>
          </a:p>
          <a:p>
            <a:pPr marL="914400" lvl="1" indent="-457200">
              <a:buFont typeface="Arial" panose="020B0604020202020204" pitchFamily="34" charset="0"/>
              <a:buChar char="•"/>
            </a:pPr>
            <a:r>
              <a:rPr lang="en-US" sz="3200" dirty="0"/>
              <a:t>Registration data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solidFill>
                  <a:srgbClr val="FF0000"/>
                </a:solidFill>
              </a:rPr>
              <a:t>Session is Monday Jan 25</a:t>
            </a:r>
            <a:r>
              <a:rPr lang="en-US" sz="3200" baseline="30000" dirty="0">
                <a:solidFill>
                  <a:srgbClr val="FF0000"/>
                </a:solidFill>
              </a:rPr>
              <a:t>th</a:t>
            </a:r>
            <a:r>
              <a:rPr lang="en-US" sz="3200" dirty="0">
                <a:solidFill>
                  <a:srgbClr val="FF0000"/>
                </a:solidFill>
              </a:rPr>
              <a:t> (#1073) 11:30 am-1 pm</a:t>
            </a:r>
          </a:p>
          <a:p>
            <a:pPr marL="457200" indent="-457200">
              <a:buFont typeface="Arial" panose="020B0604020202020204" pitchFamily="34" charset="0"/>
              <a:buChar char="•"/>
            </a:pPr>
            <a:r>
              <a:rPr lang="en-US" sz="3200" dirty="0">
                <a:solidFill>
                  <a:srgbClr val="FF0000"/>
                </a:solidFill>
              </a:rPr>
              <a:t>Paper is </a:t>
            </a:r>
            <a:r>
              <a:rPr lang="en-US" sz="2800" dirty="0"/>
              <a:t>TRBAM-21-02330</a:t>
            </a:r>
            <a:endParaRPr lang="en-US" sz="3200" dirty="0">
              <a:solidFill>
                <a:srgbClr val="FF0000"/>
              </a:solidFill>
            </a:endParaRPr>
          </a:p>
        </p:txBody>
      </p:sp>
    </p:spTree>
    <p:extLst>
      <p:ext uri="{BB962C8B-B14F-4D97-AF65-F5344CB8AC3E}">
        <p14:creationId xmlns:p14="http://schemas.microsoft.com/office/powerpoint/2010/main" val="130055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50701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29651"/>
                </a:solidFill>
              </a:rPr>
              <a:t>PA Examples Using Inspection Records and Algorithms</a:t>
            </a:r>
          </a:p>
        </p:txBody>
      </p:sp>
      <p:sp>
        <p:nvSpPr>
          <p:cNvPr id="3" name="Rectangle 2"/>
          <p:cNvSpPr/>
          <p:nvPr/>
        </p:nvSpPr>
        <p:spPr>
          <a:xfrm>
            <a:off x="934354" y="1512856"/>
            <a:ext cx="11257646" cy="1077218"/>
          </a:xfrm>
          <a:prstGeom prst="rect">
            <a:avLst/>
          </a:prstGeom>
        </p:spPr>
        <p:txBody>
          <a:bodyPr wrap="square">
            <a:spAutoFit/>
          </a:bodyPr>
          <a:lstStyle/>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Rectangle 3">
            <a:extLst>
              <a:ext uri="{FF2B5EF4-FFF2-40B4-BE49-F238E27FC236}">
                <a16:creationId xmlns:a16="http://schemas.microsoft.com/office/drawing/2014/main" id="{C069F06B-7A9F-9F4C-9F78-83A8FBA593C0}"/>
              </a:ext>
            </a:extLst>
          </p:cNvPr>
          <p:cNvSpPr/>
          <p:nvPr/>
        </p:nvSpPr>
        <p:spPr>
          <a:xfrm>
            <a:off x="578095" y="1723388"/>
            <a:ext cx="11613905" cy="584775"/>
          </a:xfrm>
          <a:prstGeom prst="rect">
            <a:avLst/>
          </a:prstGeom>
        </p:spPr>
        <p:txBody>
          <a:bodyPr wrap="square">
            <a:spAutoFit/>
          </a:bodyPr>
          <a:lstStyle/>
          <a:p>
            <a:pPr marL="457200" indent="-457200">
              <a:buFont typeface="Arial" panose="020B0604020202020204" pitchFamily="34" charset="0"/>
              <a:buChar char="•"/>
            </a:pPr>
            <a:r>
              <a:rPr lang="en-US" sz="3200" dirty="0"/>
              <a:t>“Direct conversion” gas tax to MBUF should be ~ 2.5-3 cents/mile</a:t>
            </a:r>
          </a:p>
        </p:txBody>
      </p:sp>
      <p:pic>
        <p:nvPicPr>
          <p:cNvPr id="5" name="Picture 4">
            <a:extLst>
              <a:ext uri="{FF2B5EF4-FFF2-40B4-BE49-F238E27FC236}">
                <a16:creationId xmlns:a16="http://schemas.microsoft.com/office/drawing/2014/main" id="{0BA44B0D-DF24-8D42-8081-69622E713DBB}"/>
              </a:ext>
            </a:extLst>
          </p:cNvPr>
          <p:cNvPicPr>
            <a:picLocks noChangeAspect="1"/>
          </p:cNvPicPr>
          <p:nvPr/>
        </p:nvPicPr>
        <p:blipFill>
          <a:blip r:embed="rId3"/>
          <a:stretch>
            <a:fillRect/>
          </a:stretch>
        </p:blipFill>
        <p:spPr>
          <a:xfrm>
            <a:off x="1567544" y="2364604"/>
            <a:ext cx="6384127" cy="3806646"/>
          </a:xfrm>
          <a:prstGeom prst="rect">
            <a:avLst/>
          </a:prstGeom>
        </p:spPr>
      </p:pic>
      <p:sp>
        <p:nvSpPr>
          <p:cNvPr id="6" name="TextBox 5">
            <a:extLst>
              <a:ext uri="{FF2B5EF4-FFF2-40B4-BE49-F238E27FC236}">
                <a16:creationId xmlns:a16="http://schemas.microsoft.com/office/drawing/2014/main" id="{70B09DEE-4158-B74C-A920-B33A431EAF21}"/>
              </a:ext>
            </a:extLst>
          </p:cNvPr>
          <p:cNvSpPr txBox="1"/>
          <p:nvPr/>
        </p:nvSpPr>
        <p:spPr>
          <a:xfrm>
            <a:off x="8621487" y="3028207"/>
            <a:ext cx="3051958" cy="2246769"/>
          </a:xfrm>
          <a:prstGeom prst="rect">
            <a:avLst/>
          </a:prstGeom>
          <a:noFill/>
        </p:spPr>
        <p:txBody>
          <a:bodyPr wrap="square" rtlCol="0">
            <a:spAutoFit/>
          </a:bodyPr>
          <a:lstStyle/>
          <a:p>
            <a:r>
              <a:rPr lang="en-US" sz="2800" dirty="0"/>
              <a:t>But federal DOT data suggests that PA spends 7-10 cents per mile traveled!</a:t>
            </a:r>
          </a:p>
        </p:txBody>
      </p:sp>
    </p:spTree>
    <p:extLst>
      <p:ext uri="{BB962C8B-B14F-4D97-AF65-F5344CB8AC3E}">
        <p14:creationId xmlns:p14="http://schemas.microsoft.com/office/powerpoint/2010/main" val="27880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329784" y="508000"/>
            <a:ext cx="11707318"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29651"/>
                </a:solidFill>
              </a:rPr>
              <a:t>Expected Continuing Outcomes</a:t>
            </a:r>
          </a:p>
        </p:txBody>
      </p:sp>
      <p:sp>
        <p:nvSpPr>
          <p:cNvPr id="10" name="Rectangle 9"/>
          <p:cNvSpPr/>
          <p:nvPr/>
        </p:nvSpPr>
        <p:spPr>
          <a:xfrm>
            <a:off x="857625" y="1533235"/>
            <a:ext cx="10317055" cy="3539430"/>
          </a:xfrm>
          <a:prstGeom prst="rect">
            <a:avLst/>
          </a:prstGeom>
        </p:spPr>
        <p:txBody>
          <a:bodyPr wrap="square">
            <a:spAutoFit/>
          </a:bodyPr>
          <a:lstStyle/>
          <a:p>
            <a:pPr marL="457200" indent="-457200">
              <a:buFont typeface="Arial" panose="020B0604020202020204" pitchFamily="34" charset="0"/>
              <a:buChar char="•"/>
            </a:pPr>
            <a:r>
              <a:rPr lang="en-US" sz="3200" dirty="0"/>
              <a:t>Further data analysis, report, state dashboard models</a:t>
            </a:r>
          </a:p>
          <a:p>
            <a:pPr marL="914400" lvl="1" indent="-457200">
              <a:buFont typeface="Arial" panose="020B0604020202020204" pitchFamily="34" charset="0"/>
              <a:buChar char="•"/>
            </a:pPr>
            <a:r>
              <a:rPr lang="en-US" sz="3200" dirty="0"/>
              <a:t>Focus on helping states see discrepancies and set rates</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Demonstrate technical feasibility of existing data flows to enable mileage-based fees</a:t>
            </a:r>
          </a:p>
          <a:p>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26910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329784" y="508000"/>
            <a:ext cx="11707318" cy="102523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229651"/>
                </a:solidFill>
              </a:rPr>
              <a:t>How Can you Help?</a:t>
            </a:r>
          </a:p>
        </p:txBody>
      </p:sp>
      <p:sp>
        <p:nvSpPr>
          <p:cNvPr id="10" name="Rectangle 9"/>
          <p:cNvSpPr/>
          <p:nvPr/>
        </p:nvSpPr>
        <p:spPr>
          <a:xfrm>
            <a:off x="845751" y="1212601"/>
            <a:ext cx="10041404" cy="5016758"/>
          </a:xfrm>
          <a:prstGeom prst="rect">
            <a:avLst/>
          </a:prstGeom>
        </p:spPr>
        <p:txBody>
          <a:bodyPr wrap="square">
            <a:spAutoFit/>
          </a:bodyPr>
          <a:lstStyle/>
          <a:p>
            <a:endParaRPr lang="en-US" sz="3200" dirty="0"/>
          </a:p>
          <a:p>
            <a:pPr marL="457200" indent="-457200">
              <a:buFont typeface="Arial" panose="020B0604020202020204" pitchFamily="34" charset="0"/>
              <a:buChar char="•"/>
            </a:pPr>
            <a:r>
              <a:rPr lang="en-US" sz="3200" dirty="0"/>
              <a:t>We need partners interested in using our work to date, and willing to help us improve the planning tool.</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Ideal partners are state DOTs and technology providers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Contact me if interested or for copies of the papers!</a:t>
            </a:r>
          </a:p>
          <a:p>
            <a:pPr marL="457200" indent="-457200">
              <a:buFont typeface="Arial" panose="020B0604020202020204" pitchFamily="34" charset="0"/>
              <a:buChar char="•"/>
            </a:pPr>
            <a:endParaRPr lang="en-US" sz="3200" dirty="0"/>
          </a:p>
          <a:p>
            <a:r>
              <a:rPr lang="en-US" sz="3200" dirty="0"/>
              <a:t> </a:t>
            </a:r>
            <a:r>
              <a:rPr lang="en-US" sz="3200" dirty="0" err="1"/>
              <a:t>hsm@cmu.edu</a:t>
            </a: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79332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50701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Project Overview</a:t>
            </a:r>
          </a:p>
        </p:txBody>
      </p:sp>
      <p:sp>
        <p:nvSpPr>
          <p:cNvPr id="3" name="Rectangle 2"/>
          <p:cNvSpPr/>
          <p:nvPr/>
        </p:nvSpPr>
        <p:spPr>
          <a:xfrm>
            <a:off x="779974" y="1334226"/>
            <a:ext cx="11257646" cy="4524315"/>
          </a:xfrm>
          <a:prstGeom prst="rect">
            <a:avLst/>
          </a:prstGeom>
        </p:spPr>
        <p:txBody>
          <a:bodyPr wrap="square">
            <a:spAutoFit/>
          </a:bodyPr>
          <a:lstStyle/>
          <a:p>
            <a:pPr marL="457200" indent="-457200">
              <a:buFont typeface="Arial" panose="020B0604020202020204" pitchFamily="34" charset="0"/>
              <a:buChar char="•"/>
            </a:pPr>
            <a:r>
              <a:rPr lang="en-US" sz="3200" dirty="0"/>
              <a:t>Studying the literature, and data flows needed and available to further enable deployment of mileage-based fees in states</a:t>
            </a:r>
          </a:p>
          <a:p>
            <a:pPr marL="914400" lvl="1" indent="-457200">
              <a:buFont typeface="Arial" panose="020B0604020202020204" pitchFamily="34" charset="0"/>
              <a:buChar char="•"/>
            </a:pPr>
            <a:r>
              <a:rPr lang="en-US" sz="3200" dirty="0"/>
              <a:t>Data Analytics</a:t>
            </a:r>
          </a:p>
          <a:p>
            <a:pPr marL="914400" lvl="1" indent="-457200">
              <a:buFont typeface="Arial" panose="020B0604020202020204" pitchFamily="34" charset="0"/>
              <a:buChar char="•"/>
            </a:pPr>
            <a:r>
              <a:rPr lang="en-US" sz="3200" dirty="0"/>
              <a:t>Economics</a:t>
            </a:r>
          </a:p>
          <a:p>
            <a:pPr marL="914400" lvl="1" indent="-457200">
              <a:buFont typeface="Arial" panose="020B0604020202020204" pitchFamily="34" charset="0"/>
              <a:buChar char="•"/>
            </a:pPr>
            <a:r>
              <a:rPr lang="en-US" sz="3200" dirty="0"/>
              <a:t>Policy Analysis</a:t>
            </a:r>
          </a:p>
          <a:p>
            <a:pPr marL="914400" lvl="1" indent="-457200">
              <a:buFont typeface="Arial" panose="020B0604020202020204" pitchFamily="34" charset="0"/>
              <a:buChar char="•"/>
            </a:pPr>
            <a:endParaRPr lang="en-US" sz="3200" dirty="0">
              <a:solidFill>
                <a:srgbClr val="FF0000"/>
              </a:solidFill>
            </a:endParaRPr>
          </a:p>
          <a:p>
            <a:pPr marL="457200" indent="-457200">
              <a:buFont typeface="Arial" panose="020B0604020202020204" pitchFamily="34" charset="0"/>
              <a:buChar char="•"/>
            </a:pPr>
            <a:r>
              <a:rPr lang="en-US" sz="3200" dirty="0"/>
              <a:t>Submitted two papers to 2021 TRB, will summarize one here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57688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72321" y="17400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Intro (Tailored for this Group)</a:t>
            </a:r>
          </a:p>
        </p:txBody>
      </p:sp>
      <p:sp>
        <p:nvSpPr>
          <p:cNvPr id="3" name="Rectangle 2"/>
          <p:cNvSpPr/>
          <p:nvPr/>
        </p:nvSpPr>
        <p:spPr>
          <a:xfrm>
            <a:off x="779974" y="1179846"/>
            <a:ext cx="11257646" cy="6494085"/>
          </a:xfrm>
          <a:prstGeom prst="rect">
            <a:avLst/>
          </a:prstGeom>
        </p:spPr>
        <p:txBody>
          <a:bodyPr wrap="square">
            <a:spAutoFit/>
          </a:bodyPr>
          <a:lstStyle/>
          <a:p>
            <a:pPr marL="457200" indent="-457200">
              <a:buFont typeface="Arial" panose="020B0604020202020204" pitchFamily="34" charset="0"/>
              <a:buChar char="•"/>
            </a:pPr>
            <a:r>
              <a:rPr lang="en-US" sz="3200" dirty="0"/>
              <a:t>We all know about:</a:t>
            </a:r>
          </a:p>
          <a:p>
            <a:pPr marL="914400" lvl="1" indent="-457200">
              <a:buFont typeface="Arial" panose="020B0604020202020204" pitchFamily="34" charset="0"/>
              <a:buChar char="•"/>
            </a:pPr>
            <a:r>
              <a:rPr lang="en-US" sz="3200" dirty="0"/>
              <a:t>Funding challenges (resistance to gas tax increases)</a:t>
            </a:r>
          </a:p>
          <a:p>
            <a:pPr marL="914400" lvl="1" indent="-457200">
              <a:buFont typeface="Arial" panose="020B0604020202020204" pitchFamily="34" charset="0"/>
              <a:buChar char="•"/>
            </a:pPr>
            <a:r>
              <a:rPr lang="en-US" sz="3200" dirty="0"/>
              <a:t>Expected transition from $ / gallon to $ / mile funding</a:t>
            </a:r>
          </a:p>
          <a:p>
            <a:pPr marL="914400" lvl="1" indent="-457200">
              <a:buFont typeface="Arial" panose="020B0604020202020204" pitchFamily="34" charset="0"/>
              <a:buChar char="•"/>
            </a:pPr>
            <a:r>
              <a:rPr lang="en-US" sz="3200" dirty="0"/>
              <a:t>Doing it for passenger and commercial vehicles</a:t>
            </a:r>
          </a:p>
          <a:p>
            <a:pPr marL="914400" lvl="1" indent="-457200">
              <a:buFont typeface="Arial" panose="020B0604020202020204" pitchFamily="34" charset="0"/>
              <a:buChar char="•"/>
            </a:pPr>
            <a:r>
              <a:rPr lang="en-US" sz="3200" dirty="0"/>
              <a:t>Lots of pilots and programs already done here and abroad</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sym typeface="Wingdings" pitchFamily="2" charset="2"/>
              </a:rPr>
              <a:t> </a:t>
            </a:r>
            <a:r>
              <a:rPr lang="en-US" sz="3200" dirty="0"/>
              <a:t>Technology exists, and can be basis of a program</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We have thus focused on rate setting, and using existing data to help states or federal DOT with this task</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408152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itle 1"/>
          <p:cNvSpPr txBox="1">
            <a:spLocks/>
          </p:cNvSpPr>
          <p:nvPr/>
        </p:nvSpPr>
        <p:spPr>
          <a:xfrm>
            <a:off x="284813" y="50701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Introduction</a:t>
            </a:r>
          </a:p>
        </p:txBody>
      </p:sp>
      <p:sp>
        <p:nvSpPr>
          <p:cNvPr id="3" name="Rectangle 2"/>
          <p:cNvSpPr/>
          <p:nvPr/>
        </p:nvSpPr>
        <p:spPr>
          <a:xfrm>
            <a:off x="764676" y="1888224"/>
            <a:ext cx="11257646" cy="4462760"/>
          </a:xfrm>
          <a:prstGeom prst="rect">
            <a:avLst/>
          </a:prstGeom>
        </p:spPr>
        <p:txBody>
          <a:bodyPr wrap="square">
            <a:spAutoFit/>
          </a:bodyPr>
          <a:lstStyle/>
          <a:p>
            <a:pPr marL="457200" indent="-457200">
              <a:buFont typeface="Arial" panose="020B0604020202020204" pitchFamily="34" charset="0"/>
              <a:buChar char="•"/>
            </a:pPr>
            <a:r>
              <a:rPr lang="en-US" sz="2800" dirty="0"/>
              <a:t>Gas taxes ($/gal) have been primary funding source for transportation at the federal and state levels since beginning</a:t>
            </a:r>
          </a:p>
          <a:p>
            <a:pPr marL="914400" lvl="1" indent="-457200">
              <a:buFont typeface="Arial" panose="020B0604020202020204" pitchFamily="34" charset="0"/>
              <a:buChar char="•"/>
            </a:pPr>
            <a:r>
              <a:rPr lang="en-US" sz="2800" dirty="0"/>
              <a:t>Federal funds augment state funds</a:t>
            </a:r>
          </a:p>
          <a:p>
            <a:pPr marL="914400" lvl="1" indent="-457200">
              <a:buFont typeface="Arial" panose="020B0604020202020204" pitchFamily="34" charset="0"/>
              <a:buChar char="•"/>
            </a:pPr>
            <a:r>
              <a:rPr lang="en-US" sz="2800" dirty="0"/>
              <a:t>But federal gas tax rate hasn’t increased since 1990s</a:t>
            </a:r>
          </a:p>
          <a:p>
            <a:pPr marL="914400" lvl="1" indent="-457200">
              <a:buFont typeface="Arial" panose="020B0604020202020204" pitchFamily="34" charset="0"/>
              <a:buChar char="•"/>
            </a:pPr>
            <a:r>
              <a:rPr lang="en-US" sz="2800" dirty="0"/>
              <a:t>Inflation has eroded value of federal share, caused states to have to increase rates </a:t>
            </a:r>
          </a:p>
          <a:p>
            <a:pPr marL="914400" lvl="1" indent="-457200">
              <a:buFont typeface="Arial" panose="020B0604020202020204" pitchFamily="34" charset="0"/>
              <a:buChar char="•"/>
            </a:pPr>
            <a:r>
              <a:rPr lang="en-US" sz="2800" dirty="0"/>
              <a:t>Hybrid/electric/high fuel economy vehicles pay far less</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Expected transition from “pay by gallon” to “pay by mile” </a:t>
            </a:r>
          </a:p>
          <a:p>
            <a:pPr marL="457200" indent="-457200">
              <a:buFont typeface="Arial" panose="020B0604020202020204" pitchFamily="34" charset="0"/>
              <a:buChar char="•"/>
            </a:pPr>
            <a:endParaRPr lang="en-US" sz="3200" dirty="0"/>
          </a:p>
        </p:txBody>
      </p:sp>
      <p:pic>
        <p:nvPicPr>
          <p:cNvPr id="4098" name="Picture 2" descr="Illinois gas tax to double Monday as Governor JB Pritzker signs  infrastructure spending bill into law - ABC7 Chicago">
            <a:extLst>
              <a:ext uri="{FF2B5EF4-FFF2-40B4-BE49-F238E27FC236}">
                <a16:creationId xmlns:a16="http://schemas.microsoft.com/office/drawing/2014/main" id="{6E3F0AFA-96B3-4C40-B6CC-482DE549EA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58" t="15487" r="12143" b="27619"/>
          <a:stretch/>
        </p:blipFill>
        <p:spPr bwMode="auto">
          <a:xfrm>
            <a:off x="8977745" y="0"/>
            <a:ext cx="3214255" cy="177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60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 name="Title 1"/>
          <p:cNvSpPr txBox="1">
            <a:spLocks/>
          </p:cNvSpPr>
          <p:nvPr/>
        </p:nvSpPr>
        <p:spPr>
          <a:xfrm>
            <a:off x="272321" y="328386"/>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What are Mileage-Based User Fees </a:t>
            </a:r>
          </a:p>
          <a:p>
            <a:pPr algn="ctr"/>
            <a:r>
              <a:rPr lang="en-US" sz="4000" b="1" dirty="0">
                <a:solidFill>
                  <a:srgbClr val="229651"/>
                </a:solidFill>
              </a:rPr>
              <a:t>(a.k.a. Road User Charges)?</a:t>
            </a:r>
          </a:p>
        </p:txBody>
      </p:sp>
      <p:sp>
        <p:nvSpPr>
          <p:cNvPr id="3" name="Rectangle 2"/>
          <p:cNvSpPr/>
          <p:nvPr/>
        </p:nvSpPr>
        <p:spPr>
          <a:xfrm>
            <a:off x="934354" y="1512856"/>
            <a:ext cx="11257646" cy="5016758"/>
          </a:xfrm>
          <a:prstGeom prst="rect">
            <a:avLst/>
          </a:prstGeom>
        </p:spPr>
        <p:txBody>
          <a:bodyPr wrap="square">
            <a:spAutoFit/>
          </a:bodyPr>
          <a:lstStyle/>
          <a:p>
            <a:pPr marL="457200" indent="-457200">
              <a:buFont typeface="Arial" panose="020B0604020202020204" pitchFamily="34" charset="0"/>
              <a:buChar char="•"/>
            </a:pPr>
            <a:r>
              <a:rPr lang="en-US" sz="3200" dirty="0"/>
              <a:t>A direct way of charging vehicles for use of transportation</a:t>
            </a:r>
          </a:p>
          <a:p>
            <a:pPr marL="914400" lvl="1" indent="-457200">
              <a:buFont typeface="Arial" panose="020B0604020202020204" pitchFamily="34" charset="0"/>
              <a:buChar char="•"/>
            </a:pPr>
            <a:r>
              <a:rPr lang="en-US" sz="3200" dirty="0"/>
              <a:t>So far we have been focused on passenger fleet</a:t>
            </a:r>
          </a:p>
          <a:p>
            <a:pPr marL="457200" indent="-457200">
              <a:buFont typeface="Arial" panose="020B0604020202020204" pitchFamily="34" charset="0"/>
              <a:buChar char="•"/>
            </a:pPr>
            <a:r>
              <a:rPr lang="en-US" sz="3200" dirty="0"/>
              <a:t>Requires: technology to track mileage (and maybe location), account for gas taxes paid, and a pre-set per-mile fee structure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Various states have done MBUF/RUC pilot programs</a:t>
            </a:r>
          </a:p>
          <a:p>
            <a:pPr marL="914400" lvl="1" indent="-457200">
              <a:buFont typeface="Arial" panose="020B0604020202020204" pitchFamily="34" charset="0"/>
              <a:buChar char="•"/>
            </a:pPr>
            <a:r>
              <a:rPr lang="en-US" sz="3200" dirty="0"/>
              <a:t>Technology is here and can work to assess and collect fees</a:t>
            </a:r>
          </a:p>
          <a:p>
            <a:pPr marL="914400" lvl="1" indent="-457200">
              <a:buFont typeface="Arial" panose="020B0604020202020204" pitchFamily="34" charset="0"/>
              <a:buChar char="•"/>
            </a:pPr>
            <a:r>
              <a:rPr lang="en-US" sz="3200" dirty="0"/>
              <a:t>“Double charging” gas taxes is key financial challenge</a:t>
            </a:r>
          </a:p>
          <a:p>
            <a:pPr marL="914400" lvl="1" indent="-457200">
              <a:buFont typeface="Arial" panose="020B0604020202020204" pitchFamily="34" charset="0"/>
              <a:buChar char="•"/>
            </a:pPr>
            <a:r>
              <a:rPr lang="en-US" sz="3200" dirty="0"/>
              <a:t>Several states have moved from pilot to program</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146684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72321" y="153417"/>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Focus After Literature Review:</a:t>
            </a:r>
          </a:p>
          <a:p>
            <a:pPr algn="ctr"/>
            <a:r>
              <a:rPr lang="en-US" sz="4000" b="1" dirty="0">
                <a:solidFill>
                  <a:srgbClr val="229651"/>
                </a:solidFill>
              </a:rPr>
              <a:t>Existing Transportation Funding Issues</a:t>
            </a:r>
          </a:p>
        </p:txBody>
      </p:sp>
      <p:sp>
        <p:nvSpPr>
          <p:cNvPr id="3" name="Rectangle 2"/>
          <p:cNvSpPr/>
          <p:nvPr/>
        </p:nvSpPr>
        <p:spPr>
          <a:xfrm>
            <a:off x="566220" y="1441604"/>
            <a:ext cx="11257646" cy="2246769"/>
          </a:xfrm>
          <a:prstGeom prst="rect">
            <a:avLst/>
          </a:prstGeom>
        </p:spPr>
        <p:txBody>
          <a:bodyPr wrap="square">
            <a:spAutoFit/>
          </a:bodyPr>
          <a:lstStyle/>
          <a:p>
            <a:pPr marL="457200" indent="-457200">
              <a:buFont typeface="Arial" panose="020B0604020202020204" pitchFamily="34" charset="0"/>
              <a:buChar char="•"/>
            </a:pPr>
            <a:r>
              <a:rPr lang="en-US" sz="2800" dirty="0"/>
              <a:t>State ‘transportation’ expenditures and funding systems complex</a:t>
            </a:r>
          </a:p>
          <a:p>
            <a:pPr marL="914400" lvl="1" indent="-457200">
              <a:buFont typeface="Arial" panose="020B0604020202020204" pitchFamily="34" charset="0"/>
              <a:buChar char="•"/>
            </a:pPr>
            <a:r>
              <a:rPr lang="en-US" sz="2800" dirty="0"/>
              <a:t>Funds construction, maintenance, administration, police, etc.</a:t>
            </a:r>
          </a:p>
          <a:p>
            <a:pPr marL="914400" lvl="1" indent="-457200">
              <a:buFont typeface="Arial" panose="020B0604020202020204" pitchFamily="34" charset="0"/>
              <a:buChar char="•"/>
            </a:pPr>
            <a:r>
              <a:rPr lang="en-US" sz="2800" dirty="0"/>
              <a:t>Mix of state and federal funds (including gas taxes)</a:t>
            </a:r>
          </a:p>
          <a:p>
            <a:pPr lvl="1"/>
            <a:endParaRPr lang="en-US" sz="2800" dirty="0"/>
          </a:p>
          <a:p>
            <a:pPr marL="457200" indent="-457200">
              <a:buFont typeface="Arial" panose="020B0604020202020204" pitchFamily="34" charset="0"/>
              <a:buChar char="•"/>
            </a:pPr>
            <a:endParaRPr lang="en-US" sz="2800" dirty="0"/>
          </a:p>
        </p:txBody>
      </p:sp>
      <p:pic>
        <p:nvPicPr>
          <p:cNvPr id="4" name="Picture 3">
            <a:extLst>
              <a:ext uri="{FF2B5EF4-FFF2-40B4-BE49-F238E27FC236}">
                <a16:creationId xmlns:a16="http://schemas.microsoft.com/office/drawing/2014/main" id="{B508FDBA-F8B5-0C44-8628-FA0B157D8482}"/>
              </a:ext>
            </a:extLst>
          </p:cNvPr>
          <p:cNvPicPr>
            <a:picLocks noChangeAspect="1"/>
          </p:cNvPicPr>
          <p:nvPr/>
        </p:nvPicPr>
        <p:blipFill>
          <a:blip r:embed="rId3"/>
          <a:stretch>
            <a:fillRect/>
          </a:stretch>
        </p:blipFill>
        <p:spPr>
          <a:xfrm>
            <a:off x="1864424" y="3002052"/>
            <a:ext cx="7931397" cy="3760948"/>
          </a:xfrm>
          <a:prstGeom prst="rect">
            <a:avLst/>
          </a:prstGeom>
        </p:spPr>
      </p:pic>
      <p:sp>
        <p:nvSpPr>
          <p:cNvPr id="2" name="TextBox 1">
            <a:extLst>
              <a:ext uri="{FF2B5EF4-FFF2-40B4-BE49-F238E27FC236}">
                <a16:creationId xmlns:a16="http://schemas.microsoft.com/office/drawing/2014/main" id="{0270B0BB-98B8-D542-8BD9-CEA59F221E2F}"/>
              </a:ext>
            </a:extLst>
          </p:cNvPr>
          <p:cNvSpPr txBox="1"/>
          <p:nvPr/>
        </p:nvSpPr>
        <p:spPr>
          <a:xfrm>
            <a:off x="9263690" y="3002052"/>
            <a:ext cx="2926057" cy="646331"/>
          </a:xfrm>
          <a:prstGeom prst="rect">
            <a:avLst/>
          </a:prstGeom>
          <a:noFill/>
        </p:spPr>
        <p:txBody>
          <a:bodyPr wrap="none" rtlCol="0">
            <a:spAutoFit/>
          </a:bodyPr>
          <a:lstStyle/>
          <a:p>
            <a:r>
              <a:rPr lang="en-US" dirty="0"/>
              <a:t>Data Source:</a:t>
            </a:r>
          </a:p>
          <a:p>
            <a:r>
              <a:rPr lang="en-US" dirty="0"/>
              <a:t>DOT Highway Statistics Series</a:t>
            </a:r>
          </a:p>
        </p:txBody>
      </p:sp>
      <p:sp>
        <p:nvSpPr>
          <p:cNvPr id="5" name="TextBox 4">
            <a:extLst>
              <a:ext uri="{FF2B5EF4-FFF2-40B4-BE49-F238E27FC236}">
                <a16:creationId xmlns:a16="http://schemas.microsoft.com/office/drawing/2014/main" id="{E57BF8EB-850A-1F4F-A80D-3641439D7D72}"/>
              </a:ext>
            </a:extLst>
          </p:cNvPr>
          <p:cNvSpPr txBox="1"/>
          <p:nvPr/>
        </p:nvSpPr>
        <p:spPr>
          <a:xfrm>
            <a:off x="-4204" y="3671645"/>
            <a:ext cx="2272802" cy="369332"/>
          </a:xfrm>
          <a:prstGeom prst="rect">
            <a:avLst/>
          </a:prstGeom>
          <a:noFill/>
        </p:spPr>
        <p:txBody>
          <a:bodyPr wrap="none" rtlCol="0">
            <a:spAutoFit/>
          </a:bodyPr>
          <a:lstStyle/>
          <a:p>
            <a:r>
              <a:rPr lang="en-US" dirty="0">
                <a:solidFill>
                  <a:srgbClr val="FF0000"/>
                </a:solidFill>
              </a:rPr>
              <a:t>Gas taxes or MBUFs -&gt;</a:t>
            </a:r>
          </a:p>
        </p:txBody>
      </p:sp>
      <p:sp>
        <p:nvSpPr>
          <p:cNvPr id="6" name="TextBox 5">
            <a:extLst>
              <a:ext uri="{FF2B5EF4-FFF2-40B4-BE49-F238E27FC236}">
                <a16:creationId xmlns:a16="http://schemas.microsoft.com/office/drawing/2014/main" id="{68EB9225-286A-1345-BFB2-816DCCCD4443}"/>
              </a:ext>
            </a:extLst>
          </p:cNvPr>
          <p:cNvSpPr txBox="1"/>
          <p:nvPr/>
        </p:nvSpPr>
        <p:spPr>
          <a:xfrm>
            <a:off x="10327576" y="4559360"/>
            <a:ext cx="1694503" cy="646331"/>
          </a:xfrm>
          <a:prstGeom prst="rect">
            <a:avLst/>
          </a:prstGeom>
          <a:noFill/>
        </p:spPr>
        <p:txBody>
          <a:bodyPr wrap="none" rtlCol="0">
            <a:spAutoFit/>
          </a:bodyPr>
          <a:lstStyle/>
          <a:p>
            <a:r>
              <a:rPr lang="en-US" dirty="0">
                <a:solidFill>
                  <a:srgbClr val="FF0000"/>
                </a:solidFill>
              </a:rPr>
              <a:t>Need to pay for </a:t>
            </a:r>
          </a:p>
          <a:p>
            <a:r>
              <a:rPr lang="en-US" dirty="0">
                <a:solidFill>
                  <a:srgbClr val="FF0000"/>
                </a:solidFill>
              </a:rPr>
              <a:t>all of this</a:t>
            </a:r>
          </a:p>
        </p:txBody>
      </p:sp>
      <p:sp>
        <p:nvSpPr>
          <p:cNvPr id="7" name="Right Brace 6">
            <a:extLst>
              <a:ext uri="{FF2B5EF4-FFF2-40B4-BE49-F238E27FC236}">
                <a16:creationId xmlns:a16="http://schemas.microsoft.com/office/drawing/2014/main" id="{44DAF5A1-A6EA-344F-8E5F-AC953EF3CEAF}"/>
              </a:ext>
            </a:extLst>
          </p:cNvPr>
          <p:cNvSpPr/>
          <p:nvPr/>
        </p:nvSpPr>
        <p:spPr>
          <a:xfrm>
            <a:off x="9795821" y="4040977"/>
            <a:ext cx="452584" cy="176605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482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P spid="5" grpId="0"/>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72321" y="153417"/>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Focus After Literature Review:</a:t>
            </a:r>
          </a:p>
          <a:p>
            <a:pPr algn="ctr"/>
            <a:r>
              <a:rPr lang="en-US" sz="4000" b="1" dirty="0">
                <a:solidFill>
                  <a:srgbClr val="229651"/>
                </a:solidFill>
              </a:rPr>
              <a:t>Existing Transportation Funding Issues</a:t>
            </a:r>
          </a:p>
        </p:txBody>
      </p:sp>
      <p:sp>
        <p:nvSpPr>
          <p:cNvPr id="3" name="Rectangle 2"/>
          <p:cNvSpPr/>
          <p:nvPr/>
        </p:nvSpPr>
        <p:spPr>
          <a:xfrm>
            <a:off x="566220" y="1441604"/>
            <a:ext cx="11257646" cy="4832092"/>
          </a:xfrm>
          <a:prstGeom prst="rect">
            <a:avLst/>
          </a:prstGeom>
        </p:spPr>
        <p:txBody>
          <a:bodyPr wrap="square">
            <a:spAutoFit/>
          </a:bodyPr>
          <a:lstStyle/>
          <a:p>
            <a:pPr marL="457200" indent="-457200">
              <a:buFont typeface="Arial" panose="020B0604020202020204" pitchFamily="34" charset="0"/>
              <a:buChar char="•"/>
            </a:pPr>
            <a:r>
              <a:rPr lang="en-US" sz="2800" dirty="0"/>
              <a:t>Most pilots / programs seeking to set MBUF rates at equivalent of current gas taxes (“revenue neutral”)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Replacing all gas tax revenues with MBUFs may still not be enough to pay for </a:t>
            </a:r>
            <a:r>
              <a:rPr lang="en-US" sz="2800" u="sng" dirty="0"/>
              <a:t>all</a:t>
            </a:r>
            <a:r>
              <a:rPr lang="en-US" sz="2800" dirty="0"/>
              <a:t> relevant disbursements</a:t>
            </a:r>
          </a:p>
          <a:p>
            <a:pPr marL="914400" lvl="1" indent="-457200">
              <a:buFont typeface="Arial" panose="020B0604020202020204" pitchFamily="34" charset="0"/>
              <a:buChar char="•"/>
            </a:pPr>
            <a:r>
              <a:rPr lang="en-US" sz="2800" dirty="0"/>
              <a:t>But this complexity is often overlooked</a:t>
            </a:r>
          </a:p>
          <a:p>
            <a:pPr marL="914400" lvl="1" indent="-457200">
              <a:buFont typeface="Arial" panose="020B0604020202020204" pitchFamily="34" charset="0"/>
              <a:buChar char="•"/>
            </a:pPr>
            <a:r>
              <a:rPr lang="en-US" sz="2800" dirty="0"/>
              <a:t>And would lead to insufficient funding coverage at scale !</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We want to create tools and frameworks to help states with the funding transition with decision support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663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txBox="1">
            <a:spLocks/>
          </p:cNvSpPr>
          <p:nvPr/>
        </p:nvSpPr>
        <p:spPr>
          <a:xfrm>
            <a:off x="284813" y="189111"/>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Findings about Fee Structures</a:t>
            </a:r>
          </a:p>
        </p:txBody>
      </p:sp>
      <p:sp>
        <p:nvSpPr>
          <p:cNvPr id="4" name="Rectangle 3">
            <a:extLst>
              <a:ext uri="{FF2B5EF4-FFF2-40B4-BE49-F238E27FC236}">
                <a16:creationId xmlns:a16="http://schemas.microsoft.com/office/drawing/2014/main" id="{EC6879CA-E318-6942-A682-435C02BB3533}"/>
              </a:ext>
            </a:extLst>
          </p:cNvPr>
          <p:cNvSpPr/>
          <p:nvPr/>
        </p:nvSpPr>
        <p:spPr>
          <a:xfrm>
            <a:off x="649541" y="1025968"/>
            <a:ext cx="11257646" cy="6494085"/>
          </a:xfrm>
          <a:prstGeom prst="rect">
            <a:avLst/>
          </a:prstGeom>
        </p:spPr>
        <p:txBody>
          <a:bodyPr wrap="square">
            <a:spAutoFit/>
          </a:bodyPr>
          <a:lstStyle/>
          <a:p>
            <a:pPr marL="457200" indent="-457200">
              <a:buFont typeface="Arial" panose="020B0604020202020204" pitchFamily="34" charset="0"/>
              <a:buChar char="•"/>
            </a:pPr>
            <a:r>
              <a:rPr lang="en-US" sz="3200" dirty="0"/>
              <a:t>Setting fee rates appears straightforward, is complicated by diversions of disbursements to other areas (e.g., police)</a:t>
            </a:r>
          </a:p>
          <a:p>
            <a:pPr marL="914400" lvl="1" indent="-457200">
              <a:buFont typeface="Arial" panose="020B0604020202020204" pitchFamily="34" charset="0"/>
              <a:buChar char="•"/>
            </a:pPr>
            <a:r>
              <a:rPr lang="en-US" sz="3200" dirty="0"/>
              <a:t>Seems likely states would </a:t>
            </a:r>
            <a:r>
              <a:rPr lang="en-US" sz="3200" i="1" dirty="0" err="1"/>
              <a:t>undercollect</a:t>
            </a:r>
            <a:r>
              <a:rPr lang="en-US" sz="3200" dirty="0"/>
              <a:t> fees</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Federal data collected appears inconsistent and not helpful</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Fee structures for MBUF/RUC </a:t>
            </a:r>
            <a:r>
              <a:rPr lang="en-US" sz="3200" i="1" dirty="0"/>
              <a:t>could</a:t>
            </a:r>
            <a:r>
              <a:rPr lang="en-US" sz="3200" dirty="0"/>
              <a:t> be intentionally complex</a:t>
            </a:r>
          </a:p>
          <a:p>
            <a:pPr marL="914400" lvl="1" indent="-457200">
              <a:buFont typeface="Arial" panose="020B0604020202020204" pitchFamily="34" charset="0"/>
              <a:buChar char="•"/>
            </a:pPr>
            <a:r>
              <a:rPr lang="en-US" sz="3200" dirty="0"/>
              <a:t>Example: rates could differ by fuel type, weight, road, ..</a:t>
            </a:r>
          </a:p>
          <a:p>
            <a:pPr marL="914400" lvl="1" indent="-457200">
              <a:buFont typeface="Arial" panose="020B0604020202020204" pitchFamily="34" charset="0"/>
              <a:buChar char="•"/>
            </a:pPr>
            <a:r>
              <a:rPr lang="en-US" sz="3200" dirty="0"/>
              <a:t>Higher rates for privacy-protecting systems (no location)</a:t>
            </a:r>
          </a:p>
          <a:p>
            <a:pPr marL="914400" lvl="1" indent="-457200">
              <a:buFont typeface="Arial" panose="020B0604020202020204" pitchFamily="34" charset="0"/>
              <a:buChar char="•"/>
            </a:pPr>
            <a:r>
              <a:rPr lang="en-US" sz="3200" dirty="0"/>
              <a:t>But existing data flows on highway use might not be sufficient to predict total fees collected (vs. gas tax rate)</a:t>
            </a:r>
          </a:p>
          <a:p>
            <a:pPr marL="914400" lvl="1"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48203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7E49EA-ED3C-ED42-A501-B7FDB52BBB5D}"/>
              </a:ext>
            </a:extLst>
          </p:cNvPr>
          <p:cNvGraphicFramePr>
            <a:graphicFrameLocks noGrp="1"/>
          </p:cNvGraphicFramePr>
          <p:nvPr>
            <p:extLst>
              <p:ext uri="{D42A27DB-BD31-4B8C-83A1-F6EECF244321}">
                <p14:modId xmlns:p14="http://schemas.microsoft.com/office/powerpoint/2010/main" val="4185791638"/>
              </p:ext>
            </p:extLst>
          </p:nvPr>
        </p:nvGraphicFramePr>
        <p:xfrm>
          <a:off x="985651" y="968841"/>
          <a:ext cx="10390910" cy="5277485"/>
        </p:xfrm>
        <a:graphic>
          <a:graphicData uri="http://schemas.openxmlformats.org/drawingml/2006/table">
            <a:tbl>
              <a:tblPr firstRow="1" firstCol="1" bandRow="1">
                <a:tableStyleId>{5C22544A-7EE6-4342-B048-85BDC9FD1C3A}</a:tableStyleId>
              </a:tblPr>
              <a:tblGrid>
                <a:gridCol w="884013">
                  <a:extLst>
                    <a:ext uri="{9D8B030D-6E8A-4147-A177-3AD203B41FA5}">
                      <a16:colId xmlns:a16="http://schemas.microsoft.com/office/drawing/2014/main" val="2406292396"/>
                    </a:ext>
                  </a:extLst>
                </a:gridCol>
                <a:gridCol w="9506897">
                  <a:extLst>
                    <a:ext uri="{9D8B030D-6E8A-4147-A177-3AD203B41FA5}">
                      <a16:colId xmlns:a16="http://schemas.microsoft.com/office/drawing/2014/main" val="2773932576"/>
                    </a:ext>
                  </a:extLst>
                </a:gridCol>
              </a:tblGrid>
              <a:tr h="260321">
                <a:tc gridSpan="2">
                  <a:txBody>
                    <a:bodyPr/>
                    <a:lstStyle/>
                    <a:p>
                      <a:pPr marL="0" marR="0">
                        <a:spcBef>
                          <a:spcPts val="0"/>
                        </a:spcBef>
                        <a:spcAft>
                          <a:spcPts val="0"/>
                        </a:spcAft>
                      </a:pPr>
                      <a:r>
                        <a:rPr lang="en-US" sz="1400" dirty="0">
                          <a:effectLst/>
                        </a:rPr>
                        <a:t>Revenue Tables (units: thousands of dollars)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2512737290"/>
                  </a:ext>
                </a:extLst>
              </a:tr>
              <a:tr h="511666">
                <a:tc>
                  <a:txBody>
                    <a:bodyPr/>
                    <a:lstStyle/>
                    <a:p>
                      <a:pPr marL="0" marR="0">
                        <a:spcBef>
                          <a:spcPts val="0"/>
                        </a:spcBef>
                        <a:spcAft>
                          <a:spcPts val="0"/>
                        </a:spcAft>
                      </a:pPr>
                      <a:r>
                        <a:rPr lang="en-US" sz="1400">
                          <a:effectLst/>
                        </a:rPr>
                        <a:t>HDF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Highway-user revenue sources (e.g., federal fuel tax, state fuel tax, state, and local tolls) and their disposition (e.g., for highways, for mass transit) for all levels of government (federal, state, and local)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82663775"/>
                  </a:ext>
                </a:extLst>
              </a:tr>
              <a:tr h="233391">
                <a:tc>
                  <a:txBody>
                    <a:bodyPr/>
                    <a:lstStyle/>
                    <a:p>
                      <a:pPr marL="0" marR="0">
                        <a:spcBef>
                          <a:spcPts val="0"/>
                        </a:spcBef>
                        <a:spcAft>
                          <a:spcPts val="0"/>
                        </a:spcAft>
                      </a:pPr>
                      <a:r>
                        <a:rPr lang="en-US" sz="1400">
                          <a:effectLst/>
                        </a:rPr>
                        <a:t>HF-1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Disposition of highway-user revenues for highways, all levels of government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22589892"/>
                  </a:ext>
                </a:extLst>
              </a:tr>
              <a:tr h="287251">
                <a:tc>
                  <a:txBody>
                    <a:bodyPr/>
                    <a:lstStyle/>
                    <a:p>
                      <a:pPr marL="0" marR="0">
                        <a:spcBef>
                          <a:spcPts val="0"/>
                        </a:spcBef>
                        <a:spcAft>
                          <a:spcPts val="0"/>
                        </a:spcAft>
                      </a:pPr>
                      <a:r>
                        <a:rPr lang="en-US" sz="1400">
                          <a:effectLst/>
                        </a:rPr>
                        <a:t>SF-1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Revenues used by the state for highways, from all sources (e.g., state fuel taxes, vehicle taxes, and federal funds, etc.).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17022218"/>
                  </a:ext>
                </a:extLst>
              </a:tr>
              <a:tr h="233391">
                <a:tc>
                  <a:txBody>
                    <a:bodyPr/>
                    <a:lstStyle/>
                    <a:p>
                      <a:pPr marL="0" marR="0">
                        <a:spcBef>
                          <a:spcPts val="0"/>
                        </a:spcBef>
                        <a:spcAft>
                          <a:spcPts val="0"/>
                        </a:spcAft>
                      </a:pPr>
                      <a:r>
                        <a:rPr lang="en-US" sz="1400">
                          <a:effectLst/>
                        </a:rPr>
                        <a:t>SF-3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Revenues used by state for only state administered highways (same columns as SF-1)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465028"/>
                  </a:ext>
                </a:extLst>
              </a:tr>
              <a:tr h="260321">
                <a:tc gridSpan="2">
                  <a:txBody>
                    <a:bodyPr/>
                    <a:lstStyle/>
                    <a:p>
                      <a:pPr marL="0" marR="0">
                        <a:spcBef>
                          <a:spcPts val="0"/>
                        </a:spcBef>
                        <a:spcAft>
                          <a:spcPts val="0"/>
                        </a:spcAft>
                      </a:pPr>
                      <a:r>
                        <a:rPr lang="en-US" sz="1400">
                          <a:effectLst/>
                        </a:rPr>
                        <a:t>Disbursement Tables (units: thousands of dollars)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1808716347"/>
                  </a:ext>
                </a:extLst>
              </a:tr>
              <a:tr h="430877">
                <a:tc>
                  <a:txBody>
                    <a:bodyPr/>
                    <a:lstStyle/>
                    <a:p>
                      <a:pPr marL="0" marR="0">
                        <a:spcBef>
                          <a:spcPts val="0"/>
                        </a:spcBef>
                        <a:spcAft>
                          <a:spcPts val="0"/>
                        </a:spcAft>
                      </a:pPr>
                      <a:r>
                        <a:rPr lang="en-US" sz="1400">
                          <a:effectLst/>
                        </a:rPr>
                        <a:t>HF-2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Disbursement (e.g., capital outlay, maintenance outlay, administration, etc.)  of transportation revenues across all units of government. Capital and maintenance include the disbursement on state-administered, local-administered, and federal roads, respectively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31220811"/>
                  </a:ext>
                </a:extLst>
              </a:tr>
              <a:tr h="287251">
                <a:tc>
                  <a:txBody>
                    <a:bodyPr/>
                    <a:lstStyle/>
                    <a:p>
                      <a:pPr marL="0" marR="0">
                        <a:spcBef>
                          <a:spcPts val="0"/>
                        </a:spcBef>
                        <a:spcAft>
                          <a:spcPts val="0"/>
                        </a:spcAft>
                      </a:pPr>
                      <a:r>
                        <a:rPr lang="en-US" sz="1400">
                          <a:effectLst/>
                        </a:rPr>
                        <a:t>SF-2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Disbursement (e.g., capital, maintenance, administration, etc.) of state government funds on state administered highways and local roads and streets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2268036"/>
                  </a:ext>
                </a:extLst>
              </a:tr>
              <a:tr h="296228">
                <a:tc>
                  <a:txBody>
                    <a:bodyPr/>
                    <a:lstStyle/>
                    <a:p>
                      <a:pPr marL="0" marR="0">
                        <a:spcBef>
                          <a:spcPts val="0"/>
                        </a:spcBef>
                        <a:spcAft>
                          <a:spcPts val="0"/>
                        </a:spcAft>
                      </a:pPr>
                      <a:r>
                        <a:rPr lang="en-US" sz="1400">
                          <a:effectLst/>
                        </a:rPr>
                        <a:t>SF-21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State receipts and disbursements for highways detailed in Tables SF-1 (receipts) and SF-2 (disbursements). A key difference between state results is the presence of toll roads.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44042233"/>
                  </a:ext>
                </a:extLst>
              </a:tr>
              <a:tr h="377017">
                <a:tc>
                  <a:txBody>
                    <a:bodyPr/>
                    <a:lstStyle/>
                    <a:p>
                      <a:pPr marL="0" marR="0">
                        <a:lnSpc>
                          <a:spcPct val="107000"/>
                        </a:lnSpc>
                        <a:spcBef>
                          <a:spcPts val="0"/>
                        </a:spcBef>
                        <a:spcAft>
                          <a:spcPts val="0"/>
                        </a:spcAft>
                      </a:pPr>
                      <a:r>
                        <a:rPr lang="en-US" sz="1400">
                          <a:effectLst/>
                        </a:rPr>
                        <a:t>LGF-2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Disbursement (e.g., capital, maintenance, administration, etc.) from local government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58118419"/>
                  </a:ext>
                </a:extLst>
              </a:tr>
              <a:tr h="377017">
                <a:tc>
                  <a:txBody>
                    <a:bodyPr/>
                    <a:lstStyle/>
                    <a:p>
                      <a:pPr marL="0" marR="0">
                        <a:spcBef>
                          <a:spcPts val="0"/>
                        </a:spcBef>
                        <a:spcAft>
                          <a:spcPts val="0"/>
                        </a:spcAft>
                      </a:pPr>
                      <a:r>
                        <a:rPr lang="en-US" sz="1400">
                          <a:effectLst/>
                        </a:rPr>
                        <a:t>SF-4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Disbursement (e.g., capital, maintenance, administration, etc.) of state administered highways, not including local roads and streets (SF-2 includes this).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599357"/>
                  </a:ext>
                </a:extLst>
              </a:tr>
              <a:tr h="377017">
                <a:tc>
                  <a:txBody>
                    <a:bodyPr/>
                    <a:lstStyle/>
                    <a:p>
                      <a:pPr marL="0" marR="0">
                        <a:spcBef>
                          <a:spcPts val="0"/>
                        </a:spcBef>
                        <a:spcAft>
                          <a:spcPts val="0"/>
                        </a:spcAft>
                      </a:pPr>
                      <a:r>
                        <a:rPr lang="en-US" sz="1400">
                          <a:effectLst/>
                        </a:rPr>
                        <a:t>SF-12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State capital and maintenance outlays, classified by functional system and rural/urban/urbanized area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301801"/>
                  </a:ext>
                </a:extLst>
              </a:tr>
              <a:tr h="296228">
                <a:tc gridSpan="2">
                  <a:txBody>
                    <a:bodyPr/>
                    <a:lstStyle/>
                    <a:p>
                      <a:pPr marL="0" marR="0">
                        <a:spcBef>
                          <a:spcPts val="0"/>
                        </a:spcBef>
                        <a:spcAft>
                          <a:spcPts val="0"/>
                        </a:spcAft>
                      </a:pPr>
                      <a:r>
                        <a:rPr lang="en-US" sz="1400">
                          <a:effectLst/>
                        </a:rPr>
                        <a:t>VMT Tables (units: millions of miles)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3719781992"/>
                  </a:ext>
                </a:extLst>
              </a:tr>
              <a:tr h="287251">
                <a:tc>
                  <a:txBody>
                    <a:bodyPr/>
                    <a:lstStyle/>
                    <a:p>
                      <a:pPr marL="0" marR="0">
                        <a:spcBef>
                          <a:spcPts val="0"/>
                        </a:spcBef>
                        <a:spcAft>
                          <a:spcPts val="0"/>
                        </a:spcAft>
                      </a:pPr>
                      <a:r>
                        <a:rPr lang="en-US" sz="1400">
                          <a:effectLst/>
                        </a:rPr>
                        <a:t>VM-1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a:effectLst/>
                        </a:rPr>
                        <a:t>Annual vehicle distance traveled by highway functional system and vehicle type, a national scale table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0959883"/>
                  </a:ext>
                </a:extLst>
              </a:tr>
              <a:tr h="233391">
                <a:tc>
                  <a:txBody>
                    <a:bodyPr/>
                    <a:lstStyle/>
                    <a:p>
                      <a:pPr marL="0" marR="0">
                        <a:spcBef>
                          <a:spcPts val="0"/>
                        </a:spcBef>
                        <a:spcAft>
                          <a:spcPts val="0"/>
                        </a:spcAft>
                      </a:pPr>
                      <a:r>
                        <a:rPr lang="en-US" sz="1400">
                          <a:effectLst/>
                        </a:rPr>
                        <a:t>VM-2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400" dirty="0">
                          <a:effectLst/>
                        </a:rPr>
                        <a:t>Annual vehicle traveled by functional system for each state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6351036"/>
                  </a:ext>
                </a:extLst>
              </a:tr>
            </a:tbl>
          </a:graphicData>
        </a:graphic>
      </p:graphicFrame>
      <p:sp>
        <p:nvSpPr>
          <p:cNvPr id="3" name="Title 1">
            <a:extLst>
              <a:ext uri="{FF2B5EF4-FFF2-40B4-BE49-F238E27FC236}">
                <a16:creationId xmlns:a16="http://schemas.microsoft.com/office/drawing/2014/main" id="{677E0714-EC0F-694C-AD42-0F0C2DF865E1}"/>
              </a:ext>
            </a:extLst>
          </p:cNvPr>
          <p:cNvSpPr txBox="1">
            <a:spLocks/>
          </p:cNvSpPr>
          <p:nvPr/>
        </p:nvSpPr>
        <p:spPr>
          <a:xfrm>
            <a:off x="284813" y="189111"/>
            <a:ext cx="11647357" cy="10058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29651"/>
                </a:solidFill>
              </a:rPr>
              <a:t>Sources in Highway Statistics Data</a:t>
            </a:r>
          </a:p>
        </p:txBody>
      </p:sp>
    </p:spTree>
    <p:extLst>
      <p:ext uri="{BB962C8B-B14F-4D97-AF65-F5344CB8AC3E}">
        <p14:creationId xmlns:p14="http://schemas.microsoft.com/office/powerpoint/2010/main" val="260690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3790</TotalTime>
  <Words>1328</Words>
  <Application>Microsoft Macintosh PowerPoint</Application>
  <PresentationFormat>Widescreen</PresentationFormat>
  <Paragraphs>164</Paragraphs>
  <Slides>16</Slides>
  <Notes>14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Data Challenges in Implementing Mileage-Based User Fee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Schweyer</dc:creator>
  <cp:lastModifiedBy>hsm</cp:lastModifiedBy>
  <cp:revision>218</cp:revision>
  <cp:lastPrinted>2018-05-02T12:17:04Z</cp:lastPrinted>
  <dcterms:created xsi:type="dcterms:W3CDTF">2018-05-02T11:57:11Z</dcterms:created>
  <dcterms:modified xsi:type="dcterms:W3CDTF">2021-01-14T17:03:56Z</dcterms:modified>
</cp:coreProperties>
</file>