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61" r:id="rId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2C20"/>
    <a:srgbClr val="2F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D569F7-7FA7-4037-B4A8-BC57F0502A28}" v="2" dt="2026-04-17T20:29:15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er, Britain (OST-R)" userId="50b3908d-74a8-44e7-a4a0-fb72915884a4" providerId="ADAL" clId="{516A20D0-CD36-4DE8-8C36-00A8D15D6CAF}"/>
    <pc:docChg chg="modSld">
      <pc:chgData name="Bruner, Britain (OST-R)" userId="50b3908d-74a8-44e7-a4a0-fb72915884a4" providerId="ADAL" clId="{516A20D0-CD36-4DE8-8C36-00A8D15D6CAF}" dt="2026-04-17T20:30:04.664" v="69" actId="20577"/>
      <pc:docMkLst>
        <pc:docMk/>
      </pc:docMkLst>
      <pc:sldChg chg="modSp mod">
        <pc:chgData name="Bruner, Britain (OST-R)" userId="50b3908d-74a8-44e7-a4a0-fb72915884a4" providerId="ADAL" clId="{516A20D0-CD36-4DE8-8C36-00A8D15D6CAF}" dt="2026-04-17T20:30:04.664" v="69" actId="20577"/>
        <pc:sldMkLst>
          <pc:docMk/>
          <pc:sldMk cId="0" sldId="258"/>
        </pc:sldMkLst>
        <pc:spChg chg="mod">
          <ac:chgData name="Bruner, Britain (OST-R)" userId="50b3908d-74a8-44e7-a4a0-fb72915884a4" providerId="ADAL" clId="{516A20D0-CD36-4DE8-8C36-00A8D15D6CAF}" dt="2026-04-17T20:29:06.836" v="7" actId="20577"/>
          <ac:spMkLst>
            <pc:docMk/>
            <pc:sldMk cId="0" sldId="258"/>
            <ac:spMk id="35" creationId="{00000000-0000-0000-0000-000000000000}"/>
          </ac:spMkLst>
        </pc:spChg>
        <pc:spChg chg="mod">
          <ac:chgData name="Bruner, Britain (OST-R)" userId="50b3908d-74a8-44e7-a4a0-fb72915884a4" providerId="ADAL" clId="{516A20D0-CD36-4DE8-8C36-00A8D15D6CAF}" dt="2026-04-17T20:29:24.424" v="16" actId="20577"/>
          <ac:spMkLst>
            <pc:docMk/>
            <pc:sldMk cId="0" sldId="258"/>
            <ac:spMk id="36" creationId="{00000000-0000-0000-0000-000000000000}"/>
          </ac:spMkLst>
        </pc:spChg>
        <pc:spChg chg="mod">
          <ac:chgData name="Bruner, Britain (OST-R)" userId="50b3908d-74a8-44e7-a4a0-fb72915884a4" providerId="ADAL" clId="{516A20D0-CD36-4DE8-8C36-00A8D15D6CAF}" dt="2026-04-17T20:29:29.238" v="24" actId="20577"/>
          <ac:spMkLst>
            <pc:docMk/>
            <pc:sldMk cId="0" sldId="258"/>
            <ac:spMk id="37" creationId="{00000000-0000-0000-0000-000000000000}"/>
          </ac:spMkLst>
        </pc:spChg>
        <pc:spChg chg="mod">
          <ac:chgData name="Bruner, Britain (OST-R)" userId="50b3908d-74a8-44e7-a4a0-fb72915884a4" providerId="ADAL" clId="{516A20D0-CD36-4DE8-8C36-00A8D15D6CAF}" dt="2026-04-17T20:30:04.664" v="69" actId="20577"/>
          <ac:spMkLst>
            <pc:docMk/>
            <pc:sldMk cId="0" sldId="258"/>
            <ac:spMk id="3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067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TC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F3A5F"/>
          </a:solidFill>
          <a:ln w="12700">
            <a:solidFill>
              <a:srgbClr val="1F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5F7"/>
          </a:solidFill>
          <a:ln w="12700">
            <a:solidFill>
              <a:srgbClr val="F3F5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11480" y="256032"/>
            <a:ext cx="5943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UTC Semi-Annual Progress Review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11480" y="658368"/>
            <a:ext cx="11338560" cy="0"/>
          </a:xfrm>
          <a:prstGeom prst="line">
            <a:avLst/>
          </a:prstGeom>
          <a:noFill/>
          <a:ln w="12700">
            <a:solidFill>
              <a:srgbClr val="C7CD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804672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Card — Single Project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325880"/>
            <a:ext cx="11109960" cy="5257800"/>
          </a:xfrm>
          <a:prstGeom prst="roundRect">
            <a:avLst>
              <a:gd name="adj" fmla="val 1043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1325880"/>
            <a:ext cx="11109960" cy="420624"/>
          </a:xfrm>
          <a:prstGeom prst="rect">
            <a:avLst/>
          </a:prstGeom>
          <a:solidFill>
            <a:srgbClr val="EFF2F5"/>
          </a:solidFill>
          <a:ln w="12700">
            <a:solidFill>
              <a:srgbClr val="EFF2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58368" y="1444752"/>
            <a:ext cx="9118678" cy="194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1F3A5F"/>
                </a:solidFill>
              </a:rPr>
              <a:t>Enhanced Crash Risk Estimation in Urban Environments: Integrating Multi-Source Data and Advanced Modeling Approaches for the City of Pittsburgh | CMU | Sean Qian | 590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378440" y="1426464"/>
            <a:ext cx="194310" cy="19431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687050" y="1426464"/>
            <a:ext cx="194310" cy="19431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0995660" y="1426464"/>
            <a:ext cx="194310" cy="194310"/>
          </a:xfrm>
          <a:prstGeom prst="ellipse">
            <a:avLst/>
          </a:prstGeom>
          <a:solidFill>
            <a:srgbClr val="DA2C20"/>
          </a:solidFill>
          <a:ln w="12700">
            <a:solidFill>
              <a:srgbClr val="DA2C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46920" y="1463040"/>
            <a:ext cx="5486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67085"/>
                </a:solidFill>
              </a:rPr>
              <a:t>Status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49808" y="1965960"/>
            <a:ext cx="3246120" cy="3063240"/>
          </a:xfrm>
          <a:prstGeom prst="roundRect">
            <a:avLst>
              <a:gd name="adj" fmla="val 1194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49808" y="1965960"/>
            <a:ext cx="3246120" cy="310896"/>
          </a:xfrm>
          <a:prstGeom prst="rect">
            <a:avLst/>
          </a:prstGeom>
          <a:solidFill>
            <a:srgbClr val="F7F8FA"/>
          </a:solidFill>
          <a:ln w="12700">
            <a:solidFill>
              <a:srgbClr val="F7F8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86968" y="2020824"/>
            <a:ext cx="2971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WHAT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86968" y="237744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Objective: Examine single data sourced High Injury Network with a second complete data source from healthcare services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86968" y="292765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Research Priority: Safety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86968" y="323854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Approach: Data analytics, machine learning, GIS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86968" y="3549442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Partner: City of Pittsburgh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206240" y="1965960"/>
            <a:ext cx="2331720" cy="3063240"/>
          </a:xfrm>
          <a:prstGeom prst="roundRect">
            <a:avLst>
              <a:gd name="adj" fmla="val 1569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206240" y="1965960"/>
            <a:ext cx="2331720" cy="310896"/>
          </a:xfrm>
          <a:prstGeom prst="rect">
            <a:avLst/>
          </a:prstGeom>
          <a:solidFill>
            <a:srgbClr val="EEF6EE"/>
          </a:solidFill>
          <a:ln w="12700">
            <a:solidFill>
              <a:srgbClr val="EEF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343400" y="2020824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STATUS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343400" y="2377440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% Complete: 100%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343400" y="2688336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Budget Allocated: $190,000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343400" y="347231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Budget Spent: $190,000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343400" y="387557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Next Milestone: Completed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748272" y="1965960"/>
            <a:ext cx="2331720" cy="3063240"/>
          </a:xfrm>
          <a:prstGeom prst="roundRect">
            <a:avLst>
              <a:gd name="adj" fmla="val 1569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6748272" y="1965960"/>
            <a:ext cx="2331720" cy="310896"/>
          </a:xfrm>
          <a:prstGeom prst="rect">
            <a:avLst/>
          </a:prstGeom>
          <a:solidFill>
            <a:srgbClr val="F7F8FA"/>
          </a:solidFill>
          <a:ln w="12700">
            <a:solidFill>
              <a:srgbClr val="F7F8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885432" y="2020824"/>
            <a:ext cx="2057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WHY IT MATTERS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885432" y="2377439"/>
            <a:ext cx="2194560" cy="4889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Impact: Improve the estimation of High Injury Network for most cost effective decisions on safety action plan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85432" y="3396996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Outcome / relevance: A replicable framework for estimating High Injury Network from multiple data sources, with a more reliable estimation of hotspot crash locations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885432" y="4138977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Optional: Public or policy visibility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9281160" y="1965960"/>
            <a:ext cx="1920240" cy="306324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3" name="Shape 31"/>
          <p:cNvSpPr/>
          <p:nvPr/>
        </p:nvSpPr>
        <p:spPr>
          <a:xfrm>
            <a:off x="9281160" y="1965960"/>
            <a:ext cx="1920240" cy="310896"/>
          </a:xfrm>
          <a:prstGeom prst="rect">
            <a:avLst/>
          </a:prstGeom>
          <a:solidFill>
            <a:srgbClr val="FDEFEF"/>
          </a:solidFill>
          <a:ln w="12700">
            <a:solidFill>
              <a:srgbClr val="FDEF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9436250" y="2020824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Tech Transfer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9418320" y="237744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Software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9418320" y="2688336"/>
            <a:ext cx="1984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Data availability and quality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9418320" y="299923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Any public agencies with safety action plan</a:t>
            </a:r>
            <a:endParaRPr lang="en-US" sz="1100" dirty="0"/>
          </a:p>
        </p:txBody>
      </p:sp>
      <p:sp>
        <p:nvSpPr>
          <p:cNvPr id="42" name="Text 20">
            <a:extLst>
              <a:ext uri="{FF2B5EF4-FFF2-40B4-BE49-F238E27FC236}">
                <a16:creationId xmlns:a16="http://schemas.microsoft.com/office/drawing/2014/main" id="{F0F086F2-DB8E-9404-6372-76FA16B456FE}"/>
              </a:ext>
            </a:extLst>
          </p:cNvPr>
          <p:cNvSpPr/>
          <p:nvPr/>
        </p:nvSpPr>
        <p:spPr>
          <a:xfrm>
            <a:off x="4343400" y="294436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Federal Share: $95,000</a:t>
            </a:r>
            <a:endParaRPr lang="en-US" sz="1100" dirty="0"/>
          </a:p>
        </p:txBody>
      </p:sp>
      <p:sp>
        <p:nvSpPr>
          <p:cNvPr id="43" name="Text 20">
            <a:extLst>
              <a:ext uri="{FF2B5EF4-FFF2-40B4-BE49-F238E27FC236}">
                <a16:creationId xmlns:a16="http://schemas.microsoft.com/office/drawing/2014/main" id="{2AB7AD42-D085-6C74-CE54-6F8AB856F9EB}"/>
              </a:ext>
            </a:extLst>
          </p:cNvPr>
          <p:cNvSpPr/>
          <p:nvPr/>
        </p:nvSpPr>
        <p:spPr>
          <a:xfrm>
            <a:off x="4343400" y="3208343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Non-federal Share: $95,000</a:t>
            </a:r>
            <a:endParaRPr lang="en-US" sz="11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223C18A-173A-1F95-A85D-6B56F4D17ACF}"/>
              </a:ext>
            </a:extLst>
          </p:cNvPr>
          <p:cNvSpPr/>
          <p:nvPr/>
        </p:nvSpPr>
        <p:spPr>
          <a:xfrm>
            <a:off x="9623317" y="4300695"/>
            <a:ext cx="2494494" cy="238356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475467"/>
                </a:solidFill>
              </a:rPr>
              <a:t>A replicable framework for estimating High Injury Network from multiple data sources, with a more reliable estimation of hotspot crash locations</a:t>
            </a: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24A988-0A38-2D2E-D7EA-C833504FE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5" y="4046786"/>
            <a:ext cx="2979326" cy="25531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804672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Deep Dive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02920" y="1298448"/>
            <a:ext cx="11109960" cy="5285232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02920" y="1298448"/>
            <a:ext cx="11109960" cy="420624"/>
          </a:xfrm>
          <a:prstGeom prst="rect">
            <a:avLst/>
          </a:prstGeom>
          <a:solidFill>
            <a:srgbClr val="EFF2F5"/>
          </a:solidFill>
          <a:ln w="12700">
            <a:solidFill>
              <a:srgbClr val="EFF2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378440" y="1399032"/>
            <a:ext cx="194310" cy="194310"/>
          </a:xfrm>
          <a:prstGeom prst="ellipse">
            <a:avLst/>
          </a:prstGeom>
          <a:solidFill>
            <a:srgbClr val="2F7D31"/>
          </a:solidFill>
          <a:ln w="12700">
            <a:solidFill>
              <a:srgbClr val="2F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687050" y="1399032"/>
            <a:ext cx="194310" cy="194310"/>
          </a:xfrm>
          <a:prstGeom prst="ellipse">
            <a:avLst/>
          </a:prstGeom>
          <a:solidFill>
            <a:srgbClr val="F4B400"/>
          </a:solidFill>
          <a:ln w="12700">
            <a:solidFill>
              <a:srgbClr val="F4B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0995660" y="1399032"/>
            <a:ext cx="194310" cy="194310"/>
          </a:xfrm>
          <a:prstGeom prst="ellipse">
            <a:avLst/>
          </a:prstGeom>
          <a:solidFill>
            <a:srgbClr val="DA2C20"/>
          </a:solidFill>
          <a:ln w="12700">
            <a:solidFill>
              <a:srgbClr val="DA2C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13232" y="1920240"/>
            <a:ext cx="2834640" cy="3429000"/>
          </a:xfrm>
          <a:prstGeom prst="roundRect">
            <a:avLst>
              <a:gd name="adj" fmla="val 1290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713232" y="1920240"/>
            <a:ext cx="2834640" cy="310896"/>
          </a:xfrm>
          <a:prstGeom prst="rect">
            <a:avLst/>
          </a:prstGeom>
          <a:solidFill>
            <a:srgbClr val="EEF2F6"/>
          </a:solidFill>
          <a:ln w="12700">
            <a:solidFill>
              <a:srgbClr val="EEF2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50392" y="1975104"/>
            <a:ext cx="2560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TIMELINE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50392" y="233172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All completed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0" y="1920240"/>
            <a:ext cx="2377440" cy="342900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657600" y="1920240"/>
            <a:ext cx="2377440" cy="310896"/>
          </a:xfrm>
          <a:prstGeom prst="rect">
            <a:avLst/>
          </a:prstGeom>
          <a:solidFill>
            <a:srgbClr val="EEF6EE"/>
          </a:solidFill>
          <a:ln w="12700">
            <a:solidFill>
              <a:srgbClr val="EEF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794760" y="1975104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BUDGET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44768" y="1920240"/>
            <a:ext cx="2560320" cy="34290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144768" y="1920240"/>
            <a:ext cx="2560320" cy="310896"/>
          </a:xfrm>
          <a:prstGeom prst="rect">
            <a:avLst/>
          </a:prstGeom>
          <a:solidFill>
            <a:srgbClr val="F7F8FA"/>
          </a:solidFill>
          <a:ln w="12700">
            <a:solidFill>
              <a:srgbClr val="F7F8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281928" y="1975104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DELIVERABLES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281928" y="233172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Deliverable 1: An automated data pipeline in Python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281928" y="275073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Deliverable 2: Detailed technical report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281928" y="31463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Deliverable 3: Presentations to public agencies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833104" y="1920240"/>
            <a:ext cx="2103120" cy="342900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0D5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8833104" y="1920240"/>
            <a:ext cx="2103120" cy="310896"/>
          </a:xfrm>
          <a:prstGeom prst="rect">
            <a:avLst/>
          </a:prstGeom>
          <a:solidFill>
            <a:srgbClr val="FDEFEF"/>
          </a:solidFill>
          <a:ln w="12700">
            <a:solidFill>
              <a:srgbClr val="FDEF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970264" y="197510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3A5F"/>
                </a:solidFill>
              </a:rPr>
              <a:t>RISKS / NOTES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8970264" y="233172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Risk: none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49808" y="5669280"/>
            <a:ext cx="6949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67085"/>
                </a:solidFill>
              </a:rPr>
              <a:t>Keep this slide factual. If a detail does not drive a decision, it should not be here.</a:t>
            </a:r>
            <a:endParaRPr lang="en-US" sz="950" dirty="0"/>
          </a:p>
        </p:txBody>
      </p:sp>
      <p:sp>
        <p:nvSpPr>
          <p:cNvPr id="38" name="Text 4">
            <a:extLst>
              <a:ext uri="{FF2B5EF4-FFF2-40B4-BE49-F238E27FC236}">
                <a16:creationId xmlns:a16="http://schemas.microsoft.com/office/drawing/2014/main" id="{99DF360C-DE5C-B91E-0E0B-88CAABC22AA5}"/>
              </a:ext>
            </a:extLst>
          </p:cNvPr>
          <p:cNvSpPr/>
          <p:nvPr/>
        </p:nvSpPr>
        <p:spPr>
          <a:xfrm>
            <a:off x="658368" y="1444752"/>
            <a:ext cx="9118678" cy="194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dirty="0">
                <a:solidFill>
                  <a:srgbClr val="1F3A5F"/>
                </a:solidFill>
              </a:rPr>
              <a:t>Enhanced Crash Risk Estimation in Urban Environments: Integrating Multi-Source Data and Advanced Modeling Approaches for the City of Pittsburgh | CMU | Sean Qian | 590</a:t>
            </a:r>
            <a:endParaRPr lang="en-US" sz="1500" dirty="0"/>
          </a:p>
        </p:txBody>
      </p:sp>
      <p:sp>
        <p:nvSpPr>
          <p:cNvPr id="39" name="Text 19">
            <a:extLst>
              <a:ext uri="{FF2B5EF4-FFF2-40B4-BE49-F238E27FC236}">
                <a16:creationId xmlns:a16="http://schemas.microsoft.com/office/drawing/2014/main" id="{CCB498EC-8E6B-C9B0-BDB8-23DF04B4EF82}"/>
              </a:ext>
            </a:extLst>
          </p:cNvPr>
          <p:cNvSpPr/>
          <p:nvPr/>
        </p:nvSpPr>
        <p:spPr>
          <a:xfrm>
            <a:off x="3794760" y="2331720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% Complete: 100%</a:t>
            </a:r>
            <a:endParaRPr lang="en-US" sz="1100" dirty="0"/>
          </a:p>
        </p:txBody>
      </p:sp>
      <p:sp>
        <p:nvSpPr>
          <p:cNvPr id="40" name="Text 20">
            <a:extLst>
              <a:ext uri="{FF2B5EF4-FFF2-40B4-BE49-F238E27FC236}">
                <a16:creationId xmlns:a16="http://schemas.microsoft.com/office/drawing/2014/main" id="{6B638034-6CEB-DF85-35CB-446B025BC42E}"/>
              </a:ext>
            </a:extLst>
          </p:cNvPr>
          <p:cNvSpPr/>
          <p:nvPr/>
        </p:nvSpPr>
        <p:spPr>
          <a:xfrm>
            <a:off x="3794760" y="2642616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Budget Allocated: $190,000</a:t>
            </a:r>
            <a:endParaRPr lang="en-US" sz="1100" dirty="0"/>
          </a:p>
        </p:txBody>
      </p:sp>
      <p:sp>
        <p:nvSpPr>
          <p:cNvPr id="42" name="Text 21">
            <a:extLst>
              <a:ext uri="{FF2B5EF4-FFF2-40B4-BE49-F238E27FC236}">
                <a16:creationId xmlns:a16="http://schemas.microsoft.com/office/drawing/2014/main" id="{9D750D6A-A725-819E-5C04-9C5CA0D258BB}"/>
              </a:ext>
            </a:extLst>
          </p:cNvPr>
          <p:cNvSpPr/>
          <p:nvPr/>
        </p:nvSpPr>
        <p:spPr>
          <a:xfrm>
            <a:off x="3794760" y="342659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Budget Spent: $190,000</a:t>
            </a:r>
            <a:endParaRPr lang="en-US" sz="1100" dirty="0"/>
          </a:p>
        </p:txBody>
      </p:sp>
      <p:sp>
        <p:nvSpPr>
          <p:cNvPr id="43" name="Text 20">
            <a:extLst>
              <a:ext uri="{FF2B5EF4-FFF2-40B4-BE49-F238E27FC236}">
                <a16:creationId xmlns:a16="http://schemas.microsoft.com/office/drawing/2014/main" id="{62AFCD4C-59A5-8208-29F5-82A0B2CE47B2}"/>
              </a:ext>
            </a:extLst>
          </p:cNvPr>
          <p:cNvSpPr/>
          <p:nvPr/>
        </p:nvSpPr>
        <p:spPr>
          <a:xfrm>
            <a:off x="3794760" y="289864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Federal Share: $95,000</a:t>
            </a:r>
            <a:endParaRPr lang="en-US" sz="1100" dirty="0"/>
          </a:p>
        </p:txBody>
      </p:sp>
      <p:sp>
        <p:nvSpPr>
          <p:cNvPr id="44" name="Text 20">
            <a:extLst>
              <a:ext uri="{FF2B5EF4-FFF2-40B4-BE49-F238E27FC236}">
                <a16:creationId xmlns:a16="http://schemas.microsoft.com/office/drawing/2014/main" id="{084D835A-42BA-BFCC-0209-D5BE780B7B43}"/>
              </a:ext>
            </a:extLst>
          </p:cNvPr>
          <p:cNvSpPr/>
          <p:nvPr/>
        </p:nvSpPr>
        <p:spPr>
          <a:xfrm>
            <a:off x="3794760" y="3162623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75467"/>
                </a:solidFill>
              </a:rPr>
              <a:t>Non-federal Share: $95,000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299</Words>
  <Application>Microsoft Macintosh PowerPoint</Application>
  <PresentationFormat>Widescreen</PresentationFormat>
  <Paragraphs>43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Aptos</vt:lpstr>
      <vt:lpstr>Arial</vt:lpstr>
      <vt:lpstr>Office Theme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UTC Semi-Annual Progress Review Template</dc:title>
  <dc:subject>UTC Semi-Annual Progress Review Template</dc:subject>
  <dc:creator>OpenAI</dc:creator>
  <cp:lastModifiedBy>Sean Qian</cp:lastModifiedBy>
  <cp:revision>6</cp:revision>
  <dcterms:created xsi:type="dcterms:W3CDTF">2026-04-01T15:01:49Z</dcterms:created>
  <dcterms:modified xsi:type="dcterms:W3CDTF">2026-08-18T21:33:38Z</dcterms:modified>
</cp:coreProperties>
</file>