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  <p:sldMasterId id="2147483661" r:id="rId2"/>
  </p:sldMasterIdLst>
  <p:notesMasterIdLst>
    <p:notesMasterId r:id="rId1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564"/>
  </p:normalViewPr>
  <p:slideViewPr>
    <p:cSldViewPr snapToGrid="0">
      <p:cViewPr varScale="1">
        <p:scale>
          <a:sx n="153" d="100"/>
          <a:sy n="153" d="100"/>
        </p:scale>
        <p:origin x="344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h6b7d078ff9bef494_2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h6b7d078ff9bef494_2_2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h6b7d078ff9bef494_2_2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h6b7d078ff9bef494_2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" name="Google Shape;64;h6b7d078ff9bef494_2_11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h6b7d078ff9bef494_2_11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h6b7d078ff9bef494_2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h6b7d078ff9bef494_2_18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h6b7d078ff9bef494_2_18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h28f0e88e312b19d8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h28f0e88e312b19d8_0_80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h28f0e88e312b19d8_0_80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h28f0e88e312b19d8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h28f0e88e312b19d8_0_7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h28f0e88e312b19d8_0_7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h28f0e88e312b19d8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h28f0e88e312b19d8_0_15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h28f0e88e312b19d8_0_15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h28f0e88e312b19d8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h28f0e88e312b19d8_0_46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h28f0e88e312b19d8_0_46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h28f0e88e312b19d8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h28f0e88e312b19d8_0_35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h28f0e88e312b19d8_0_35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h28f0e88e312b19d8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" name="Google Shape;153;h28f0e88e312b19d8_0_70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h28f0e88e312b19d8_0_70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5" descr="/home/claude/assets/heading_lin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7220" y="1954465"/>
            <a:ext cx="960120" cy="96012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5"/>
          <p:cNvSpPr txBox="1"/>
          <p:nvPr/>
        </p:nvSpPr>
        <p:spPr>
          <a:xfrm>
            <a:off x="617220" y="2091625"/>
            <a:ext cx="7200900" cy="7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3000"/>
              <a:buFont typeface="Calibri"/>
              <a:buNone/>
            </a:pPr>
            <a:r>
              <a:rPr lang="en" sz="3800" b="1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Roboracer LMS</a:t>
            </a:r>
            <a:endParaRPr sz="3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5"/>
          <p:cNvSpPr txBox="1"/>
          <p:nvPr/>
        </p:nvSpPr>
        <p:spPr>
          <a:xfrm>
            <a:off x="617220" y="2777425"/>
            <a:ext cx="61722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400"/>
              <a:buFont typeface="Calibri"/>
              <a:buNone/>
            </a:pPr>
            <a:r>
              <a:rPr lang="en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An Open-Sourced Learning Management System  </a:t>
            </a:r>
            <a:endParaRPr>
              <a:solidFill>
                <a:srgbClr val="6B728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400"/>
              <a:buFont typeface="Calibri"/>
              <a:buNone/>
            </a:pPr>
            <a:r>
              <a:rPr lang="en" i="1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Portal Walkthrough</a:t>
            </a:r>
            <a:endParaRPr i="1">
              <a:solidFill>
                <a:srgbClr val="6B72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0" name="Google Shape;60;p15" title="logo-black-gradient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7225" y="221294"/>
            <a:ext cx="1842248" cy="33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5" title="openedx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18119" y="4612652"/>
            <a:ext cx="1145244" cy="33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/>
        </p:nvSpPr>
        <p:spPr>
          <a:xfrm>
            <a:off x="1013472" y="300775"/>
            <a:ext cx="2715900" cy="6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2600"/>
              <a:buFont typeface="Calibri"/>
              <a:buNone/>
            </a:pPr>
            <a:r>
              <a:rPr lang="en" sz="2600" b="1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Home Page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6"/>
          <p:cNvSpPr txBox="1"/>
          <p:nvPr/>
        </p:nvSpPr>
        <p:spPr>
          <a:xfrm>
            <a:off x="617220" y="356130"/>
            <a:ext cx="13716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B5CF6"/>
              </a:buClr>
              <a:buSzPts val="2100"/>
              <a:buFont typeface="Cambria"/>
              <a:buNone/>
            </a:pPr>
            <a:r>
              <a:rPr lang="en" sz="2100" b="1" i="0" u="none" strike="noStrike" cap="none">
                <a:solidFill>
                  <a:srgbClr val="8B5CF6"/>
                </a:solidFill>
                <a:latin typeface="Cambria"/>
                <a:ea typeface="Cambria"/>
                <a:cs typeface="Cambria"/>
                <a:sym typeface="Cambria"/>
              </a:rPr>
              <a:t>01</a:t>
            </a:r>
            <a:endParaRPr sz="2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9" name="Google Shape;69;p16"/>
          <p:cNvPicPr preferRelativeResize="0"/>
          <p:nvPr/>
        </p:nvPicPr>
        <p:blipFill rotWithShape="1">
          <a:blip r:embed="rId4">
            <a:alphaModFix/>
          </a:blip>
          <a:srcRect l="14212" r="13758"/>
          <a:stretch/>
        </p:blipFill>
        <p:spPr>
          <a:xfrm>
            <a:off x="477400" y="1468475"/>
            <a:ext cx="3788048" cy="2361951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0" name="Google Shape;70;p16" title="Screenshot 2026-09-26 161448.png"/>
          <p:cNvPicPr preferRelativeResize="0"/>
          <p:nvPr/>
        </p:nvPicPr>
        <p:blipFill rotWithShape="1">
          <a:blip r:embed="rId5">
            <a:alphaModFix/>
          </a:blip>
          <a:srcRect l="4503" r="6852"/>
          <a:stretch/>
        </p:blipFill>
        <p:spPr>
          <a:xfrm>
            <a:off x="4616891" y="1468475"/>
            <a:ext cx="3962143" cy="2361951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71" name="Google Shape;71;p16"/>
          <p:cNvSpPr txBox="1"/>
          <p:nvPr/>
        </p:nvSpPr>
        <p:spPr>
          <a:xfrm>
            <a:off x="4588714" y="3950900"/>
            <a:ext cx="40185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100"/>
              <a:buFont typeface="Calibri"/>
              <a:buNone/>
            </a:pPr>
            <a:r>
              <a:rPr lang="en" sz="110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Offer, list and manage multiple open sourced courses across Subjects, Universities, and Countries  all at one place</a:t>
            </a:r>
            <a:endParaRPr sz="1100" b="0" i="0" u="none" strike="noStrike" cap="none">
              <a:solidFill>
                <a:srgbClr val="6B72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16"/>
          <p:cNvSpPr txBox="1"/>
          <p:nvPr/>
        </p:nvSpPr>
        <p:spPr>
          <a:xfrm>
            <a:off x="557775" y="3950900"/>
            <a:ext cx="36273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100"/>
              <a:buFont typeface="Calibri"/>
              <a:buNone/>
            </a:pPr>
            <a:r>
              <a:rPr lang="en" sz="110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Welcome Page for Students and Instructors around the Globe</a:t>
            </a:r>
            <a:endParaRPr sz="1100" b="0" i="0" u="none" strike="noStrike" cap="none">
              <a:solidFill>
                <a:srgbClr val="6B72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 descr="/home/claude/assets/heading_lin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1480" y="425196"/>
            <a:ext cx="754380" cy="75438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 txBox="1"/>
          <p:nvPr/>
        </p:nvSpPr>
        <p:spPr>
          <a:xfrm>
            <a:off x="411480" y="534924"/>
            <a:ext cx="685800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2100"/>
              <a:buFont typeface="Calibri"/>
              <a:buNone/>
            </a:pPr>
            <a:r>
              <a:rPr lang="en" sz="2100" b="1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LMS PLatform General Features</a:t>
            </a:r>
            <a:endParaRPr sz="2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17"/>
          <p:cNvSpPr txBox="1"/>
          <p:nvPr/>
        </p:nvSpPr>
        <p:spPr>
          <a:xfrm>
            <a:off x="1657355" y="1056130"/>
            <a:ext cx="58293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100"/>
              <a:buFont typeface="Calibri"/>
              <a:buNone/>
            </a:pPr>
            <a:r>
              <a:rPr lang="en" sz="110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Upload and Manage Lectures, Tutorials, Tests, Assignments, Notes, Discussions, Updates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1" name="Google Shape;81;p17" title="Screenshot 2026-09-26 161507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65860" y="1508749"/>
            <a:ext cx="6224155" cy="3528763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8" descr="/home/claude/assets/heading_lin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1480" y="425196"/>
            <a:ext cx="754380" cy="75438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8"/>
          <p:cNvSpPr txBox="1"/>
          <p:nvPr/>
        </p:nvSpPr>
        <p:spPr>
          <a:xfrm>
            <a:off x="411480" y="534924"/>
            <a:ext cx="6858000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2100"/>
              <a:buFont typeface="Calibri"/>
              <a:buNone/>
            </a:pPr>
            <a:r>
              <a:rPr lang="en" sz="2100" b="1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Registration Pages</a:t>
            </a:r>
            <a:endParaRPr sz="2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18" title="Screenshot 2026-09-26 163121.png"/>
          <p:cNvPicPr preferRelativeResize="0"/>
          <p:nvPr/>
        </p:nvPicPr>
        <p:blipFill rotWithShape="1">
          <a:blip r:embed="rId5">
            <a:alphaModFix/>
          </a:blip>
          <a:srcRect b="2913"/>
          <a:stretch/>
        </p:blipFill>
        <p:spPr>
          <a:xfrm>
            <a:off x="4717113" y="1092675"/>
            <a:ext cx="3154150" cy="3451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8" title="Screenshot 2026-09-26 163109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72750" y="1092675"/>
            <a:ext cx="3125625" cy="345162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8"/>
          <p:cNvSpPr txBox="1"/>
          <p:nvPr/>
        </p:nvSpPr>
        <p:spPr>
          <a:xfrm>
            <a:off x="2562752" y="4583325"/>
            <a:ext cx="40185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100"/>
              <a:buFont typeface="Calibri"/>
              <a:buNone/>
            </a:pPr>
            <a:r>
              <a:rPr lang="en" sz="110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Dedicated Sign-In and Registration Pages for Students and Instructors</a:t>
            </a:r>
            <a:endParaRPr sz="1100" b="0" i="0" u="none" strike="noStrike" cap="none">
              <a:solidFill>
                <a:srgbClr val="6B72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2" name="Google Shape;92;p18"/>
          <p:cNvCxnSpPr/>
          <p:nvPr/>
        </p:nvCxnSpPr>
        <p:spPr>
          <a:xfrm>
            <a:off x="1022775" y="2131425"/>
            <a:ext cx="1218000" cy="304500"/>
          </a:xfrm>
          <a:prstGeom prst="straightConnector1">
            <a:avLst/>
          </a:prstGeom>
          <a:noFill/>
          <a:ln w="19050" cap="flat" cmpd="sng">
            <a:solidFill>
              <a:srgbClr val="8B5CF6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3" name="Google Shape;93;p18"/>
          <p:cNvCxnSpPr/>
          <p:nvPr/>
        </p:nvCxnSpPr>
        <p:spPr>
          <a:xfrm flipH="1">
            <a:off x="6851125" y="2006500"/>
            <a:ext cx="1120200" cy="378900"/>
          </a:xfrm>
          <a:prstGeom prst="straightConnector1">
            <a:avLst/>
          </a:prstGeom>
          <a:noFill/>
          <a:ln w="19050" cap="flat" cmpd="sng">
            <a:solidFill>
              <a:srgbClr val="8B5CF6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4" name="Google Shape;94;p18"/>
          <p:cNvSpPr txBox="1"/>
          <p:nvPr/>
        </p:nvSpPr>
        <p:spPr>
          <a:xfrm>
            <a:off x="106625" y="1776725"/>
            <a:ext cx="11202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100"/>
              <a:buFont typeface="Calibri"/>
              <a:buNone/>
            </a:pPr>
            <a:r>
              <a:rPr lang="en" sz="110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Student Registration -</a:t>
            </a:r>
            <a:br>
              <a:rPr lang="en" sz="110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110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Register with your School ID</a:t>
            </a:r>
            <a:endParaRPr sz="1100">
              <a:solidFill>
                <a:srgbClr val="6B728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100"/>
              <a:buFont typeface="Calibri"/>
              <a:buNone/>
            </a:pPr>
            <a:r>
              <a:rPr lang="en" sz="110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to enter your courses portal</a:t>
            </a:r>
            <a:endParaRPr sz="1100" b="0" i="0" u="none" strike="noStrike" cap="none">
              <a:solidFill>
                <a:srgbClr val="6B72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8"/>
          <p:cNvSpPr txBox="1"/>
          <p:nvPr/>
        </p:nvSpPr>
        <p:spPr>
          <a:xfrm>
            <a:off x="8023800" y="1719825"/>
            <a:ext cx="11202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100"/>
              <a:buFont typeface="Calibri"/>
              <a:buNone/>
            </a:pPr>
            <a:r>
              <a:rPr lang="en" sz="110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Instructor Registration -</a:t>
            </a:r>
            <a:br>
              <a:rPr lang="en" sz="110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110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Verify your identity and get access to the instructor portal to upload and manage your course content</a:t>
            </a:r>
            <a:endParaRPr sz="1100" b="0" i="0" u="none" strike="noStrike" cap="none">
              <a:solidFill>
                <a:srgbClr val="6B72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/>
          <p:nvPr/>
        </p:nvSpPr>
        <p:spPr>
          <a:xfrm>
            <a:off x="1013476" y="300775"/>
            <a:ext cx="3951300" cy="6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2600"/>
              <a:buFont typeface="Calibri"/>
              <a:buNone/>
            </a:pPr>
            <a:r>
              <a:rPr lang="en" sz="2600" b="1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Features for Instructors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9"/>
          <p:cNvSpPr txBox="1"/>
          <p:nvPr/>
        </p:nvSpPr>
        <p:spPr>
          <a:xfrm>
            <a:off x="617220" y="356130"/>
            <a:ext cx="13716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B5CF6"/>
              </a:buClr>
              <a:buSzPts val="2100"/>
              <a:buFont typeface="Cambria"/>
              <a:buNone/>
            </a:pPr>
            <a:r>
              <a:rPr lang="en" sz="2100" b="1" i="0" u="none" strike="noStrike" cap="none">
                <a:solidFill>
                  <a:srgbClr val="8B5CF6"/>
                </a:solidFill>
                <a:latin typeface="Cambria"/>
                <a:ea typeface="Cambria"/>
                <a:cs typeface="Cambria"/>
                <a:sym typeface="Cambria"/>
              </a:rPr>
              <a:t>0</a:t>
            </a:r>
            <a:r>
              <a:rPr lang="en" sz="2100" b="1">
                <a:solidFill>
                  <a:srgbClr val="8B5CF6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endParaRPr sz="2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3" name="Google Shape;103;p19" title="Screenshot 2026-09-26 161807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48708" y="996449"/>
            <a:ext cx="3246582" cy="157529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04" name="Google Shape;104;p19" title="Screenshot 2026-09-26 161818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7225" y="2782174"/>
            <a:ext cx="4118299" cy="1918426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05" name="Google Shape;105;p19" title="Screenshot 2026-09-26 161954.png"/>
          <p:cNvPicPr preferRelativeResize="0"/>
          <p:nvPr/>
        </p:nvPicPr>
        <p:blipFill rotWithShape="1">
          <a:blip r:embed="rId6">
            <a:alphaModFix/>
          </a:blip>
          <a:srcRect r="4789"/>
          <a:stretch/>
        </p:blipFill>
        <p:spPr>
          <a:xfrm>
            <a:off x="4964775" y="2782175"/>
            <a:ext cx="3618983" cy="1918424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06" name="Google Shape;106;p19"/>
          <p:cNvCxnSpPr/>
          <p:nvPr/>
        </p:nvCxnSpPr>
        <p:spPr>
          <a:xfrm flipH="1">
            <a:off x="7686625" y="2560825"/>
            <a:ext cx="269100" cy="285300"/>
          </a:xfrm>
          <a:prstGeom prst="straightConnector1">
            <a:avLst/>
          </a:prstGeom>
          <a:noFill/>
          <a:ln w="19050" cap="flat" cmpd="sng">
            <a:solidFill>
              <a:srgbClr val="8B5CF6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7" name="Google Shape;107;p19"/>
          <p:cNvCxnSpPr/>
          <p:nvPr/>
        </p:nvCxnSpPr>
        <p:spPr>
          <a:xfrm>
            <a:off x="1483400" y="2560825"/>
            <a:ext cx="234300" cy="263700"/>
          </a:xfrm>
          <a:prstGeom prst="straightConnector1">
            <a:avLst/>
          </a:prstGeom>
          <a:noFill/>
          <a:ln w="19050" cap="flat" cmpd="sng">
            <a:solidFill>
              <a:srgbClr val="8B5CF6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8" name="Google Shape;108;p19"/>
          <p:cNvSpPr txBox="1"/>
          <p:nvPr/>
        </p:nvSpPr>
        <p:spPr>
          <a:xfrm>
            <a:off x="457975" y="2057775"/>
            <a:ext cx="16110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100"/>
              <a:buFont typeface="Calibri"/>
              <a:buNone/>
            </a:pPr>
            <a:r>
              <a:rPr lang="en" sz="110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Easy to Setup and Manage, Separate Portals for Tasks</a:t>
            </a:r>
            <a:endParaRPr sz="1100" b="0" i="0" u="none" strike="noStrike" cap="none">
              <a:solidFill>
                <a:srgbClr val="6B72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9"/>
          <p:cNvSpPr txBox="1"/>
          <p:nvPr/>
        </p:nvSpPr>
        <p:spPr>
          <a:xfrm>
            <a:off x="7176400" y="1940650"/>
            <a:ext cx="16110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100"/>
              <a:buFont typeface="Calibri"/>
              <a:buNone/>
            </a:pPr>
            <a:r>
              <a:rPr lang="en" sz="110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Get guided documentation  and step-by-step free tutorials to help you create and maintain your content</a:t>
            </a:r>
            <a:endParaRPr sz="1100" b="0" i="0" u="none" strike="noStrike" cap="none">
              <a:solidFill>
                <a:srgbClr val="6B72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0" descr="/home/claude/assets/heading_lin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1480" y="425196"/>
            <a:ext cx="754380" cy="75438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0"/>
          <p:cNvSpPr txBox="1"/>
          <p:nvPr/>
        </p:nvSpPr>
        <p:spPr>
          <a:xfrm>
            <a:off x="411480" y="534924"/>
            <a:ext cx="6858000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2100"/>
              <a:buFont typeface="Calibri"/>
              <a:buNone/>
            </a:pPr>
            <a:r>
              <a:rPr lang="en" sz="2100" b="1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Instructor Portal</a:t>
            </a:r>
            <a:endParaRPr sz="2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7" name="Google Shape;117;p20" title="Screenshot 2026-09-26 161850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82501" y="1141450"/>
            <a:ext cx="3148430" cy="1663562"/>
          </a:xfrm>
          <a:prstGeom prst="rect">
            <a:avLst/>
          </a:prstGeom>
          <a:noFill/>
          <a:ln w="80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18" name="Google Shape;118;p20" title="Screenshot 2026-09-26 161902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56312" y="1141453"/>
            <a:ext cx="3305188" cy="1663567"/>
          </a:xfrm>
          <a:prstGeom prst="rect">
            <a:avLst/>
          </a:prstGeom>
          <a:noFill/>
          <a:ln w="80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19" name="Google Shape;119;p20" title="Screenshot 2026-09-26 161931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82500" y="2931525"/>
            <a:ext cx="3148426" cy="1766385"/>
          </a:xfrm>
          <a:prstGeom prst="rect">
            <a:avLst/>
          </a:prstGeom>
          <a:noFill/>
          <a:ln w="80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0" name="Google Shape;120;p20" title="Screenshot 2026-09-26 161943.png"/>
          <p:cNvPicPr preferRelativeResize="0"/>
          <p:nvPr/>
        </p:nvPicPr>
        <p:blipFill rotWithShape="1">
          <a:blip r:embed="rId8">
            <a:alphaModFix/>
          </a:blip>
          <a:srcRect l="2933" t="17716" r="12285"/>
          <a:stretch/>
        </p:blipFill>
        <p:spPr>
          <a:xfrm>
            <a:off x="4556300" y="2931550"/>
            <a:ext cx="3305199" cy="1766376"/>
          </a:xfrm>
          <a:prstGeom prst="rect">
            <a:avLst/>
          </a:prstGeom>
          <a:noFill/>
          <a:ln w="80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21" name="Google Shape;121;p20"/>
          <p:cNvCxnSpPr/>
          <p:nvPr/>
        </p:nvCxnSpPr>
        <p:spPr>
          <a:xfrm>
            <a:off x="1048200" y="1538050"/>
            <a:ext cx="341400" cy="195300"/>
          </a:xfrm>
          <a:prstGeom prst="straightConnector1">
            <a:avLst/>
          </a:prstGeom>
          <a:noFill/>
          <a:ln w="19050" cap="flat" cmpd="sng">
            <a:solidFill>
              <a:srgbClr val="8B5CF6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2" name="Google Shape;122;p20"/>
          <p:cNvCxnSpPr/>
          <p:nvPr/>
        </p:nvCxnSpPr>
        <p:spPr>
          <a:xfrm>
            <a:off x="974200" y="3306575"/>
            <a:ext cx="341400" cy="195300"/>
          </a:xfrm>
          <a:prstGeom prst="straightConnector1">
            <a:avLst/>
          </a:prstGeom>
          <a:noFill/>
          <a:ln w="19050" cap="flat" cmpd="sng">
            <a:solidFill>
              <a:srgbClr val="8B5CF6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3" name="Google Shape;123;p20"/>
          <p:cNvCxnSpPr/>
          <p:nvPr/>
        </p:nvCxnSpPr>
        <p:spPr>
          <a:xfrm flipH="1">
            <a:off x="7745225" y="1467800"/>
            <a:ext cx="327600" cy="187800"/>
          </a:xfrm>
          <a:prstGeom prst="straightConnector1">
            <a:avLst/>
          </a:prstGeom>
          <a:noFill/>
          <a:ln w="19050" cap="flat" cmpd="sng">
            <a:solidFill>
              <a:srgbClr val="8B5CF6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4" name="Google Shape;124;p20"/>
          <p:cNvCxnSpPr/>
          <p:nvPr/>
        </p:nvCxnSpPr>
        <p:spPr>
          <a:xfrm flipH="1">
            <a:off x="7745225" y="3310325"/>
            <a:ext cx="327600" cy="187800"/>
          </a:xfrm>
          <a:prstGeom prst="straightConnector1">
            <a:avLst/>
          </a:prstGeom>
          <a:noFill/>
          <a:ln w="19050" cap="flat" cmpd="sng">
            <a:solidFill>
              <a:srgbClr val="8B5CF6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5" name="Google Shape;125;p20"/>
          <p:cNvSpPr txBox="1"/>
          <p:nvPr/>
        </p:nvSpPr>
        <p:spPr>
          <a:xfrm>
            <a:off x="234925" y="1304600"/>
            <a:ext cx="922200" cy="5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100"/>
              <a:buFont typeface="Calibri"/>
              <a:buNone/>
            </a:pPr>
            <a:r>
              <a:rPr lang="en" sz="110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Set course timeline, lecture duration, content requirements</a:t>
            </a:r>
            <a:endParaRPr sz="1100" b="0" i="0" u="none" strike="noStrike" cap="none">
              <a:solidFill>
                <a:srgbClr val="6B72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20"/>
          <p:cNvSpPr txBox="1"/>
          <p:nvPr/>
        </p:nvSpPr>
        <p:spPr>
          <a:xfrm>
            <a:off x="192150" y="2931550"/>
            <a:ext cx="922200" cy="5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100"/>
              <a:buFont typeface="Calibri"/>
              <a:buNone/>
            </a:pPr>
            <a:r>
              <a:rPr lang="en" sz="110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Set grading templates, rubrics and other evaluation metrics</a:t>
            </a:r>
            <a:endParaRPr sz="1100" b="0" i="0" u="none" strike="noStrike" cap="none">
              <a:solidFill>
                <a:srgbClr val="6B72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20"/>
          <p:cNvSpPr txBox="1"/>
          <p:nvPr/>
        </p:nvSpPr>
        <p:spPr>
          <a:xfrm>
            <a:off x="8167525" y="1219150"/>
            <a:ext cx="922200" cy="5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100"/>
              <a:buFont typeface="Calibri"/>
              <a:buNone/>
            </a:pPr>
            <a:r>
              <a:rPr lang="en" sz="110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Upload Slides, Video Tutorials, Notes</a:t>
            </a:r>
            <a:endParaRPr sz="1100" b="0" i="0" u="none" strike="noStrike" cap="none">
              <a:solidFill>
                <a:srgbClr val="6B72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20"/>
          <p:cNvSpPr txBox="1"/>
          <p:nvPr/>
        </p:nvSpPr>
        <p:spPr>
          <a:xfrm>
            <a:off x="8167525" y="2931550"/>
            <a:ext cx="922200" cy="5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100"/>
              <a:buFont typeface="Calibri"/>
              <a:buNone/>
            </a:pPr>
            <a:r>
              <a:rPr lang="en" sz="110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Brand your course as per your preference and university guidelines</a:t>
            </a:r>
            <a:endParaRPr sz="1100" b="0" i="0" u="none" strike="noStrike" cap="none">
              <a:solidFill>
                <a:srgbClr val="6B72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/>
          <p:nvPr/>
        </p:nvSpPr>
        <p:spPr>
          <a:xfrm>
            <a:off x="1013476" y="300775"/>
            <a:ext cx="3951300" cy="6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2600"/>
              <a:buFont typeface="Calibri"/>
              <a:buNone/>
            </a:pPr>
            <a:r>
              <a:rPr lang="en" sz="2600" b="1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Course Page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1"/>
          <p:cNvSpPr txBox="1"/>
          <p:nvPr/>
        </p:nvSpPr>
        <p:spPr>
          <a:xfrm>
            <a:off x="617220" y="356130"/>
            <a:ext cx="13716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B5CF6"/>
              </a:buClr>
              <a:buSzPts val="2100"/>
              <a:buFont typeface="Cambria"/>
              <a:buNone/>
            </a:pPr>
            <a:r>
              <a:rPr lang="en" sz="2100" b="1" i="0" u="none" strike="noStrike" cap="none">
                <a:solidFill>
                  <a:srgbClr val="8B5CF6"/>
                </a:solidFill>
                <a:latin typeface="Cambria"/>
                <a:ea typeface="Cambria"/>
                <a:cs typeface="Cambria"/>
                <a:sym typeface="Cambria"/>
              </a:rPr>
              <a:t>0</a:t>
            </a:r>
            <a:r>
              <a:rPr lang="en" sz="2100" b="1">
                <a:solidFill>
                  <a:srgbClr val="8B5CF6"/>
                </a:solidFill>
                <a:latin typeface="Cambria"/>
                <a:ea typeface="Cambria"/>
                <a:cs typeface="Cambria"/>
                <a:sym typeface="Cambria"/>
              </a:rPr>
              <a:t>3</a:t>
            </a:r>
            <a:endParaRPr sz="2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6" name="Google Shape;136;p21" title="Screenshot 2026-09-26 16295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7437" y="995650"/>
            <a:ext cx="3545407" cy="3727824"/>
          </a:xfrm>
          <a:prstGeom prst="rect">
            <a:avLst/>
          </a:prstGeom>
          <a:noFill/>
          <a:ln w="91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37" name="Google Shape;137;p21" title="Screenshot 2026-09-26 16301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87661" y="995650"/>
            <a:ext cx="3278898" cy="3727825"/>
          </a:xfrm>
          <a:prstGeom prst="rect">
            <a:avLst/>
          </a:prstGeom>
          <a:noFill/>
          <a:ln w="91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38" name="Google Shape;138;p21"/>
          <p:cNvSpPr txBox="1"/>
          <p:nvPr/>
        </p:nvSpPr>
        <p:spPr>
          <a:xfrm>
            <a:off x="1770038" y="4669200"/>
            <a:ext cx="19602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100"/>
              <a:buFont typeface="Calibri"/>
              <a:buNone/>
            </a:pPr>
            <a:r>
              <a:rPr lang="en" sz="110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Course Details and Prerequisites</a:t>
            </a:r>
            <a:endParaRPr sz="1100" b="0" i="0" u="none" strike="noStrike" cap="none">
              <a:solidFill>
                <a:srgbClr val="6B72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21"/>
          <p:cNvSpPr txBox="1"/>
          <p:nvPr/>
        </p:nvSpPr>
        <p:spPr>
          <a:xfrm>
            <a:off x="5546988" y="4669200"/>
            <a:ext cx="19602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100"/>
              <a:buFont typeface="Calibri"/>
              <a:buNone/>
            </a:pPr>
            <a:r>
              <a:rPr lang="en" sz="110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Course Outline &amp; Modules</a:t>
            </a:r>
            <a:endParaRPr sz="1100" b="0" i="0" u="none" strike="noStrike" cap="none">
              <a:solidFill>
                <a:srgbClr val="6B72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22" descr="/home/claude/assets/heading_lin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1480" y="425196"/>
            <a:ext cx="754380" cy="75438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2"/>
          <p:cNvSpPr txBox="1"/>
          <p:nvPr/>
        </p:nvSpPr>
        <p:spPr>
          <a:xfrm>
            <a:off x="411480" y="534924"/>
            <a:ext cx="6858000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2100"/>
              <a:buFont typeface="Calibri"/>
              <a:buNone/>
            </a:pPr>
            <a:r>
              <a:rPr lang="en" sz="2100" b="1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Course Page</a:t>
            </a:r>
            <a:endParaRPr sz="2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7" name="Google Shape;147;p22" title="Screenshot 2026-09-26 163044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17704" y="1300200"/>
            <a:ext cx="3373222" cy="2913219"/>
          </a:xfrm>
          <a:prstGeom prst="rect">
            <a:avLst/>
          </a:prstGeom>
          <a:noFill/>
          <a:ln w="85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48" name="Google Shape;148;p22" title="Screenshot 2026-09-26 163029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53075" y="1300206"/>
            <a:ext cx="3713541" cy="2799971"/>
          </a:xfrm>
          <a:prstGeom prst="rect">
            <a:avLst/>
          </a:prstGeom>
          <a:noFill/>
          <a:ln w="85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49" name="Google Shape;149;p22"/>
          <p:cNvSpPr txBox="1"/>
          <p:nvPr/>
        </p:nvSpPr>
        <p:spPr>
          <a:xfrm>
            <a:off x="1628453" y="4385450"/>
            <a:ext cx="23628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100"/>
              <a:buFont typeface="Calibri"/>
              <a:buNone/>
            </a:pPr>
            <a:r>
              <a:rPr lang="en" sz="110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Instructor and Teaching Staff Information</a:t>
            </a:r>
            <a:endParaRPr sz="1100" b="0" i="0" u="none" strike="noStrike" cap="none">
              <a:solidFill>
                <a:srgbClr val="6B72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22"/>
          <p:cNvSpPr txBox="1"/>
          <p:nvPr/>
        </p:nvSpPr>
        <p:spPr>
          <a:xfrm>
            <a:off x="5671063" y="4385450"/>
            <a:ext cx="16665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100"/>
              <a:buFont typeface="Calibri"/>
              <a:buNone/>
            </a:pPr>
            <a:r>
              <a:rPr lang="en" sz="110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Course Related FAQ Section</a:t>
            </a:r>
            <a:endParaRPr sz="1100" b="0" i="0" u="none" strike="noStrike" cap="none">
              <a:solidFill>
                <a:srgbClr val="6B72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3"/>
          <p:cNvSpPr txBox="1"/>
          <p:nvPr/>
        </p:nvSpPr>
        <p:spPr>
          <a:xfrm>
            <a:off x="1013476" y="-173050"/>
            <a:ext cx="3951300" cy="6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2600"/>
              <a:buFont typeface="Calibri"/>
              <a:buNone/>
            </a:pPr>
            <a:r>
              <a:rPr lang="en" sz="2600" b="1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Complete Walkthrough</a:t>
            </a:r>
            <a:endParaRPr sz="2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23"/>
          <p:cNvSpPr txBox="1"/>
          <p:nvPr/>
        </p:nvSpPr>
        <p:spPr>
          <a:xfrm>
            <a:off x="617220" y="-117695"/>
            <a:ext cx="13716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B5CF6"/>
              </a:buClr>
              <a:buSzPts val="2100"/>
              <a:buFont typeface="Cambria"/>
              <a:buNone/>
            </a:pPr>
            <a:r>
              <a:rPr lang="en" sz="2100" b="1" i="0" u="none" strike="noStrike" cap="none">
                <a:solidFill>
                  <a:srgbClr val="8B5CF6"/>
                </a:solidFill>
                <a:latin typeface="Cambria"/>
                <a:ea typeface="Cambria"/>
                <a:cs typeface="Cambria"/>
                <a:sym typeface="Cambria"/>
              </a:rPr>
              <a:t>0</a:t>
            </a:r>
            <a:r>
              <a:rPr lang="en" sz="2100" b="1">
                <a:solidFill>
                  <a:srgbClr val="8B5CF6"/>
                </a:solidFill>
                <a:latin typeface="Cambria"/>
                <a:ea typeface="Cambria"/>
                <a:cs typeface="Cambria"/>
                <a:sym typeface="Cambria"/>
              </a:rPr>
              <a:t>4</a:t>
            </a:r>
            <a:endParaRPr sz="2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8" name="Google Shape;158;p23" title="robracerLMSGIF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9772" y="356130"/>
            <a:ext cx="7994766" cy="478737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4626</TotalTime>
  <Words>207</Words>
  <Application>Microsoft Macintosh PowerPoint</Application>
  <PresentationFormat>On-screen Show (16:9)</PresentationFormat>
  <Paragraphs>41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Cambria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Mangharam, Rahul</cp:lastModifiedBy>
  <cp:revision>2</cp:revision>
  <dcterms:modified xsi:type="dcterms:W3CDTF">2026-10-01T22:20:49Z</dcterms:modified>
</cp:coreProperties>
</file>