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61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2C20"/>
    <a:srgbClr val="2F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569F7-7FA7-4037-B4A8-BC57F0502A28}" v="2" dt="2026-04-17T20:29:15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21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er, Britain (OST-R)" userId="50b3908d-74a8-44e7-a4a0-fb72915884a4" providerId="ADAL" clId="{516A20D0-CD36-4DE8-8C36-00A8D15D6CAF}"/>
    <pc:docChg chg="modSld">
      <pc:chgData name="Bruner, Britain (OST-R)" userId="50b3908d-74a8-44e7-a4a0-fb72915884a4" providerId="ADAL" clId="{516A20D0-CD36-4DE8-8C36-00A8D15D6CAF}" dt="2026-04-17T20:30:04.664" v="69" actId="20577"/>
      <pc:docMkLst>
        <pc:docMk/>
      </pc:docMkLst>
      <pc:sldChg chg="modSp mod">
        <pc:chgData name="Bruner, Britain (OST-R)" userId="50b3908d-74a8-44e7-a4a0-fb72915884a4" providerId="ADAL" clId="{516A20D0-CD36-4DE8-8C36-00A8D15D6CAF}" dt="2026-04-17T20:30:04.664" v="69" actId="20577"/>
        <pc:sldMkLst>
          <pc:docMk/>
          <pc:sldMk cId="0" sldId="258"/>
        </pc:sldMkLst>
        <pc:spChg chg="mod">
          <ac:chgData name="Bruner, Britain (OST-R)" userId="50b3908d-74a8-44e7-a4a0-fb72915884a4" providerId="ADAL" clId="{516A20D0-CD36-4DE8-8C36-00A8D15D6CAF}" dt="2026-04-17T20:29:06.836" v="7" actId="20577"/>
          <ac:spMkLst>
            <pc:docMk/>
            <pc:sldMk cId="0" sldId="258"/>
            <ac:spMk id="35" creationId="{00000000-0000-0000-0000-000000000000}"/>
          </ac:spMkLst>
        </pc:spChg>
        <pc:spChg chg="mod">
          <ac:chgData name="Bruner, Britain (OST-R)" userId="50b3908d-74a8-44e7-a4a0-fb72915884a4" providerId="ADAL" clId="{516A20D0-CD36-4DE8-8C36-00A8D15D6CAF}" dt="2026-04-17T20:29:24.424" v="16" actId="20577"/>
          <ac:spMkLst>
            <pc:docMk/>
            <pc:sldMk cId="0" sldId="258"/>
            <ac:spMk id="36" creationId="{00000000-0000-0000-0000-000000000000}"/>
          </ac:spMkLst>
        </pc:spChg>
        <pc:spChg chg="mod">
          <ac:chgData name="Bruner, Britain (OST-R)" userId="50b3908d-74a8-44e7-a4a0-fb72915884a4" providerId="ADAL" clId="{516A20D0-CD36-4DE8-8C36-00A8D15D6CAF}" dt="2026-04-17T20:29:29.238" v="24" actId="20577"/>
          <ac:spMkLst>
            <pc:docMk/>
            <pc:sldMk cId="0" sldId="258"/>
            <ac:spMk id="37" creationId="{00000000-0000-0000-0000-000000000000}"/>
          </ac:spMkLst>
        </pc:spChg>
        <pc:spChg chg="mod">
          <ac:chgData name="Bruner, Britain (OST-R)" userId="50b3908d-74a8-44e7-a4a0-fb72915884a4" providerId="ADAL" clId="{516A20D0-CD36-4DE8-8C36-00A8D15D6CAF}" dt="2026-04-17T20:30:04.664" v="69" actId="20577"/>
          <ac:spMkLst>
            <pc:docMk/>
            <pc:sldMk cId="0" sldId="258"/>
            <ac:spMk id="3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067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TC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25603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3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UTC Semi-Annual Progress Review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11480" y="658368"/>
            <a:ext cx="11338560" cy="0"/>
          </a:xfrm>
          <a:prstGeom prst="line">
            <a:avLst/>
          </a:prstGeom>
          <a:noFill/>
          <a:ln w="12700">
            <a:solidFill>
              <a:srgbClr val="C7CD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79" y="804672"/>
            <a:ext cx="115187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F3A5F"/>
                </a:solidFill>
              </a:rPr>
              <a:t>Autonomous Driving in Hazardous Conditions: Pushing the Limits of Vehicle Control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1109960" cy="5257800"/>
          </a:xfrm>
          <a:prstGeom prst="roundRect">
            <a:avLst>
              <a:gd name="adj" fmla="val 1043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325880"/>
            <a:ext cx="11109960" cy="420624"/>
          </a:xfrm>
          <a:prstGeom prst="rect">
            <a:avLst/>
          </a:prstGeom>
          <a:solidFill>
            <a:srgbClr val="EFF2F5"/>
          </a:solidFill>
          <a:ln w="12700">
            <a:solidFill>
              <a:srgbClr val="EFF2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1444752"/>
            <a:ext cx="8550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</a:rPr>
              <a:t>University of Pennsylvania | Rahul Mangharam | Project #612</a:t>
            </a:r>
            <a:endParaRPr lang="en-US" sz="2400" dirty="0"/>
          </a:p>
        </p:txBody>
      </p:sp>
      <p:sp>
        <p:nvSpPr>
          <p:cNvPr id="7" name="Shape 5" descr="Status indicator: Green, selected (on track, no action needed)."/>
          <p:cNvSpPr/>
          <p:nvPr/>
        </p:nvSpPr>
        <p:spPr>
          <a:xfrm>
            <a:off x="10378440" y="1426464"/>
            <a:ext cx="194310" cy="194310"/>
          </a:xfrm>
          <a:prstGeom prst="ellipse">
            <a:avLst/>
          </a:prstGeom>
          <a:solidFill>
            <a:srgbClr val="2E7D32"/>
          </a:solidFill>
          <a:ln w="28575">
            <a:solidFill>
              <a:srgbClr val="1B4D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 descr="Status indicator: Yellow, not selected."/>
          <p:cNvSpPr/>
          <p:nvPr/>
        </p:nvSpPr>
        <p:spPr>
          <a:xfrm>
            <a:off x="10687050" y="1426464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 descr="Status indicator: Red, not selected."/>
          <p:cNvSpPr/>
          <p:nvPr/>
        </p:nvSpPr>
        <p:spPr>
          <a:xfrm>
            <a:off x="10995660" y="1426464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246920" y="1463040"/>
            <a:ext cx="1000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67085"/>
                </a:solidFill>
              </a:rPr>
              <a:t>Status: Green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749808" y="1965960"/>
            <a:ext cx="3246120" cy="2893358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49808" y="1965960"/>
            <a:ext cx="3246120" cy="310896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6968" y="2020824"/>
            <a:ext cx="2971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WHAT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86968" y="2340000"/>
            <a:ext cx="297180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Objective: </a:t>
            </a:r>
            <a:r>
              <a:rPr lang="en-US" sz="1000" dirty="0">
                <a:solidFill>
                  <a:srgbClr val="475467"/>
                </a:solidFill>
              </a:rPr>
              <a:t>Let vehicles drive safely and fast on rough, hazardous terrain by learning controllers from imperfect models and from failures.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Research Priority: </a:t>
            </a:r>
            <a:r>
              <a:rPr lang="en-US" sz="1000" dirty="0">
                <a:solidFill>
                  <a:srgbClr val="475467"/>
                </a:solidFill>
              </a:rPr>
              <a:t>Automation/ADS; ADAS; Artificial Intelligence and Machine Learning; Robotics.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Approach: </a:t>
            </a:r>
            <a:r>
              <a:rPr lang="en-US" sz="1000" dirty="0">
                <a:solidFill>
                  <a:srgbClr val="475467"/>
                </a:solidFill>
              </a:rPr>
              <a:t>A GPU-parallel safe learning controller (SIT-LMPC) tested on a 1/5-scale off-road car, plus learning invariant safe sets from failures (FAIL).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Partners: </a:t>
            </a:r>
            <a:r>
              <a:rPr lang="en-US" sz="1000" dirty="0">
                <a:solidFill>
                  <a:srgbClr val="475467"/>
                </a:solidFill>
              </a:rPr>
              <a:t>Delaware Valley Regional Planning Commission (DVRPC) and the Autoware Foundation.</a:t>
            </a:r>
          </a:p>
        </p:txBody>
      </p:sp>
      <p:sp>
        <p:nvSpPr>
          <p:cNvPr id="18" name="Shape 16"/>
          <p:cNvSpPr/>
          <p:nvPr/>
        </p:nvSpPr>
        <p:spPr>
          <a:xfrm>
            <a:off x="4206240" y="1965960"/>
            <a:ext cx="2331720" cy="2893358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206240" y="1965960"/>
            <a:ext cx="2331720" cy="310896"/>
          </a:xfrm>
          <a:prstGeom prst="rect">
            <a:avLst/>
          </a:prstGeom>
          <a:solidFill>
            <a:srgbClr val="EEF6EE"/>
          </a:solidFill>
          <a:ln w="12700">
            <a:solidFill>
              <a:srgbClr val="EEF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343400" y="202082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STATUS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343400" y="2340000"/>
            <a:ext cx="205740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% Complete: </a:t>
            </a:r>
            <a:r>
              <a:rPr lang="en-US" sz="1100" dirty="0">
                <a:solidFill>
                  <a:srgbClr val="475467"/>
                </a:solidFill>
              </a:rPr>
              <a:t>100%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Budget Allocated: </a:t>
            </a:r>
            <a:r>
              <a:rPr lang="en-US" sz="1100" dirty="0">
                <a:solidFill>
                  <a:srgbClr val="475467"/>
                </a:solidFill>
              </a:rPr>
              <a:t>$220,000 total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Federal Share: </a:t>
            </a:r>
            <a:r>
              <a:rPr lang="en-US" sz="1100" dirty="0">
                <a:solidFill>
                  <a:srgbClr val="475467"/>
                </a:solidFill>
              </a:rPr>
              <a:t>$110,000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Non-federal Share: </a:t>
            </a:r>
            <a:r>
              <a:rPr lang="en-US" sz="1100" dirty="0">
                <a:solidFill>
                  <a:srgbClr val="475467"/>
                </a:solidFill>
              </a:rPr>
              <a:t>$110,000 (Penn cost share, 1:1)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Budget Spent: </a:t>
            </a:r>
            <a:r>
              <a:rPr lang="en-US" sz="1100" dirty="0">
                <a:solidFill>
                  <a:srgbClr val="475467"/>
                </a:solidFill>
              </a:rPr>
              <a:t>$110,000 federal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Next Milestone: </a:t>
            </a:r>
            <a:r>
              <a:rPr lang="en-US" sz="1100" dirty="0">
                <a:solidFill>
                  <a:srgbClr val="475467"/>
                </a:solidFill>
              </a:rPr>
              <a:t>Oct 05, 2026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Deliverable due: </a:t>
            </a:r>
            <a:r>
              <a:rPr lang="en-US" sz="1100" dirty="0">
                <a:solidFill>
                  <a:srgbClr val="475467"/>
                </a:solidFill>
              </a:rPr>
              <a:t>Final report, the last remaining deliverable.</a:t>
            </a:r>
          </a:p>
        </p:txBody>
      </p:sp>
      <p:sp>
        <p:nvSpPr>
          <p:cNvPr id="26" name="Shape 24"/>
          <p:cNvSpPr/>
          <p:nvPr/>
        </p:nvSpPr>
        <p:spPr>
          <a:xfrm>
            <a:off x="6748272" y="1965960"/>
            <a:ext cx="2331720" cy="2893358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748272" y="1965960"/>
            <a:ext cx="2331720" cy="310896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885432" y="202082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WHY IT MATTERS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885432" y="2340000"/>
            <a:ext cx="205740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Impact: </a:t>
            </a:r>
            <a:r>
              <a:rPr lang="en-US" sz="1000" dirty="0">
                <a:solidFill>
                  <a:srgbClr val="475467"/>
                </a:solidFill>
              </a:rPr>
              <a:t>Driver-assistance and emergency-response vehicles gain controllers that improve speed while staying inside safety limits off-road.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Outcome: </a:t>
            </a:r>
            <a:r>
              <a:rPr lang="en-US" sz="1000" dirty="0">
                <a:solidFill>
                  <a:srgbClr val="475467"/>
                </a:solidFill>
              </a:rPr>
              <a:t>On a real off-road car, SIT-LMPC raised average speed 75% with zero boundary violations while the baseline crashed.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Visibility: </a:t>
            </a:r>
            <a:r>
              <a:rPr lang="en-US" sz="1000" dirty="0">
                <a:solidFill>
                  <a:srgbClr val="475467"/>
                </a:solidFill>
              </a:rPr>
              <a:t>Published in IEEE RA-L (Jan 2026); accepted to IEEE CDC 2026.</a:t>
            </a:r>
          </a:p>
        </p:txBody>
      </p:sp>
      <p:sp>
        <p:nvSpPr>
          <p:cNvPr id="32" name="Shape 30"/>
          <p:cNvSpPr/>
          <p:nvPr/>
        </p:nvSpPr>
        <p:spPr>
          <a:xfrm>
            <a:off x="9281160" y="1965960"/>
            <a:ext cx="1920240" cy="2893358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31"/>
          <p:cNvSpPr/>
          <p:nvPr/>
        </p:nvSpPr>
        <p:spPr>
          <a:xfrm>
            <a:off x="9281160" y="1965960"/>
            <a:ext cx="1920240" cy="310896"/>
          </a:xfrm>
          <a:prstGeom prst="rect">
            <a:avLst/>
          </a:prstGeom>
          <a:solidFill>
            <a:srgbClr val="FDEFEF"/>
          </a:solidFill>
          <a:ln w="12700">
            <a:solidFill>
              <a:srgbClr val="FD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436250" y="2020824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Tech Transfer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418320" y="2340000"/>
            <a:ext cx="1645920" cy="26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Type: </a:t>
            </a:r>
            <a:r>
              <a:rPr lang="en-US" sz="1000" dirty="0">
                <a:solidFill>
                  <a:srgbClr val="475467"/>
                </a:solidFill>
              </a:rPr>
              <a:t>Open research methods and a controller running at 100+ Hz on an NVIDIA Jetson Orin AGX.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Barriers: </a:t>
            </a:r>
            <a:r>
              <a:rPr lang="en-US" sz="1000" dirty="0">
                <a:solidFill>
                  <a:srgbClr val="475467"/>
                </a:solidFill>
              </a:rPr>
              <a:t>Full-size and hazardous-terrain validation is still needed.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Partners: </a:t>
            </a:r>
            <a:r>
              <a:rPr lang="en-US" sz="1000" dirty="0">
                <a:solidFill>
                  <a:srgbClr val="475467"/>
                </a:solidFill>
              </a:rPr>
              <a:t>DVRPC; Autoware Foundation.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High Visibility: </a:t>
            </a:r>
            <a:r>
              <a:rPr lang="en-US" sz="1000" dirty="0">
                <a:solidFill>
                  <a:srgbClr val="475467"/>
                </a:solidFill>
              </a:rPr>
              <a:t>Recommend awareness of pilot planning with DVRPC.</a:t>
            </a:r>
          </a:p>
        </p:txBody>
      </p:sp>
      <p:pic>
        <p:nvPicPr>
          <p:cNvPr id="1002" name="Off-road test car and grass track" descr="Photograph of the 1/5-scale off-road autonomous race car on grass, and an aerial view of the red looped grass test track with two small vehicles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" y="4859318"/>
            <a:ext cx="3368111" cy="1421326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03" name="Caption"/>
          <p:cNvSpPr txBox="1"/>
          <p:nvPr/>
        </p:nvSpPr>
        <p:spPr>
          <a:xfrm>
            <a:off x="749808" y="6319843"/>
            <a:ext cx="2058508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 dirty="0">
                <a:solidFill>
                  <a:srgbClr val="667085"/>
                </a:solidFill>
              </a:rPr>
              <a:t>Off-road test car and grass track</a:t>
            </a:r>
          </a:p>
        </p:txBody>
      </p:sp>
      <p:pic>
        <p:nvPicPr>
          <p:cNvPr id="1005" name="Real-world lap time and violations" descr="Two line charts for the real vehicle. Left: lap time per iteration, where SIT-LMPC falls from about 52 to about 23 seconds and the baseline stops after a crash. Right: boundary violation per iteration, zero for SIT-LMPC and a spike for the baseline."/>
          <p:cNvPicPr>
            <a:picLocks noChangeAspect="1"/>
          </p:cNvPicPr>
          <p:nvPr/>
        </p:nvPicPr>
        <p:blipFill>
          <a:blip r:embed="rId4"/>
          <a:srcRect l="3716" r="6871"/>
          <a:stretch>
            <a:fillRect/>
          </a:stretch>
        </p:blipFill>
        <p:spPr>
          <a:xfrm>
            <a:off x="4011634" y="4969046"/>
            <a:ext cx="3908032" cy="1229634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06" name="Caption"/>
          <p:cNvSpPr txBox="1"/>
          <p:nvPr/>
        </p:nvSpPr>
        <p:spPr>
          <a:xfrm>
            <a:off x="4170300" y="6308408"/>
            <a:ext cx="3087762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 dirty="0">
                <a:solidFill>
                  <a:srgbClr val="667085"/>
                </a:solidFill>
              </a:rPr>
              <a:t>Real-world lap time and violations</a:t>
            </a:r>
          </a:p>
        </p:txBody>
      </p:sp>
      <p:pic>
        <p:nvPicPr>
          <p:cNvPr id="1008" name="FAIL learned safe set" descr="Learned safe set from failures: a 3D polytope of states and controls on the left, and its 2D state projection with a safe trajectory on the right."/>
          <p:cNvPicPr>
            <a:picLocks noChangeAspect="1"/>
          </p:cNvPicPr>
          <p:nvPr/>
        </p:nvPicPr>
        <p:blipFill>
          <a:blip r:embed="rId5"/>
          <a:srcRect l="7717" r="6135"/>
          <a:stretch>
            <a:fillRect/>
          </a:stretch>
        </p:blipFill>
        <p:spPr>
          <a:xfrm>
            <a:off x="8031679" y="4787831"/>
            <a:ext cx="3153881" cy="1421326"/>
          </a:xfrm>
          <a:prstGeom prst="rect">
            <a:avLst/>
          </a:prstGeom>
          <a:ln w="6350">
            <a:solidFill>
              <a:srgbClr val="D0D5DD"/>
            </a:solidFill>
          </a:ln>
        </p:spPr>
      </p:pic>
      <p:sp>
        <p:nvSpPr>
          <p:cNvPr id="1009" name="Caption"/>
          <p:cNvSpPr txBox="1"/>
          <p:nvPr/>
        </p:nvSpPr>
        <p:spPr>
          <a:xfrm>
            <a:off x="8031679" y="6308408"/>
            <a:ext cx="2237509" cy="18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en-US" sz="900" b="0" dirty="0">
                <a:solidFill>
                  <a:srgbClr val="667085"/>
                </a:solidFill>
              </a:rPr>
              <a:t>FAIL learned safe 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804672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Deep Dive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298448"/>
            <a:ext cx="11109960" cy="5285232"/>
          </a:xfrm>
          <a:prstGeom prst="roundRect">
            <a:avLst>
              <a:gd name="adj" fmla="val 1038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298448"/>
            <a:ext cx="11109960" cy="420624"/>
          </a:xfrm>
          <a:prstGeom prst="rect">
            <a:avLst/>
          </a:prstGeom>
          <a:solidFill>
            <a:srgbClr val="EFF2F5"/>
          </a:solidFill>
          <a:ln w="12700">
            <a:solidFill>
              <a:srgbClr val="EFF2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58368" y="1417320"/>
            <a:ext cx="8550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F3A5F"/>
                </a:solidFill>
              </a:rPr>
              <a:t>Autonomous Driving in Hazardous Conditions: Pushing the Limits of Vehicle Control | University of Pennsylvania | Rahul Mangharam | Project #612</a:t>
            </a:r>
            <a:endParaRPr lang="en-US" sz="1500" dirty="0"/>
          </a:p>
        </p:txBody>
      </p:sp>
      <p:sp>
        <p:nvSpPr>
          <p:cNvPr id="7" name="Shape 5" descr="Status indicator: Green, selected (on track, no action needed)."/>
          <p:cNvSpPr/>
          <p:nvPr/>
        </p:nvSpPr>
        <p:spPr>
          <a:xfrm>
            <a:off x="10378440" y="1399032"/>
            <a:ext cx="194310" cy="194310"/>
          </a:xfrm>
          <a:prstGeom prst="ellipse">
            <a:avLst/>
          </a:prstGeom>
          <a:solidFill>
            <a:srgbClr val="2F7D31"/>
          </a:solidFill>
          <a:ln w="28575">
            <a:solidFill>
              <a:srgbClr val="1B4D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 descr="Status indicator: Yellow, not selected."/>
          <p:cNvSpPr/>
          <p:nvPr/>
        </p:nvSpPr>
        <p:spPr>
          <a:xfrm>
            <a:off x="10687050" y="1399032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 descr="Status indicator: Red, not selected."/>
          <p:cNvSpPr/>
          <p:nvPr/>
        </p:nvSpPr>
        <p:spPr>
          <a:xfrm>
            <a:off x="10995660" y="1399032"/>
            <a:ext cx="194310" cy="194310"/>
          </a:xfrm>
          <a:prstGeom prst="ellipse">
            <a:avLst/>
          </a:prstGeom>
          <a:solidFill>
            <a:srgbClr val="E4E7EC"/>
          </a:solidFill>
          <a:ln w="12700">
            <a:solidFill>
              <a:srgbClr val="E4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13232" y="1920240"/>
            <a:ext cx="2834640" cy="3429000"/>
          </a:xfrm>
          <a:prstGeom prst="roundRect">
            <a:avLst>
              <a:gd name="adj" fmla="val 1290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13232" y="1920240"/>
            <a:ext cx="2834640" cy="310896"/>
          </a:xfrm>
          <a:prstGeom prst="rect">
            <a:avLst/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50392" y="1975104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TIMELINE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50392" y="2290000"/>
            <a:ext cx="256032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Jul 01, 2025: </a:t>
            </a:r>
            <a:r>
              <a:rPr lang="en-US" sz="1100" dirty="0">
                <a:solidFill>
                  <a:srgbClr val="475467"/>
                </a:solidFill>
              </a:rPr>
              <a:t>Project start;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Oct–Nov 2025: </a:t>
            </a:r>
            <a:r>
              <a:rPr lang="en-US" sz="1100" dirty="0">
                <a:solidFill>
                  <a:srgbClr val="475467"/>
                </a:solidFill>
              </a:rPr>
              <a:t>SIT-LMPC accepted and published online in IEEE RA-L;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Jan 2026: </a:t>
            </a:r>
            <a:r>
              <a:rPr lang="en-US" sz="1100" dirty="0">
                <a:solidFill>
                  <a:srgbClr val="475467"/>
                </a:solidFill>
              </a:rPr>
              <a:t>SIT-LMPC appears in RA-L Vol. 11, Issue 1;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Apr 2026: </a:t>
            </a:r>
            <a:r>
              <a:rPr lang="en-US" sz="1100" dirty="0">
                <a:solidFill>
                  <a:srgbClr val="475467"/>
                </a:solidFill>
              </a:rPr>
              <a:t>FAIL preprint posted; accepted to IEEE CDC 2026;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Jun 30, 2026: </a:t>
            </a:r>
            <a:r>
              <a:rPr lang="en-US" sz="1100" dirty="0">
                <a:solidFill>
                  <a:srgbClr val="475467"/>
                </a:solidFill>
              </a:rPr>
              <a:t>Project end date; complete.</a:t>
            </a:r>
          </a:p>
        </p:txBody>
      </p:sp>
      <p:sp>
        <p:nvSpPr>
          <p:cNvPr id="17" name="Shape 15"/>
          <p:cNvSpPr/>
          <p:nvPr/>
        </p:nvSpPr>
        <p:spPr>
          <a:xfrm>
            <a:off x="3657600" y="1920240"/>
            <a:ext cx="2377440" cy="342900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657600" y="1920240"/>
            <a:ext cx="2377440" cy="310896"/>
          </a:xfrm>
          <a:prstGeom prst="rect">
            <a:avLst/>
          </a:prstGeom>
          <a:solidFill>
            <a:srgbClr val="EEF6EE"/>
          </a:solidFill>
          <a:ln w="12700">
            <a:solidFill>
              <a:srgbClr val="EEF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794760" y="1975104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BUDGET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794760" y="2290000"/>
            <a:ext cx="210312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Allocated: </a:t>
            </a:r>
            <a:r>
              <a:rPr lang="en-US" sz="1100" dirty="0">
                <a:solidFill>
                  <a:srgbClr val="475467"/>
                </a:solidFill>
              </a:rPr>
              <a:t>$110,000 federal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Spent: </a:t>
            </a:r>
            <a:r>
              <a:rPr lang="en-US" sz="1100" dirty="0">
                <a:solidFill>
                  <a:srgbClr val="475467"/>
                </a:solidFill>
              </a:rPr>
              <a:t>$110,000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Burn %: </a:t>
            </a:r>
            <a:r>
              <a:rPr lang="en-US" sz="1100" dirty="0">
                <a:solidFill>
                  <a:srgbClr val="475467"/>
                </a:solidFill>
              </a:rPr>
              <a:t>100%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Cost share: </a:t>
            </a:r>
            <a:r>
              <a:rPr lang="en-US" sz="1100" dirty="0">
                <a:solidFill>
                  <a:srgbClr val="475467"/>
                </a:solidFill>
              </a:rPr>
              <a:t>$110,000 Penn cost share, 1:1.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Variance: </a:t>
            </a:r>
            <a:r>
              <a:rPr lang="en-US" sz="1100" dirty="0">
                <a:solidFill>
                  <a:srgbClr val="475467"/>
                </a:solidFill>
              </a:rPr>
              <a:t>None.</a:t>
            </a:r>
          </a:p>
        </p:txBody>
      </p:sp>
      <p:sp>
        <p:nvSpPr>
          <p:cNvPr id="24" name="Shape 22"/>
          <p:cNvSpPr/>
          <p:nvPr/>
        </p:nvSpPr>
        <p:spPr>
          <a:xfrm>
            <a:off x="6144768" y="1920240"/>
            <a:ext cx="2560320" cy="342900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144768" y="1920240"/>
            <a:ext cx="2560320" cy="310896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281928" y="1975104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DELIVERABLES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81928" y="2290000"/>
            <a:ext cx="228600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Publications: </a:t>
            </a:r>
            <a:r>
              <a:rPr lang="en-US" sz="1100" dirty="0">
                <a:solidFill>
                  <a:srgbClr val="475467"/>
                </a:solidFill>
              </a:rPr>
              <a:t>Complete; two papers (IEEE RA-L, IEEE CDC 2026).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Hardware demo: </a:t>
            </a:r>
            <a:r>
              <a:rPr lang="en-US" sz="1100" dirty="0">
                <a:solidFill>
                  <a:srgbClr val="475467"/>
                </a:solidFill>
              </a:rPr>
              <a:t>Complete; real 1/5-scale off-road car.</a:t>
            </a:r>
          </a:p>
          <a:p>
            <a:pPr>
              <a:spcAft>
                <a:spcPts val="550"/>
              </a:spcAft>
            </a:pPr>
            <a:r>
              <a:rPr lang="en-US" sz="1100" b="1" dirty="0">
                <a:solidFill>
                  <a:srgbClr val="1F3A5F"/>
                </a:solidFill>
              </a:rPr>
              <a:t>Deployment: </a:t>
            </a:r>
            <a:r>
              <a:rPr lang="en-US" sz="1100" dirty="0">
                <a:solidFill>
                  <a:srgbClr val="475467"/>
                </a:solidFill>
              </a:rPr>
              <a:t>This project provides a prototype vehicle to the Autoware Foundation for design and build of next generation autonomous vehicles with safe and high-performance control.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Data, software, patents: </a:t>
            </a:r>
            <a:r>
              <a:rPr lang="en-US" sz="1100" dirty="0">
                <a:solidFill>
                  <a:srgbClr val="475467"/>
                </a:solidFill>
              </a:rPr>
              <a:t>Continuing into the next phase.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100" b="1" dirty="0">
                <a:solidFill>
                  <a:srgbClr val="1F3A5F"/>
                </a:solidFill>
              </a:rPr>
              <a:t>Final report: </a:t>
            </a:r>
            <a:r>
              <a:rPr lang="en-US" sz="1100" dirty="0">
                <a:solidFill>
                  <a:srgbClr val="475467"/>
                </a:solidFill>
              </a:rPr>
              <a:t>Submitted with these slides, Oct 2026.</a:t>
            </a:r>
          </a:p>
        </p:txBody>
      </p:sp>
      <p:sp>
        <p:nvSpPr>
          <p:cNvPr id="31" name="Shape 29"/>
          <p:cNvSpPr/>
          <p:nvPr/>
        </p:nvSpPr>
        <p:spPr>
          <a:xfrm>
            <a:off x="8833104" y="1920240"/>
            <a:ext cx="2103120" cy="342900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Shape 30"/>
          <p:cNvSpPr/>
          <p:nvPr/>
        </p:nvSpPr>
        <p:spPr>
          <a:xfrm>
            <a:off x="8833104" y="1920240"/>
            <a:ext cx="2103120" cy="310896"/>
          </a:xfrm>
          <a:prstGeom prst="rect">
            <a:avLst/>
          </a:prstGeom>
          <a:solidFill>
            <a:srgbClr val="FDEFEF"/>
          </a:solidFill>
          <a:ln w="12700">
            <a:solidFill>
              <a:srgbClr val="FD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970264" y="1975104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</a:rPr>
              <a:t>RISKS / NOTES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970264" y="2290000"/>
            <a:ext cx="1828800" cy="3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Risk: </a:t>
            </a:r>
            <a:r>
              <a:rPr lang="en-US" sz="1000" dirty="0">
                <a:solidFill>
                  <a:srgbClr val="475467"/>
                </a:solidFill>
              </a:rPr>
              <a:t>Hazard-specific datasets and DVRPC pilot sites are not yet complete.</a:t>
            </a:r>
          </a:p>
          <a:p>
            <a:pPr marL="0" indent="0">
              <a:spcAft>
                <a:spcPts val="550"/>
              </a:spcAft>
              <a:buNone/>
            </a:pPr>
            <a:r>
              <a:rPr lang="en-US" sz="1000" b="1" dirty="0">
                <a:solidFill>
                  <a:srgbClr val="1F3A5F"/>
                </a:solidFill>
              </a:rPr>
              <a:t>Mitigation: </a:t>
            </a:r>
            <a:r>
              <a:rPr lang="en-US" sz="1000" dirty="0">
                <a:solidFill>
                  <a:srgbClr val="475467"/>
                </a:solidFill>
              </a:rPr>
              <a:t>The safe learning methods are ready to carry into pilot planning with DVRPC and Autoware.</a:t>
            </a:r>
          </a:p>
          <a:p>
            <a:pPr>
              <a:spcAft>
                <a:spcPts val="550"/>
              </a:spcAft>
            </a:pPr>
            <a:r>
              <a:rPr lang="en-US" sz="1000" b="1" dirty="0">
                <a:solidFill>
                  <a:srgbClr val="1F3A5F"/>
                </a:solidFill>
              </a:rPr>
              <a:t>Decision request: </a:t>
            </a:r>
            <a:r>
              <a:rPr lang="en-US" sz="1000" dirty="0">
                <a:solidFill>
                  <a:srgbClr val="475467"/>
                </a:solidFill>
              </a:rPr>
              <a:t>None.</a:t>
            </a:r>
            <a:br>
              <a:rPr lang="en-US" sz="1000" dirty="0">
                <a:solidFill>
                  <a:srgbClr val="475467"/>
                </a:solidFill>
              </a:rPr>
            </a:br>
            <a:br>
              <a:rPr lang="en-US" sz="1000" dirty="0">
                <a:solidFill>
                  <a:srgbClr val="475467"/>
                </a:solidFill>
              </a:rPr>
            </a:br>
            <a:br>
              <a:rPr lang="en-US" sz="1000" dirty="0">
                <a:solidFill>
                  <a:srgbClr val="475467"/>
                </a:solidFill>
              </a:rPr>
            </a:br>
            <a:r>
              <a:rPr lang="en-US" sz="1000" b="1" dirty="0">
                <a:solidFill>
                  <a:srgbClr val="1F3A5F"/>
                </a:solidFill>
              </a:rPr>
              <a:t>Community Impact: </a:t>
            </a:r>
            <a:r>
              <a:rPr lang="en-US" sz="1000" dirty="0">
                <a:solidFill>
                  <a:srgbClr val="475467"/>
                </a:solidFill>
              </a:rPr>
              <a:t>The IEEE Intelligent Transportation Society and IEEE Robotics Automation Society have selected this platform for education and competitions across top conferences in 2027.</a:t>
            </a:r>
          </a:p>
          <a:p>
            <a:pPr marL="0" indent="0">
              <a:spcAft>
                <a:spcPts val="550"/>
              </a:spcAft>
              <a:buNone/>
            </a:pPr>
            <a:endParaRPr lang="en-US" sz="1000" dirty="0">
              <a:solidFill>
                <a:srgbClr val="475467"/>
              </a:solidFill>
            </a:endParaRPr>
          </a:p>
        </p:txBody>
      </p:sp>
      <p:sp>
        <p:nvSpPr>
          <p:cNvPr id="1010" name="Status label"/>
          <p:cNvSpPr txBox="1"/>
          <p:nvPr/>
        </p:nvSpPr>
        <p:spPr>
          <a:xfrm>
            <a:off x="9246920" y="1435000"/>
            <a:ext cx="1000000" cy="12801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>
              <a:buNone/>
            </a:pPr>
            <a:r>
              <a:rPr lang="en-US" sz="950" b="0">
                <a:solidFill>
                  <a:srgbClr val="667085"/>
                </a:solidFill>
              </a:rPr>
              <a:t>Status: Green</a:t>
            </a:r>
          </a:p>
        </p:txBody>
      </p:sp>
      <p:sp>
        <p:nvSpPr>
          <p:cNvPr id="1011" name="Result card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2" name="Key result 1"/>
          <p:cNvSpPr txBox="1"/>
          <p:nvPr/>
        </p:nvSpPr>
        <p:spPr>
          <a:xfrm>
            <a:off x="823232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100+ Hz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real-time control on an NVIDIA Jetson Orin AGX</a:t>
            </a:r>
          </a:p>
        </p:txBody>
      </p:sp>
      <p:sp>
        <p:nvSpPr>
          <p:cNvPr id="1013" name="Result card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31286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4" name="Key result 2"/>
          <p:cNvSpPr txBox="1"/>
          <p:nvPr/>
        </p:nvSpPr>
        <p:spPr>
          <a:xfrm>
            <a:off x="3541286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+75%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average speed gain on the real off-road car</a:t>
            </a:r>
          </a:p>
        </p:txBody>
      </p:sp>
      <p:sp>
        <p:nvSpPr>
          <p:cNvPr id="1015" name="Result card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9340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6" name="Key result 3"/>
          <p:cNvSpPr txBox="1"/>
          <p:nvPr/>
        </p:nvSpPr>
        <p:spPr>
          <a:xfrm>
            <a:off x="6259340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0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boundary violations on the real car; baseline crashed</a:t>
            </a:r>
          </a:p>
        </p:txBody>
      </p:sp>
      <p:sp>
        <p:nvSpPr>
          <p:cNvPr id="1017" name="Result card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67394" y="5480000"/>
            <a:ext cx="2535174" cy="841248"/>
          </a:xfrm>
          <a:prstGeom prst="roundRect">
            <a:avLst>
              <a:gd name="adj" fmla="val 6000"/>
            </a:avLst>
          </a:prstGeom>
          <a:solidFill>
            <a:srgbClr val="F4F6F9"/>
          </a:solidFill>
          <a:ln w="9525">
            <a:solidFill>
              <a:srgbClr val="E4E7E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18" name="Key result 4"/>
          <p:cNvSpPr txBox="1"/>
          <p:nvPr/>
        </p:nvSpPr>
        <p:spPr>
          <a:xfrm>
            <a:off x="8977394" y="5570000"/>
            <a:ext cx="2315174" cy="6612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buNone/>
            </a:pPr>
            <a:r>
              <a:rPr lang="en-US" sz="2000" b="1">
                <a:solidFill>
                  <a:srgbClr val="1F3A5F"/>
                </a:solidFill>
              </a:rPr>
              <a:t>6</a:t>
            </a:r>
          </a:p>
          <a:p>
            <a:pPr algn="l">
              <a:buNone/>
            </a:pPr>
            <a:r>
              <a:rPr lang="en-US" sz="1000" b="0">
                <a:solidFill>
                  <a:srgbClr val="475467"/>
                </a:solidFill>
              </a:rPr>
              <a:t>failing trajectories were enough to learn all 14 safe-set constraints (FAIL)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605</Words>
  <Application>Microsoft Macintosh PowerPoint</Application>
  <PresentationFormat>Widescreen</PresentationFormat>
  <Paragraphs>63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UTC Semi-Annual Progress Review Template</dc:title>
  <dc:subject>UTC Semi-Annual Progress Review Template</dc:subject>
  <dc:creator>OpenAI</dc:creator>
  <cp:lastModifiedBy>Mangharam, Rahul</cp:lastModifiedBy>
  <cp:revision>5</cp:revision>
  <dcterms:created xsi:type="dcterms:W3CDTF">2026-04-01T15:01:49Z</dcterms:created>
  <dcterms:modified xsi:type="dcterms:W3CDTF">2026-10-06T18:06:17Z</dcterms:modified>
</cp:coreProperties>
</file>