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58" r:id="rId2"/>
    <p:sldId id="261" r:id="rId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2C20"/>
    <a:srgbClr val="2F7D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D569F7-7FA7-4037-B4A8-BC57F0502A28}" v="2" dt="2026-04-17T20:29:15.94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352"/>
    <p:restoredTop sz="94610"/>
  </p:normalViewPr>
  <p:slideViewPr>
    <p:cSldViewPr snapToGrid="0" snapToObjects="1">
      <p:cViewPr varScale="1">
        <p:scale>
          <a:sx n="116" d="100"/>
          <a:sy n="116" d="100"/>
        </p:scale>
        <p:origin x="32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uner, Britain (OST-R)" userId="50b3908d-74a8-44e7-a4a0-fb72915884a4" providerId="ADAL" clId="{516A20D0-CD36-4DE8-8C36-00A8D15D6CAF}"/>
    <pc:docChg chg="modSld">
      <pc:chgData name="Bruner, Britain (OST-R)" userId="50b3908d-74a8-44e7-a4a0-fb72915884a4" providerId="ADAL" clId="{516A20D0-CD36-4DE8-8C36-00A8D15D6CAF}" dt="2026-04-17T20:30:04.664" v="69" actId="20577"/>
      <pc:docMkLst>
        <pc:docMk/>
      </pc:docMkLst>
      <pc:sldChg chg="modSp mod">
        <pc:chgData name="Bruner, Britain (OST-R)" userId="50b3908d-74a8-44e7-a4a0-fb72915884a4" providerId="ADAL" clId="{516A20D0-CD36-4DE8-8C36-00A8D15D6CAF}" dt="2026-04-17T20:30:04.664" v="69" actId="20577"/>
        <pc:sldMkLst>
          <pc:docMk/>
          <pc:sldMk cId="0" sldId="258"/>
        </pc:sldMkLst>
        <pc:spChg chg="mod">
          <ac:chgData name="Bruner, Britain (OST-R)" userId="50b3908d-74a8-44e7-a4a0-fb72915884a4" providerId="ADAL" clId="{516A20D0-CD36-4DE8-8C36-00A8D15D6CAF}" dt="2026-04-17T20:29:06.836" v="7" actId="20577"/>
          <ac:spMkLst>
            <pc:docMk/>
            <pc:sldMk cId="0" sldId="258"/>
            <ac:spMk id="35" creationId="{00000000-0000-0000-0000-000000000000}"/>
          </ac:spMkLst>
        </pc:spChg>
        <pc:spChg chg="mod">
          <ac:chgData name="Bruner, Britain (OST-R)" userId="50b3908d-74a8-44e7-a4a0-fb72915884a4" providerId="ADAL" clId="{516A20D0-CD36-4DE8-8C36-00A8D15D6CAF}" dt="2026-04-17T20:29:24.424" v="16" actId="20577"/>
          <ac:spMkLst>
            <pc:docMk/>
            <pc:sldMk cId="0" sldId="258"/>
            <ac:spMk id="36" creationId="{00000000-0000-0000-0000-000000000000}"/>
          </ac:spMkLst>
        </pc:spChg>
        <pc:spChg chg="mod">
          <ac:chgData name="Bruner, Britain (OST-R)" userId="50b3908d-74a8-44e7-a4a0-fb72915884a4" providerId="ADAL" clId="{516A20D0-CD36-4DE8-8C36-00A8D15D6CAF}" dt="2026-04-17T20:29:29.238" v="24" actId="20577"/>
          <ac:spMkLst>
            <pc:docMk/>
            <pc:sldMk cId="0" sldId="258"/>
            <ac:spMk id="37" creationId="{00000000-0000-0000-0000-000000000000}"/>
          </ac:spMkLst>
        </pc:spChg>
        <pc:spChg chg="mod">
          <ac:chgData name="Bruner, Britain (OST-R)" userId="50b3908d-74a8-44e7-a4a0-fb72915884a4" providerId="ADAL" clId="{516A20D0-CD36-4DE8-8C36-00A8D15D6CAF}" dt="2026-04-17T20:30:04.664" v="69" actId="20577"/>
          <ac:spMkLst>
            <pc:docMk/>
            <pc:sldMk cId="0" sldId="258"/>
            <ac:spMk id="38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5067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TC_MAST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F3A5F"/>
          </a:solidFill>
          <a:ln w="12700">
            <a:solidFill>
              <a:srgbClr val="1F3A5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0"/>
            <a:ext cx="12191695" cy="274320"/>
          </a:xfrm>
          <a:prstGeom prst="rect">
            <a:avLst/>
          </a:prstGeom>
          <a:solidFill>
            <a:srgbClr val="F3F5F7"/>
          </a:solidFill>
          <a:ln w="12700">
            <a:solidFill>
              <a:srgbClr val="F3F5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411480" y="256032"/>
            <a:ext cx="5943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F3A5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UTC Semi-Annual Progress Review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411480" y="658368"/>
            <a:ext cx="11338560" cy="0"/>
          </a:xfrm>
          <a:prstGeom prst="line">
            <a:avLst/>
          </a:prstGeom>
          <a:noFill/>
          <a:ln w="12700">
            <a:solidFill>
              <a:srgbClr val="C7CDD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804672"/>
            <a:ext cx="935646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800" b="1" dirty="0">
                <a:solidFill>
                  <a:srgbClr val="1F3A5F"/>
                </a:solidFill>
              </a:rPr>
              <a:t>Reliable Vehicle Sensing in All Weather Conditions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02920" y="1325880"/>
            <a:ext cx="11109960" cy="5257800"/>
          </a:xfrm>
          <a:prstGeom prst="roundRect">
            <a:avLst>
              <a:gd name="adj" fmla="val 1043"/>
            </a:avLst>
          </a:prstGeom>
          <a:solidFill>
            <a:srgbClr val="FFFFFF"/>
          </a:solidFill>
          <a:ln w="12700">
            <a:solidFill>
              <a:srgbClr val="D0D5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502920" y="1325880"/>
            <a:ext cx="11109960" cy="420624"/>
          </a:xfrm>
          <a:prstGeom prst="rect">
            <a:avLst/>
          </a:prstGeom>
          <a:solidFill>
            <a:srgbClr val="EFF2F5"/>
          </a:solidFill>
          <a:ln w="12700">
            <a:solidFill>
              <a:srgbClr val="EFF2F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658368" y="1444752"/>
            <a:ext cx="8550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F3A5F"/>
                </a:solidFill>
              </a:rPr>
              <a:t>University of Pennsylvania </a:t>
            </a:r>
            <a:r>
              <a:rPr lang="en-US" sz="1200" b="1" dirty="0">
                <a:solidFill>
                  <a:srgbClr val="1F3A5F"/>
                </a:solidFill>
              </a:rPr>
              <a:t>| Rahul Mangharam | </a:t>
            </a:r>
            <a:r>
              <a:rPr lang="en-US" sz="1200" dirty="0">
                <a:solidFill>
                  <a:srgbClr val="1F3A5F"/>
                </a:solidFill>
              </a:rPr>
              <a:t>Project #610</a:t>
            </a:r>
            <a:endParaRPr lang="en-US" sz="1500" dirty="0"/>
          </a:p>
        </p:txBody>
      </p:sp>
      <p:sp>
        <p:nvSpPr>
          <p:cNvPr id="7" name="Shape 5" descr="Status indicator: Green, selected (on track, no action needed)."/>
          <p:cNvSpPr/>
          <p:nvPr/>
        </p:nvSpPr>
        <p:spPr>
          <a:xfrm>
            <a:off x="10378440" y="1426464"/>
            <a:ext cx="194310" cy="194310"/>
          </a:xfrm>
          <a:prstGeom prst="ellipse">
            <a:avLst/>
          </a:prstGeom>
          <a:solidFill>
            <a:srgbClr val="2E7D32"/>
          </a:solidFill>
          <a:ln w="28575">
            <a:solidFill>
              <a:srgbClr val="1B4D1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 descr="Status indicator: Yellow, not selected."/>
          <p:cNvSpPr/>
          <p:nvPr/>
        </p:nvSpPr>
        <p:spPr>
          <a:xfrm>
            <a:off x="10687050" y="1426464"/>
            <a:ext cx="194310" cy="194310"/>
          </a:xfrm>
          <a:prstGeom prst="ellipse">
            <a:avLst/>
          </a:prstGeom>
          <a:solidFill>
            <a:srgbClr val="E4E7EC"/>
          </a:solidFill>
          <a:ln w="12700">
            <a:solidFill>
              <a:srgbClr val="E4E7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 descr="Status indicator: Red, not selected."/>
          <p:cNvSpPr/>
          <p:nvPr/>
        </p:nvSpPr>
        <p:spPr>
          <a:xfrm>
            <a:off x="10995660" y="1426464"/>
            <a:ext cx="194310" cy="194310"/>
          </a:xfrm>
          <a:prstGeom prst="ellipse">
            <a:avLst/>
          </a:prstGeom>
          <a:solidFill>
            <a:srgbClr val="E4E7EC"/>
          </a:solidFill>
          <a:ln w="12700">
            <a:solidFill>
              <a:srgbClr val="E4E7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9246920" y="1463040"/>
            <a:ext cx="10000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667085"/>
                </a:solidFill>
              </a:rPr>
              <a:t>Status: Green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749808" y="1965960"/>
            <a:ext cx="3246120" cy="3063240"/>
          </a:xfrm>
          <a:prstGeom prst="roundRect">
            <a:avLst>
              <a:gd name="adj" fmla="val 1194"/>
            </a:avLst>
          </a:prstGeom>
          <a:solidFill>
            <a:srgbClr val="FFFFFF"/>
          </a:solidFill>
          <a:ln w="12700">
            <a:solidFill>
              <a:srgbClr val="D0D5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749808" y="1965960"/>
            <a:ext cx="3246120" cy="310896"/>
          </a:xfrm>
          <a:prstGeom prst="rect">
            <a:avLst/>
          </a:prstGeom>
          <a:solidFill>
            <a:srgbClr val="F7F8FA"/>
          </a:solidFill>
          <a:ln w="12700">
            <a:solidFill>
              <a:srgbClr val="F7F8F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886968" y="2020824"/>
            <a:ext cx="2971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3A5F"/>
                </a:solidFill>
              </a:rPr>
              <a:t>WHAT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86968" y="2340000"/>
            <a:ext cx="2971800" cy="26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550"/>
              </a:spcAft>
              <a:buNone/>
            </a:pPr>
            <a:r>
              <a:rPr lang="en-US" sz="1100" b="1" dirty="0">
                <a:solidFill>
                  <a:srgbClr val="1F3A5F"/>
                </a:solidFill>
              </a:rPr>
              <a:t>Objective: </a:t>
            </a:r>
            <a:r>
              <a:rPr lang="en-US" sz="1100" dirty="0">
                <a:solidFill>
                  <a:srgbClr val="475467"/>
                </a:solidFill>
              </a:rPr>
              <a:t>Make vehicle perception reliable when cameras and LiDAR are degraded by fog, rain, snow, darkness, or occlusion.</a:t>
            </a:r>
          </a:p>
          <a:p>
            <a:pPr marL="0" indent="0">
              <a:spcAft>
                <a:spcPts val="550"/>
              </a:spcAft>
              <a:buNone/>
            </a:pPr>
            <a:r>
              <a:rPr lang="en-US" sz="1100" b="1" dirty="0">
                <a:solidFill>
                  <a:srgbClr val="1F3A5F"/>
                </a:solidFill>
              </a:rPr>
              <a:t>Research Priority: </a:t>
            </a:r>
            <a:r>
              <a:rPr lang="en-US" sz="1100" dirty="0">
                <a:solidFill>
                  <a:srgbClr val="475467"/>
                </a:solidFill>
              </a:rPr>
              <a:t>Automation/ADS; ADAS; Artificial Intelligence and Machine Learning; Robotics.</a:t>
            </a:r>
          </a:p>
          <a:p>
            <a:pPr marL="0" indent="0">
              <a:spcAft>
                <a:spcPts val="550"/>
              </a:spcAft>
              <a:buNone/>
            </a:pPr>
            <a:r>
              <a:rPr lang="en-US" sz="1100" b="1" dirty="0">
                <a:solidFill>
                  <a:srgbClr val="1F3A5F"/>
                </a:solidFill>
              </a:rPr>
              <a:t>Approach: </a:t>
            </a:r>
            <a:r>
              <a:rPr lang="en-US" sz="1100" dirty="0">
                <a:solidFill>
                  <a:srgbClr val="475467"/>
                </a:solidFill>
              </a:rPr>
              <a:t>A rotating mmWave radar forms a synthetic aperture, and learning models convert it into dense 3D geometry, maps, and hidden-object detection.</a:t>
            </a:r>
          </a:p>
          <a:p>
            <a:pPr marL="0" indent="0">
              <a:spcAft>
                <a:spcPts val="550"/>
              </a:spcAft>
              <a:buNone/>
            </a:pPr>
            <a:r>
              <a:rPr lang="en-US" sz="1100" b="1" dirty="0">
                <a:solidFill>
                  <a:srgbClr val="1F3A5F"/>
                </a:solidFill>
              </a:rPr>
              <a:t>Partners: </a:t>
            </a:r>
            <a:r>
              <a:rPr lang="en-US" sz="1100" dirty="0">
                <a:solidFill>
                  <a:srgbClr val="475467"/>
                </a:solidFill>
              </a:rPr>
              <a:t>SEPTA and the Autoware Foundation (deployment partners).</a:t>
            </a:r>
          </a:p>
        </p:txBody>
      </p:sp>
      <p:sp>
        <p:nvSpPr>
          <p:cNvPr id="18" name="Shape 16"/>
          <p:cNvSpPr/>
          <p:nvPr/>
        </p:nvSpPr>
        <p:spPr>
          <a:xfrm>
            <a:off x="4206240" y="1965960"/>
            <a:ext cx="2331720" cy="3063240"/>
          </a:xfrm>
          <a:prstGeom prst="roundRect">
            <a:avLst>
              <a:gd name="adj" fmla="val 1569"/>
            </a:avLst>
          </a:prstGeom>
          <a:solidFill>
            <a:srgbClr val="FFFFFF"/>
          </a:solidFill>
          <a:ln w="12700">
            <a:solidFill>
              <a:srgbClr val="D0D5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4206240" y="1965960"/>
            <a:ext cx="2331720" cy="310896"/>
          </a:xfrm>
          <a:prstGeom prst="rect">
            <a:avLst/>
          </a:prstGeom>
          <a:solidFill>
            <a:srgbClr val="EEF6EE"/>
          </a:solidFill>
          <a:ln w="12700">
            <a:solidFill>
              <a:srgbClr val="EEF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4343400" y="2020824"/>
            <a:ext cx="2057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3A5F"/>
                </a:solidFill>
              </a:rPr>
              <a:t>STATUS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4343400" y="2340000"/>
            <a:ext cx="2057400" cy="26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550"/>
              </a:spcAft>
              <a:buNone/>
            </a:pPr>
            <a:r>
              <a:rPr lang="en-US" sz="1100" b="1" dirty="0">
                <a:solidFill>
                  <a:srgbClr val="1F3A5F"/>
                </a:solidFill>
              </a:rPr>
              <a:t>% Complete: </a:t>
            </a:r>
            <a:r>
              <a:rPr lang="en-US" sz="1100" dirty="0">
                <a:solidFill>
                  <a:srgbClr val="475467"/>
                </a:solidFill>
              </a:rPr>
              <a:t>100%</a:t>
            </a:r>
          </a:p>
          <a:p>
            <a:pPr marL="0" indent="0">
              <a:spcAft>
                <a:spcPts val="550"/>
              </a:spcAft>
              <a:buNone/>
            </a:pPr>
            <a:r>
              <a:rPr lang="en-US" sz="1100" b="1" dirty="0">
                <a:solidFill>
                  <a:srgbClr val="1F3A5F"/>
                </a:solidFill>
              </a:rPr>
              <a:t>Budget Allocated: </a:t>
            </a:r>
            <a:r>
              <a:rPr lang="en-US" sz="1100" dirty="0">
                <a:solidFill>
                  <a:srgbClr val="475467"/>
                </a:solidFill>
              </a:rPr>
              <a:t>$110,000</a:t>
            </a:r>
          </a:p>
          <a:p>
            <a:pPr marL="0" indent="0">
              <a:spcAft>
                <a:spcPts val="550"/>
              </a:spcAft>
              <a:buNone/>
            </a:pPr>
            <a:r>
              <a:rPr lang="en-US" sz="1100" b="1" dirty="0">
                <a:solidFill>
                  <a:srgbClr val="1F3A5F"/>
                </a:solidFill>
              </a:rPr>
              <a:t>Federal Share: </a:t>
            </a:r>
            <a:r>
              <a:rPr lang="en-US" sz="1100" dirty="0">
                <a:solidFill>
                  <a:srgbClr val="475467"/>
                </a:solidFill>
              </a:rPr>
              <a:t>$110,000</a:t>
            </a:r>
          </a:p>
          <a:p>
            <a:pPr marL="0" indent="0">
              <a:spcAft>
                <a:spcPts val="550"/>
              </a:spcAft>
              <a:buNone/>
            </a:pPr>
            <a:r>
              <a:rPr lang="en-US" sz="1100" b="1" dirty="0">
                <a:solidFill>
                  <a:srgbClr val="1F3A5F"/>
                </a:solidFill>
              </a:rPr>
              <a:t>Non-federal Share: </a:t>
            </a:r>
            <a:r>
              <a:rPr lang="en-US" sz="1100" dirty="0">
                <a:solidFill>
                  <a:srgbClr val="475467"/>
                </a:solidFill>
              </a:rPr>
              <a:t>$110,000 (Penn cost share)</a:t>
            </a:r>
          </a:p>
          <a:p>
            <a:pPr marL="0" indent="0">
              <a:spcAft>
                <a:spcPts val="550"/>
              </a:spcAft>
              <a:buNone/>
            </a:pPr>
            <a:r>
              <a:rPr lang="en-US" sz="1100" b="1" dirty="0">
                <a:solidFill>
                  <a:srgbClr val="1F3A5F"/>
                </a:solidFill>
              </a:rPr>
              <a:t>Budget Spent: </a:t>
            </a:r>
            <a:r>
              <a:rPr lang="en-US" sz="1100" dirty="0">
                <a:solidFill>
                  <a:srgbClr val="475467"/>
                </a:solidFill>
              </a:rPr>
              <a:t>$110,000</a:t>
            </a:r>
          </a:p>
          <a:p>
            <a:pPr marL="0" indent="0">
              <a:spcAft>
                <a:spcPts val="550"/>
              </a:spcAft>
              <a:buNone/>
            </a:pPr>
            <a:r>
              <a:rPr lang="en-US" sz="1100" b="1" dirty="0">
                <a:solidFill>
                  <a:srgbClr val="1F3A5F"/>
                </a:solidFill>
              </a:rPr>
              <a:t>Next Milestone: </a:t>
            </a:r>
            <a:r>
              <a:rPr lang="en-US" sz="1100" dirty="0">
                <a:solidFill>
                  <a:srgbClr val="475467"/>
                </a:solidFill>
              </a:rPr>
              <a:t>Oct 05, 2026</a:t>
            </a:r>
          </a:p>
          <a:p>
            <a:pPr marL="0" indent="0">
              <a:spcAft>
                <a:spcPts val="550"/>
              </a:spcAft>
              <a:buNone/>
            </a:pPr>
            <a:r>
              <a:rPr lang="en-US" sz="1100" b="1" dirty="0">
                <a:solidFill>
                  <a:srgbClr val="1F3A5F"/>
                </a:solidFill>
              </a:rPr>
              <a:t>Deliverable due: </a:t>
            </a:r>
            <a:r>
              <a:rPr lang="en-US" sz="1100" dirty="0">
                <a:solidFill>
                  <a:srgbClr val="475467"/>
                </a:solidFill>
              </a:rPr>
              <a:t>Final report, the last remaining deliverable.</a:t>
            </a:r>
          </a:p>
        </p:txBody>
      </p:sp>
      <p:sp>
        <p:nvSpPr>
          <p:cNvPr id="26" name="Shape 24"/>
          <p:cNvSpPr/>
          <p:nvPr/>
        </p:nvSpPr>
        <p:spPr>
          <a:xfrm>
            <a:off x="6748272" y="1965960"/>
            <a:ext cx="2331720" cy="3063240"/>
          </a:xfrm>
          <a:prstGeom prst="roundRect">
            <a:avLst>
              <a:gd name="adj" fmla="val 1569"/>
            </a:avLst>
          </a:prstGeom>
          <a:solidFill>
            <a:srgbClr val="FFFFFF"/>
          </a:solidFill>
          <a:ln w="12700">
            <a:solidFill>
              <a:srgbClr val="D0D5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6748272" y="1965960"/>
            <a:ext cx="2331720" cy="310896"/>
          </a:xfrm>
          <a:prstGeom prst="rect">
            <a:avLst/>
          </a:prstGeom>
          <a:solidFill>
            <a:srgbClr val="F7F8FA"/>
          </a:solidFill>
          <a:ln w="12700">
            <a:solidFill>
              <a:srgbClr val="F7F8F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6885432" y="2020824"/>
            <a:ext cx="2057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3A5F"/>
                </a:solidFill>
              </a:rPr>
              <a:t>WHY IT MATTERS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6885432" y="2340000"/>
            <a:ext cx="2057400" cy="26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550"/>
              </a:spcAft>
              <a:buNone/>
            </a:pPr>
            <a:r>
              <a:rPr lang="en-US" sz="1100" b="1" dirty="0">
                <a:solidFill>
                  <a:srgbClr val="1F3A5F"/>
                </a:solidFill>
              </a:rPr>
              <a:t>Impact: </a:t>
            </a:r>
            <a:r>
              <a:rPr lang="en-US" sz="1100" dirty="0">
                <a:solidFill>
                  <a:srgbClr val="475467"/>
                </a:solidFill>
              </a:rPr>
              <a:t>Vehicles and transit buses gain an independent sensor that still sees road users when cameras and LiDAR are blinded.</a:t>
            </a:r>
          </a:p>
          <a:p>
            <a:pPr marL="0" indent="0">
              <a:spcAft>
                <a:spcPts val="550"/>
              </a:spcAft>
              <a:buNone/>
            </a:pPr>
            <a:r>
              <a:rPr lang="en-US" sz="1100" b="1" dirty="0">
                <a:solidFill>
                  <a:srgbClr val="1F3A5F"/>
                </a:solidFill>
              </a:rPr>
              <a:t>Outcome: </a:t>
            </a:r>
            <a:r>
              <a:rPr lang="en-US" sz="1100" dirty="0">
                <a:solidFill>
                  <a:srgbClr val="475467"/>
                </a:solidFill>
              </a:rPr>
              <a:t>Peer-reviewed results show centimeter-level 3D mapping and 97% recall for people hidden around corners.</a:t>
            </a:r>
          </a:p>
          <a:p>
            <a:pPr marL="0" indent="0">
              <a:spcAft>
                <a:spcPts val="550"/>
              </a:spcAft>
              <a:buNone/>
            </a:pPr>
            <a:r>
              <a:rPr lang="en-US" sz="1100" b="1" dirty="0">
                <a:solidFill>
                  <a:srgbClr val="1F3A5F"/>
                </a:solidFill>
              </a:rPr>
              <a:t>Visibility: </a:t>
            </a:r>
            <a:r>
              <a:rPr lang="en-US" sz="1100" dirty="0">
                <a:solidFill>
                  <a:srgbClr val="475467"/>
                </a:solidFill>
              </a:rPr>
              <a:t>PanoRadar and CartoRadar won MobiCom Best Demo and Best Artifact awards.</a:t>
            </a:r>
          </a:p>
        </p:txBody>
      </p:sp>
      <p:sp>
        <p:nvSpPr>
          <p:cNvPr id="32" name="Shape 30"/>
          <p:cNvSpPr/>
          <p:nvPr/>
        </p:nvSpPr>
        <p:spPr>
          <a:xfrm>
            <a:off x="9281160" y="1965960"/>
            <a:ext cx="1920240" cy="3063240"/>
          </a:xfrm>
          <a:prstGeom prst="roundRect">
            <a:avLst>
              <a:gd name="adj" fmla="val 1905"/>
            </a:avLst>
          </a:prstGeom>
          <a:solidFill>
            <a:srgbClr val="FFFFFF"/>
          </a:solidFill>
          <a:ln w="12700">
            <a:solidFill>
              <a:srgbClr val="D0D5DD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33" name="Shape 31"/>
          <p:cNvSpPr/>
          <p:nvPr/>
        </p:nvSpPr>
        <p:spPr>
          <a:xfrm>
            <a:off x="9281160" y="1965960"/>
            <a:ext cx="1920240" cy="310896"/>
          </a:xfrm>
          <a:prstGeom prst="rect">
            <a:avLst/>
          </a:prstGeom>
          <a:solidFill>
            <a:srgbClr val="FDEFEF"/>
          </a:solidFill>
          <a:ln w="12700">
            <a:solidFill>
              <a:srgbClr val="FDEF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9436250" y="2020824"/>
            <a:ext cx="1645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3A5F"/>
                </a:solidFill>
              </a:rPr>
              <a:t>Tech Transfer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9418320" y="2340000"/>
            <a:ext cx="1645920" cy="26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550"/>
              </a:spcAft>
              <a:buNone/>
            </a:pPr>
            <a:r>
              <a:rPr lang="en-US" sz="1100" b="1" dirty="0">
                <a:solidFill>
                  <a:srgbClr val="1F3A5F"/>
                </a:solidFill>
              </a:rPr>
              <a:t>Type: </a:t>
            </a:r>
            <a:r>
              <a:rPr lang="en-US" sz="1100" dirty="0">
                <a:solidFill>
                  <a:srgbClr val="475467"/>
                </a:solidFill>
              </a:rPr>
              <a:t>Open-source code, public datasets, and a vehicle prototype.</a:t>
            </a:r>
          </a:p>
          <a:p>
            <a:pPr marL="0" indent="0">
              <a:spcAft>
                <a:spcPts val="550"/>
              </a:spcAft>
              <a:buNone/>
            </a:pPr>
            <a:r>
              <a:rPr lang="en-US" sz="1100" b="1" dirty="0">
                <a:solidFill>
                  <a:srgbClr val="1F3A5F"/>
                </a:solidFill>
              </a:rPr>
              <a:t>Barriers: </a:t>
            </a:r>
            <a:r>
              <a:rPr lang="en-US" sz="1100" dirty="0">
                <a:solidFill>
                  <a:srgbClr val="475467"/>
                </a:solidFill>
              </a:rPr>
              <a:t>Rotating hardware must be hardened for transit service.</a:t>
            </a:r>
          </a:p>
          <a:p>
            <a:pPr marL="0" indent="0">
              <a:spcAft>
                <a:spcPts val="550"/>
              </a:spcAft>
              <a:buNone/>
            </a:pPr>
            <a:r>
              <a:rPr lang="en-US" sz="1100" b="1" dirty="0">
                <a:solidFill>
                  <a:srgbClr val="1F3A5F"/>
                </a:solidFill>
              </a:rPr>
              <a:t>Partners: </a:t>
            </a:r>
            <a:r>
              <a:rPr lang="en-US" sz="1100" dirty="0">
                <a:solidFill>
                  <a:srgbClr val="475467"/>
                </a:solidFill>
              </a:rPr>
              <a:t>SEPTA; Autoware Foundation.</a:t>
            </a:r>
          </a:p>
          <a:p>
            <a:pPr marL="0" indent="0">
              <a:spcAft>
                <a:spcPts val="550"/>
              </a:spcAft>
              <a:buNone/>
            </a:pPr>
            <a:r>
              <a:rPr lang="en-US" sz="1100" b="1" dirty="0">
                <a:solidFill>
                  <a:srgbClr val="1F3A5F"/>
                </a:solidFill>
              </a:rPr>
              <a:t>High Visibility: </a:t>
            </a:r>
            <a:r>
              <a:rPr lang="en-US" sz="1100" dirty="0">
                <a:solidFill>
                  <a:srgbClr val="475467"/>
                </a:solidFill>
              </a:rPr>
              <a:t>Recommend leadership awareness of the SEPTA bus pilot.</a:t>
            </a:r>
          </a:p>
        </p:txBody>
      </p:sp>
      <p:pic>
        <p:nvPicPr>
          <p:cNvPr id="1002" name="PanoRadar++ vehicle unit" descr="Photograph of the PanoRadar++ rotating radar sensing unit built for vehicle mounting, with red cascaded radar boards below a black cylindrical LiDAR housing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808" y="5130000"/>
            <a:ext cx="685800" cy="914400"/>
          </a:xfrm>
          <a:prstGeom prst="rect">
            <a:avLst/>
          </a:prstGeom>
          <a:ln w="6350">
            <a:solidFill>
              <a:srgbClr val="D0D5DD"/>
            </a:solidFill>
          </a:ln>
        </p:spPr>
      </p:pic>
      <p:sp>
        <p:nvSpPr>
          <p:cNvPr id="1003" name="Caption"/>
          <p:cNvSpPr txBox="1"/>
          <p:nvPr/>
        </p:nvSpPr>
        <p:spPr>
          <a:xfrm>
            <a:off x="749808" y="6084400"/>
            <a:ext cx="1300000" cy="18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buNone/>
            </a:pPr>
            <a:r>
              <a:rPr lang="en-US" sz="900" b="0">
                <a:solidFill>
                  <a:srgbClr val="667085"/>
                </a:solidFill>
              </a:rPr>
              <a:t>PanoRadar++ vehicle unit</a:t>
            </a:r>
          </a:p>
        </p:txBody>
      </p:sp>
      <p:pic>
        <p:nvPicPr>
          <p:cNvPr id="1005" name="CartoRadar RF-based 3D map" descr="CartoRadar result: estimated robot trajectory and a colored three-dimensional map of a building floor reconstructed from radar alone.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0976" y="5130000"/>
            <a:ext cx="1360448" cy="914400"/>
          </a:xfrm>
          <a:prstGeom prst="rect">
            <a:avLst/>
          </a:prstGeom>
          <a:ln w="6350">
            <a:solidFill>
              <a:srgbClr val="D0D5DD"/>
            </a:solidFill>
          </a:ln>
        </p:spPr>
      </p:pic>
      <p:sp>
        <p:nvSpPr>
          <p:cNvPr id="1006" name="Caption"/>
          <p:cNvSpPr txBox="1"/>
          <p:nvPr/>
        </p:nvSpPr>
        <p:spPr>
          <a:xfrm>
            <a:off x="2250976" y="6084400"/>
            <a:ext cx="1360448" cy="18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buNone/>
            </a:pPr>
            <a:r>
              <a:rPr lang="en-US" sz="900" b="0">
                <a:solidFill>
                  <a:srgbClr val="667085"/>
                </a:solidFill>
              </a:rPr>
              <a:t>CartoRadar RF-based 3D map</a:t>
            </a:r>
          </a:p>
        </p:txBody>
      </p:sp>
      <p:pic>
        <p:nvPicPr>
          <p:cNvPr id="1008" name="HoloRadar around-corner sensing" descr="HoloRadar concept: radar signals bounce off a visible wall into a hidden hallway, and the multi-bounce returns are used to reconstruct hidden geometry and people.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2592" y="5130000"/>
            <a:ext cx="3037114" cy="914400"/>
          </a:xfrm>
          <a:prstGeom prst="rect">
            <a:avLst/>
          </a:prstGeom>
          <a:ln w="6350">
            <a:solidFill>
              <a:srgbClr val="D0D5DD"/>
            </a:solidFill>
          </a:ln>
        </p:spPr>
      </p:pic>
      <p:sp>
        <p:nvSpPr>
          <p:cNvPr id="1009" name="Caption"/>
          <p:cNvSpPr txBox="1"/>
          <p:nvPr/>
        </p:nvSpPr>
        <p:spPr>
          <a:xfrm>
            <a:off x="3812592" y="6084400"/>
            <a:ext cx="3037114" cy="18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buNone/>
            </a:pPr>
            <a:r>
              <a:rPr lang="en-US" sz="900" b="0">
                <a:solidFill>
                  <a:srgbClr val="667085"/>
                </a:solidFill>
              </a:rPr>
              <a:t>HoloRadar around-corner sensing</a:t>
            </a:r>
          </a:p>
        </p:txBody>
      </p:sp>
      <p:pic>
        <p:nvPicPr>
          <p:cNvPr id="1011" name="On-car outdoor data collection" descr="Outdoor LiDAR reference point cloud of a city street near the Penn campus, captured on the car-mounted PanoRadar++ platform.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0874" y="5130000"/>
            <a:ext cx="1625600" cy="914400"/>
          </a:xfrm>
          <a:prstGeom prst="rect">
            <a:avLst/>
          </a:prstGeom>
          <a:ln w="6350">
            <a:solidFill>
              <a:srgbClr val="D0D5DD"/>
            </a:solidFill>
          </a:ln>
        </p:spPr>
      </p:pic>
      <p:sp>
        <p:nvSpPr>
          <p:cNvPr id="1012" name="Caption"/>
          <p:cNvSpPr txBox="1"/>
          <p:nvPr/>
        </p:nvSpPr>
        <p:spPr>
          <a:xfrm>
            <a:off x="7050874" y="6084400"/>
            <a:ext cx="1625600" cy="18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buNone/>
            </a:pPr>
            <a:r>
              <a:rPr lang="en-US" sz="900" b="0">
                <a:solidFill>
                  <a:srgbClr val="667085"/>
                </a:solidFill>
              </a:rPr>
              <a:t>On-car outdoor data collection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804672"/>
            <a:ext cx="7772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F3A5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Project Deep Dive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02920" y="1298448"/>
            <a:ext cx="11109960" cy="5285232"/>
          </a:xfrm>
          <a:prstGeom prst="roundRect">
            <a:avLst>
              <a:gd name="adj" fmla="val 1038"/>
            </a:avLst>
          </a:prstGeom>
          <a:solidFill>
            <a:srgbClr val="FFFFFF"/>
          </a:solidFill>
          <a:ln w="12700">
            <a:solidFill>
              <a:srgbClr val="D0D5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502920" y="1298448"/>
            <a:ext cx="11109960" cy="420624"/>
          </a:xfrm>
          <a:prstGeom prst="rect">
            <a:avLst/>
          </a:prstGeom>
          <a:solidFill>
            <a:srgbClr val="EFF2F5"/>
          </a:solidFill>
          <a:ln w="12700">
            <a:solidFill>
              <a:srgbClr val="EFF2F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658368" y="1417320"/>
            <a:ext cx="8550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3A5F"/>
                </a:solidFill>
              </a:rPr>
              <a:t>Reliable Vehicle Sensing in All Weather Conditions | University of Pennsylvania | Rahul Mangharam | Project #610</a:t>
            </a:r>
            <a:endParaRPr lang="en-US" sz="1500" dirty="0"/>
          </a:p>
        </p:txBody>
      </p:sp>
      <p:sp>
        <p:nvSpPr>
          <p:cNvPr id="7" name="Shape 5" descr="Status indicator: Green, selected (on track, no action needed)."/>
          <p:cNvSpPr/>
          <p:nvPr/>
        </p:nvSpPr>
        <p:spPr>
          <a:xfrm>
            <a:off x="10378440" y="1399032"/>
            <a:ext cx="194310" cy="194310"/>
          </a:xfrm>
          <a:prstGeom prst="ellipse">
            <a:avLst/>
          </a:prstGeom>
          <a:solidFill>
            <a:srgbClr val="2F7D31"/>
          </a:solidFill>
          <a:ln w="28575">
            <a:solidFill>
              <a:srgbClr val="1B4D1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 descr="Status indicator: Yellow, not selected."/>
          <p:cNvSpPr/>
          <p:nvPr/>
        </p:nvSpPr>
        <p:spPr>
          <a:xfrm>
            <a:off x="10687050" y="1399032"/>
            <a:ext cx="194310" cy="194310"/>
          </a:xfrm>
          <a:prstGeom prst="ellipse">
            <a:avLst/>
          </a:prstGeom>
          <a:solidFill>
            <a:srgbClr val="E4E7EC"/>
          </a:solidFill>
          <a:ln w="12700">
            <a:solidFill>
              <a:srgbClr val="E4E7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 descr="Status indicator: Red, not selected."/>
          <p:cNvSpPr/>
          <p:nvPr/>
        </p:nvSpPr>
        <p:spPr>
          <a:xfrm>
            <a:off x="10995660" y="1399032"/>
            <a:ext cx="194310" cy="194310"/>
          </a:xfrm>
          <a:prstGeom prst="ellipse">
            <a:avLst/>
          </a:prstGeom>
          <a:solidFill>
            <a:srgbClr val="E4E7EC"/>
          </a:solidFill>
          <a:ln w="12700">
            <a:solidFill>
              <a:srgbClr val="E4E7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713232" y="1920240"/>
            <a:ext cx="2834640" cy="3429000"/>
          </a:xfrm>
          <a:prstGeom prst="roundRect">
            <a:avLst>
              <a:gd name="adj" fmla="val 1290"/>
            </a:avLst>
          </a:prstGeom>
          <a:solidFill>
            <a:srgbClr val="FFFFFF"/>
          </a:solidFill>
          <a:ln w="12700">
            <a:solidFill>
              <a:srgbClr val="D0D5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713232" y="1920240"/>
            <a:ext cx="2834640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EEF2F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850392" y="1975104"/>
            <a:ext cx="2560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3A5F"/>
                </a:solidFill>
              </a:rPr>
              <a:t>TIMELINE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50392" y="2290000"/>
            <a:ext cx="2560320" cy="3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550"/>
              </a:spcAft>
              <a:buNone/>
            </a:pPr>
            <a:r>
              <a:rPr lang="en-US" sz="1100" b="1" dirty="0">
                <a:solidFill>
                  <a:srgbClr val="1F3A5F"/>
                </a:solidFill>
              </a:rPr>
              <a:t>Jul 01, 2025: </a:t>
            </a:r>
            <a:r>
              <a:rPr lang="en-US" sz="1100" dirty="0">
                <a:solidFill>
                  <a:srgbClr val="475467"/>
                </a:solidFill>
              </a:rPr>
              <a:t>Project start; complete.</a:t>
            </a:r>
          </a:p>
          <a:p>
            <a:pPr marL="0" indent="0">
              <a:spcAft>
                <a:spcPts val="550"/>
              </a:spcAft>
              <a:buNone/>
            </a:pPr>
            <a:r>
              <a:rPr lang="en-US" sz="1100" b="1" dirty="0">
                <a:solidFill>
                  <a:srgbClr val="1F3A5F"/>
                </a:solidFill>
              </a:rPr>
              <a:t>Nov–Dec 2025: </a:t>
            </a:r>
            <a:r>
              <a:rPr lang="en-US" sz="1100" dirty="0">
                <a:solidFill>
                  <a:srgbClr val="475467"/>
                </a:solidFill>
              </a:rPr>
              <a:t>CartoRadar (MobiCom) and HoloRadar (NeurIPS) published; complete.</a:t>
            </a:r>
          </a:p>
          <a:p>
            <a:pPr marL="0" indent="0">
              <a:spcAft>
                <a:spcPts val="550"/>
              </a:spcAft>
              <a:buNone/>
            </a:pPr>
            <a:r>
              <a:rPr lang="en-US" sz="1100" b="1" dirty="0">
                <a:solidFill>
                  <a:srgbClr val="1F3A5F"/>
                </a:solidFill>
              </a:rPr>
              <a:t>Jan–Jul 2026: </a:t>
            </a:r>
            <a:r>
              <a:rPr lang="en-US" sz="1100" dirty="0">
                <a:solidFill>
                  <a:srgbClr val="475467"/>
                </a:solidFill>
              </a:rPr>
              <a:t>PanoRadar++ vehicle platform built and tested on a car; complete.</a:t>
            </a:r>
          </a:p>
          <a:p>
            <a:pPr marL="0" indent="0">
              <a:spcAft>
                <a:spcPts val="550"/>
              </a:spcAft>
              <a:buNone/>
            </a:pPr>
            <a:r>
              <a:rPr lang="en-US" sz="1100" b="1" dirty="0">
                <a:solidFill>
                  <a:srgbClr val="1F3A5F"/>
                </a:solidFill>
              </a:rPr>
              <a:t>Jun 30, 2026: </a:t>
            </a:r>
            <a:r>
              <a:rPr lang="en-US" sz="1100" dirty="0">
                <a:solidFill>
                  <a:srgbClr val="475467"/>
                </a:solidFill>
              </a:rPr>
              <a:t>Project end date; complete.</a:t>
            </a:r>
          </a:p>
          <a:p>
            <a:pPr marL="0" indent="0">
              <a:spcAft>
                <a:spcPts val="550"/>
              </a:spcAft>
              <a:buNone/>
            </a:pPr>
            <a:r>
              <a:rPr lang="en-US" sz="1100" b="1" dirty="0">
                <a:solidFill>
                  <a:srgbClr val="1F3A5F"/>
                </a:solidFill>
              </a:rPr>
              <a:t>Schedule note: </a:t>
            </a:r>
            <a:r>
              <a:rPr lang="en-US" sz="1100" dirty="0">
                <a:solidFill>
                  <a:srgbClr val="475467"/>
                </a:solidFill>
              </a:rPr>
              <a:t>PPMS shows "Overdue" only until this final report is filed.</a:t>
            </a:r>
          </a:p>
        </p:txBody>
      </p:sp>
      <p:sp>
        <p:nvSpPr>
          <p:cNvPr id="17" name="Shape 15"/>
          <p:cNvSpPr/>
          <p:nvPr/>
        </p:nvSpPr>
        <p:spPr>
          <a:xfrm>
            <a:off x="3657600" y="1920240"/>
            <a:ext cx="2377440" cy="3429000"/>
          </a:xfrm>
          <a:prstGeom prst="roundRect">
            <a:avLst>
              <a:gd name="adj" fmla="val 1538"/>
            </a:avLst>
          </a:prstGeom>
          <a:solidFill>
            <a:srgbClr val="FFFFFF"/>
          </a:solidFill>
          <a:ln w="12700">
            <a:solidFill>
              <a:srgbClr val="D0D5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3657600" y="1920240"/>
            <a:ext cx="2377440" cy="310896"/>
          </a:xfrm>
          <a:prstGeom prst="rect">
            <a:avLst/>
          </a:prstGeom>
          <a:solidFill>
            <a:srgbClr val="EEF6EE"/>
          </a:solidFill>
          <a:ln w="12700">
            <a:solidFill>
              <a:srgbClr val="EEF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3794760" y="1975104"/>
            <a:ext cx="2103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3A5F"/>
                </a:solidFill>
              </a:rPr>
              <a:t>BUDGET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794760" y="2290000"/>
            <a:ext cx="2103120" cy="3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550"/>
              </a:spcAft>
              <a:buNone/>
            </a:pPr>
            <a:r>
              <a:rPr lang="en-US" sz="1100" b="1" dirty="0">
                <a:solidFill>
                  <a:srgbClr val="1F3A5F"/>
                </a:solidFill>
              </a:rPr>
              <a:t>Allocated: </a:t>
            </a:r>
            <a:r>
              <a:rPr lang="en-US" sz="1100" dirty="0">
                <a:solidFill>
                  <a:srgbClr val="475467"/>
                </a:solidFill>
              </a:rPr>
              <a:t>$110,000 federal</a:t>
            </a:r>
          </a:p>
          <a:p>
            <a:pPr marL="0" indent="0">
              <a:spcAft>
                <a:spcPts val="550"/>
              </a:spcAft>
              <a:buNone/>
            </a:pPr>
            <a:r>
              <a:rPr lang="en-US" sz="1100" b="1" dirty="0">
                <a:solidFill>
                  <a:srgbClr val="1F3A5F"/>
                </a:solidFill>
              </a:rPr>
              <a:t>Spent: </a:t>
            </a:r>
            <a:r>
              <a:rPr lang="en-US" sz="1100" dirty="0">
                <a:solidFill>
                  <a:srgbClr val="475467"/>
                </a:solidFill>
              </a:rPr>
              <a:t>$110,000</a:t>
            </a:r>
          </a:p>
          <a:p>
            <a:pPr marL="0" indent="0">
              <a:spcAft>
                <a:spcPts val="550"/>
              </a:spcAft>
              <a:buNone/>
            </a:pPr>
            <a:r>
              <a:rPr lang="en-US" sz="1100" b="1" dirty="0">
                <a:solidFill>
                  <a:srgbClr val="1F3A5F"/>
                </a:solidFill>
              </a:rPr>
              <a:t>Burn %: </a:t>
            </a:r>
            <a:r>
              <a:rPr lang="en-US" sz="1100" dirty="0">
                <a:solidFill>
                  <a:srgbClr val="475467"/>
                </a:solidFill>
              </a:rPr>
              <a:t>100%</a:t>
            </a:r>
          </a:p>
          <a:p>
            <a:pPr marL="0" indent="0">
              <a:spcAft>
                <a:spcPts val="550"/>
              </a:spcAft>
              <a:buNone/>
            </a:pPr>
            <a:r>
              <a:rPr lang="en-US" sz="1100" b="1" dirty="0">
                <a:solidFill>
                  <a:srgbClr val="1F3A5F"/>
                </a:solidFill>
              </a:rPr>
              <a:t>Cost share: </a:t>
            </a:r>
            <a:r>
              <a:rPr lang="en-US" sz="1100" dirty="0">
                <a:solidFill>
                  <a:srgbClr val="475467"/>
                </a:solidFill>
              </a:rPr>
              <a:t>$110,000 Penn cost share, met and on file.</a:t>
            </a:r>
          </a:p>
          <a:p>
            <a:pPr marL="0" indent="0">
              <a:spcAft>
                <a:spcPts val="550"/>
              </a:spcAft>
              <a:buNone/>
            </a:pPr>
            <a:r>
              <a:rPr lang="en-US" sz="1100" b="1" dirty="0">
                <a:solidFill>
                  <a:srgbClr val="1F3A5F"/>
                </a:solidFill>
              </a:rPr>
              <a:t>Variance: </a:t>
            </a:r>
            <a:r>
              <a:rPr lang="en-US" sz="1100" dirty="0">
                <a:solidFill>
                  <a:srgbClr val="475467"/>
                </a:solidFill>
              </a:rPr>
              <a:t>None.</a:t>
            </a:r>
          </a:p>
        </p:txBody>
      </p:sp>
      <p:sp>
        <p:nvSpPr>
          <p:cNvPr id="24" name="Shape 22"/>
          <p:cNvSpPr/>
          <p:nvPr/>
        </p:nvSpPr>
        <p:spPr>
          <a:xfrm>
            <a:off x="6144768" y="1920240"/>
            <a:ext cx="2560320" cy="3429000"/>
          </a:xfrm>
          <a:prstGeom prst="roundRect">
            <a:avLst>
              <a:gd name="adj" fmla="val 1429"/>
            </a:avLst>
          </a:prstGeom>
          <a:solidFill>
            <a:srgbClr val="FFFFFF"/>
          </a:solidFill>
          <a:ln w="12700">
            <a:solidFill>
              <a:srgbClr val="D0D5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6144768" y="1920240"/>
            <a:ext cx="2560320" cy="310896"/>
          </a:xfrm>
          <a:prstGeom prst="rect">
            <a:avLst/>
          </a:prstGeom>
          <a:solidFill>
            <a:srgbClr val="F7F8FA"/>
          </a:solidFill>
          <a:ln w="12700">
            <a:solidFill>
              <a:srgbClr val="F7F8F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6281928" y="1975104"/>
            <a:ext cx="2286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3A5F"/>
                </a:solidFill>
              </a:rPr>
              <a:t>DELIVERABLES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6281928" y="2290000"/>
            <a:ext cx="2286000" cy="3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550"/>
              </a:spcAft>
              <a:buNone/>
            </a:pPr>
            <a:r>
              <a:rPr lang="en-US" sz="1100" b="1" dirty="0">
                <a:solidFill>
                  <a:srgbClr val="1F3A5F"/>
                </a:solidFill>
              </a:rPr>
              <a:t>Publications: </a:t>
            </a:r>
            <a:r>
              <a:rPr lang="en-US" sz="1100" dirty="0">
                <a:solidFill>
                  <a:srgbClr val="475467"/>
                </a:solidFill>
              </a:rPr>
              <a:t>Complete; CartoRadar and HoloRadar extend the PanoRadar foundation.</a:t>
            </a:r>
          </a:p>
          <a:p>
            <a:pPr marL="0" indent="0">
              <a:spcAft>
                <a:spcPts val="550"/>
              </a:spcAft>
              <a:buNone/>
            </a:pPr>
            <a:r>
              <a:rPr lang="en-US" sz="1100" b="1" dirty="0">
                <a:solidFill>
                  <a:srgbClr val="1F3A5F"/>
                </a:solidFill>
              </a:rPr>
              <a:t>Software: </a:t>
            </a:r>
            <a:r>
              <a:rPr lang="en-US" sz="1100" dirty="0">
                <a:solidFill>
                  <a:srgbClr val="475467"/>
                </a:solidFill>
              </a:rPr>
              <a:t>Complete; PanoRadar and CartoRadar code released on GitHub.</a:t>
            </a:r>
          </a:p>
          <a:p>
            <a:pPr marL="0" indent="0">
              <a:spcAft>
                <a:spcPts val="550"/>
              </a:spcAft>
              <a:buNone/>
            </a:pPr>
            <a:r>
              <a:rPr lang="en-US" sz="1100" b="1" dirty="0">
                <a:solidFill>
                  <a:srgbClr val="1F3A5F"/>
                </a:solidFill>
              </a:rPr>
              <a:t>Datasets: </a:t>
            </a:r>
            <a:r>
              <a:rPr lang="en-US" sz="1100" dirty="0">
                <a:solidFill>
                  <a:srgbClr val="475467"/>
                </a:solidFill>
              </a:rPr>
              <a:t>Complete; PanoRadar and CartoRadar datasets are public.</a:t>
            </a:r>
          </a:p>
          <a:p>
            <a:pPr marL="0" indent="0">
              <a:spcAft>
                <a:spcPts val="550"/>
              </a:spcAft>
              <a:buNone/>
            </a:pPr>
            <a:r>
              <a:rPr lang="en-US" sz="1100" b="1" dirty="0">
                <a:solidFill>
                  <a:srgbClr val="1F3A5F"/>
                </a:solidFill>
              </a:rPr>
              <a:t>Final report: </a:t>
            </a:r>
            <a:r>
              <a:rPr lang="en-US" sz="1100" dirty="0">
                <a:solidFill>
                  <a:srgbClr val="475467"/>
                </a:solidFill>
              </a:rPr>
              <a:t>Submitted with these slides, Oct 2026.</a:t>
            </a:r>
          </a:p>
        </p:txBody>
      </p:sp>
      <p:sp>
        <p:nvSpPr>
          <p:cNvPr id="31" name="Shape 29"/>
          <p:cNvSpPr/>
          <p:nvPr/>
        </p:nvSpPr>
        <p:spPr>
          <a:xfrm>
            <a:off x="8833104" y="1920240"/>
            <a:ext cx="2103120" cy="3429000"/>
          </a:xfrm>
          <a:prstGeom prst="roundRect">
            <a:avLst>
              <a:gd name="adj" fmla="val 1739"/>
            </a:avLst>
          </a:prstGeom>
          <a:solidFill>
            <a:srgbClr val="FFFFFF"/>
          </a:solidFill>
          <a:ln w="12700">
            <a:solidFill>
              <a:srgbClr val="D0D5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Shape 30"/>
          <p:cNvSpPr/>
          <p:nvPr/>
        </p:nvSpPr>
        <p:spPr>
          <a:xfrm>
            <a:off x="8833104" y="1920240"/>
            <a:ext cx="2103120" cy="310896"/>
          </a:xfrm>
          <a:prstGeom prst="rect">
            <a:avLst/>
          </a:prstGeom>
          <a:solidFill>
            <a:srgbClr val="FDEFEF"/>
          </a:solidFill>
          <a:ln w="12700">
            <a:solidFill>
              <a:srgbClr val="FDEF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8970264" y="1975104"/>
            <a:ext cx="1828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3A5F"/>
                </a:solidFill>
              </a:rPr>
              <a:t>RISKS / NOTES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8970264" y="2290000"/>
            <a:ext cx="1828800" cy="3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550"/>
              </a:spcAft>
              <a:buNone/>
            </a:pPr>
            <a:r>
              <a:rPr lang="en-US" sz="1100" b="1" dirty="0">
                <a:solidFill>
                  <a:srgbClr val="1F3A5F"/>
                </a:solidFill>
              </a:rPr>
              <a:t>Risk: </a:t>
            </a:r>
            <a:r>
              <a:rPr lang="en-US" sz="1100" dirty="0">
                <a:solidFill>
                  <a:srgbClr val="475467"/>
                </a:solidFill>
              </a:rPr>
              <a:t>Controlled adverse-weather tests and Autoware integration remain for the next phase.</a:t>
            </a:r>
          </a:p>
          <a:p>
            <a:pPr marL="0" indent="0">
              <a:spcAft>
                <a:spcPts val="550"/>
              </a:spcAft>
              <a:buNone/>
            </a:pPr>
            <a:r>
              <a:rPr lang="en-US" sz="1100" b="1" dirty="0">
                <a:solidFill>
                  <a:srgbClr val="1F3A5F"/>
                </a:solidFill>
              </a:rPr>
              <a:t>Mitigation: </a:t>
            </a:r>
            <a:r>
              <a:rPr lang="en-US" sz="1100" dirty="0">
                <a:solidFill>
                  <a:srgbClr val="475467"/>
                </a:solidFill>
              </a:rPr>
              <a:t>The car-tested PanoRadar++ platform is ready for SEPTA field trials.</a:t>
            </a:r>
          </a:p>
          <a:p>
            <a:pPr marL="0" indent="0">
              <a:spcAft>
                <a:spcPts val="550"/>
              </a:spcAft>
              <a:buNone/>
            </a:pPr>
            <a:r>
              <a:rPr lang="en-US" sz="1100" b="1" dirty="0">
                <a:solidFill>
                  <a:srgbClr val="1F3A5F"/>
                </a:solidFill>
              </a:rPr>
              <a:t>Decision request: </a:t>
            </a:r>
            <a:r>
              <a:rPr lang="en-US" sz="1100" dirty="0">
                <a:solidFill>
                  <a:srgbClr val="475467"/>
                </a:solidFill>
              </a:rPr>
              <a:t>None.</a:t>
            </a:r>
          </a:p>
        </p:txBody>
      </p:sp>
      <p:sp>
        <p:nvSpPr>
          <p:cNvPr id="1013" name="Status label"/>
          <p:cNvSpPr txBox="1"/>
          <p:nvPr/>
        </p:nvSpPr>
        <p:spPr>
          <a:xfrm>
            <a:off x="9246920" y="1435000"/>
            <a:ext cx="1000000" cy="12801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r">
              <a:buNone/>
            </a:pPr>
            <a:r>
              <a:rPr lang="en-US" sz="950" b="0">
                <a:solidFill>
                  <a:srgbClr val="667085"/>
                </a:solidFill>
              </a:rPr>
              <a:t>Status: Green</a:t>
            </a:r>
          </a:p>
        </p:txBody>
      </p:sp>
      <p:sp>
        <p:nvSpPr>
          <p:cNvPr id="1014" name="Result card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3232" y="5480000"/>
            <a:ext cx="2535174" cy="841248"/>
          </a:xfrm>
          <a:prstGeom prst="roundRect">
            <a:avLst>
              <a:gd name="adj" fmla="val 6000"/>
            </a:avLst>
          </a:prstGeom>
          <a:solidFill>
            <a:srgbClr val="F4F6F9"/>
          </a:solidFill>
          <a:ln w="9525">
            <a:solidFill>
              <a:srgbClr val="E4E7EC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015" name="Key result 1"/>
          <p:cNvSpPr txBox="1"/>
          <p:nvPr/>
        </p:nvSpPr>
        <p:spPr>
          <a:xfrm>
            <a:off x="823232" y="5570000"/>
            <a:ext cx="2315174" cy="66124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buNone/>
            </a:pPr>
            <a:r>
              <a:rPr lang="en-US" sz="2000" b="1">
                <a:solidFill>
                  <a:srgbClr val="1F3A5F"/>
                </a:solidFill>
              </a:rPr>
              <a:t>3.4 cm</a:t>
            </a:r>
          </a:p>
          <a:p>
            <a:pPr algn="l">
              <a:buNone/>
            </a:pPr>
            <a:r>
              <a:rPr lang="en-US" sz="1000" b="0">
                <a:solidFill>
                  <a:srgbClr val="475467"/>
                </a:solidFill>
              </a:rPr>
              <a:t>median 3D range error (PanoRadar)</a:t>
            </a:r>
          </a:p>
        </p:txBody>
      </p:sp>
      <p:sp>
        <p:nvSpPr>
          <p:cNvPr id="1016" name="Result card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431286" y="5480000"/>
            <a:ext cx="2535174" cy="841248"/>
          </a:xfrm>
          <a:prstGeom prst="roundRect">
            <a:avLst>
              <a:gd name="adj" fmla="val 6000"/>
            </a:avLst>
          </a:prstGeom>
          <a:solidFill>
            <a:srgbClr val="F4F6F9"/>
          </a:solidFill>
          <a:ln w="9525">
            <a:solidFill>
              <a:srgbClr val="E4E7EC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017" name="Key result 2"/>
          <p:cNvSpPr txBox="1"/>
          <p:nvPr/>
        </p:nvSpPr>
        <p:spPr>
          <a:xfrm>
            <a:off x="3541286" y="5570000"/>
            <a:ext cx="2315174" cy="66124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buNone/>
            </a:pPr>
            <a:r>
              <a:rPr lang="en-US" sz="2000" b="1">
                <a:solidFill>
                  <a:srgbClr val="1F3A5F"/>
                </a:solidFill>
              </a:rPr>
              <a:t>14 cm</a:t>
            </a:r>
          </a:p>
          <a:p>
            <a:pPr algn="l">
              <a:buNone/>
            </a:pPr>
            <a:r>
              <a:rPr lang="en-US" sz="1000" b="0">
                <a:solidFill>
                  <a:srgbClr val="475467"/>
                </a:solidFill>
              </a:rPr>
              <a:t>trajectory error, radar-only SLAM (CartoRadar)</a:t>
            </a:r>
          </a:p>
        </p:txBody>
      </p:sp>
      <p:sp>
        <p:nvSpPr>
          <p:cNvPr id="1018" name="Result card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9340" y="5480000"/>
            <a:ext cx="2535174" cy="841248"/>
          </a:xfrm>
          <a:prstGeom prst="roundRect">
            <a:avLst>
              <a:gd name="adj" fmla="val 6000"/>
            </a:avLst>
          </a:prstGeom>
          <a:solidFill>
            <a:srgbClr val="F4F6F9"/>
          </a:solidFill>
          <a:ln w="9525">
            <a:solidFill>
              <a:srgbClr val="E4E7EC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019" name="Key result 3"/>
          <p:cNvSpPr txBox="1"/>
          <p:nvPr/>
        </p:nvSpPr>
        <p:spPr>
          <a:xfrm>
            <a:off x="6259340" y="5570000"/>
            <a:ext cx="2315174" cy="66124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buNone/>
            </a:pPr>
            <a:r>
              <a:rPr lang="en-US" sz="2000" b="1">
                <a:solidFill>
                  <a:srgbClr val="1F3A5F"/>
                </a:solidFill>
              </a:rPr>
              <a:t>97%</a:t>
            </a:r>
          </a:p>
          <a:p>
            <a:pPr algn="l">
              <a:buNone/>
            </a:pPr>
            <a:r>
              <a:rPr lang="en-US" sz="1000" b="0">
                <a:solidFill>
                  <a:srgbClr val="475467"/>
                </a:solidFill>
              </a:rPr>
              <a:t>recall for people hidden around corners (HoloRadar)</a:t>
            </a:r>
          </a:p>
        </p:txBody>
      </p:sp>
      <p:sp>
        <p:nvSpPr>
          <p:cNvPr id="1020" name="Result card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867394" y="5480000"/>
            <a:ext cx="2535174" cy="841248"/>
          </a:xfrm>
          <a:prstGeom prst="roundRect">
            <a:avLst>
              <a:gd name="adj" fmla="val 6000"/>
            </a:avLst>
          </a:prstGeom>
          <a:solidFill>
            <a:srgbClr val="F4F6F9"/>
          </a:solidFill>
          <a:ln w="9525">
            <a:solidFill>
              <a:srgbClr val="E4E7EC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021" name="Key result 4"/>
          <p:cNvSpPr txBox="1"/>
          <p:nvPr/>
        </p:nvSpPr>
        <p:spPr>
          <a:xfrm>
            <a:off x="8977394" y="5570000"/>
            <a:ext cx="2315174" cy="66124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buNone/>
            </a:pPr>
            <a:r>
              <a:rPr lang="en-US" sz="2000" b="1">
                <a:solidFill>
                  <a:srgbClr val="1F3A5F"/>
                </a:solidFill>
              </a:rPr>
              <a:t>5 Hz</a:t>
            </a:r>
          </a:p>
          <a:p>
            <a:pPr algn="l">
              <a:buNone/>
            </a:pPr>
            <a:r>
              <a:rPr lang="en-US" sz="1000" b="0">
                <a:solidFill>
                  <a:srgbClr val="475467"/>
                </a:solidFill>
              </a:rPr>
              <a:t>panoramic scan rate on the vehicle (PanoRadar++)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</TotalTime>
  <Words>522</Words>
  <Application>Microsoft Macintosh PowerPoint</Application>
  <PresentationFormat>Widescreen</PresentationFormat>
  <Paragraphs>63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Aptos</vt:lpstr>
      <vt:lpstr>Arial</vt:lpstr>
      <vt:lpstr>Office Theme</vt:lpstr>
      <vt:lpstr>PowerPoint Presentation</vt:lpstr>
      <vt:lpstr>PowerPoint Presentation</vt:lpstr>
    </vt:vector>
  </TitlesOfParts>
  <Company>OpenAI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UTC Semi-Annual Progress Review Template</dc:title>
  <dc:subject>UTC Semi-Annual Progress Review Template</dc:subject>
  <dc:creator>OpenAI</dc:creator>
  <cp:lastModifiedBy>Mangharam, Rahul</cp:lastModifiedBy>
  <cp:revision>5</cp:revision>
  <dcterms:created xsi:type="dcterms:W3CDTF">2026-04-01T15:01:49Z</dcterms:created>
  <dcterms:modified xsi:type="dcterms:W3CDTF">2026-10-06T14:10:11Z</dcterms:modified>
</cp:coreProperties>
</file>