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8" r:id="rId2"/>
    <p:sldId id="261" r:id="rId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2C20"/>
    <a:srgbClr val="2F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569F7-7FA7-4037-B4A8-BC57F0502A28}" v="2" dt="2026-04-17T20:29:15.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9" d="100"/>
          <a:sy n="119" d="100"/>
        </p:scale>
        <p:origin x="216"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er, Britain (OST-R)" userId="50b3908d-74a8-44e7-a4a0-fb72915884a4" providerId="ADAL" clId="{516A20D0-CD36-4DE8-8C36-00A8D15D6CAF}"/>
    <pc:docChg chg="modSld">
      <pc:chgData name="Bruner, Britain (OST-R)" userId="50b3908d-74a8-44e7-a4a0-fb72915884a4" providerId="ADAL" clId="{516A20D0-CD36-4DE8-8C36-00A8D15D6CAF}" dt="2026-04-17T20:30:04.664" v="69" actId="20577"/>
      <pc:docMkLst>
        <pc:docMk/>
      </pc:docMkLst>
      <pc:sldChg chg="modSp mod">
        <pc:chgData name="Bruner, Britain (OST-R)" userId="50b3908d-74a8-44e7-a4a0-fb72915884a4" providerId="ADAL" clId="{516A20D0-CD36-4DE8-8C36-00A8D15D6CAF}" dt="2026-04-17T20:30:04.664" v="69" actId="20577"/>
        <pc:sldMkLst>
          <pc:docMk/>
          <pc:sldMk cId="0" sldId="258"/>
        </pc:sldMkLst>
        <pc:spChg chg="mod">
          <ac:chgData name="Bruner, Britain (OST-R)" userId="50b3908d-74a8-44e7-a4a0-fb72915884a4" providerId="ADAL" clId="{516A20D0-CD36-4DE8-8C36-00A8D15D6CAF}" dt="2026-04-17T20:29:06.836" v="7" actId="20577"/>
          <ac:spMkLst>
            <pc:docMk/>
            <pc:sldMk cId="0" sldId="258"/>
            <ac:spMk id="35" creationId="{00000000-0000-0000-0000-000000000000}"/>
          </ac:spMkLst>
        </pc:spChg>
        <pc:spChg chg="mod">
          <ac:chgData name="Bruner, Britain (OST-R)" userId="50b3908d-74a8-44e7-a4a0-fb72915884a4" providerId="ADAL" clId="{516A20D0-CD36-4DE8-8C36-00A8D15D6CAF}" dt="2026-04-17T20:29:24.424" v="16" actId="20577"/>
          <ac:spMkLst>
            <pc:docMk/>
            <pc:sldMk cId="0" sldId="258"/>
            <ac:spMk id="36" creationId="{00000000-0000-0000-0000-000000000000}"/>
          </ac:spMkLst>
        </pc:spChg>
        <pc:spChg chg="mod">
          <ac:chgData name="Bruner, Britain (OST-R)" userId="50b3908d-74a8-44e7-a4a0-fb72915884a4" providerId="ADAL" clId="{516A20D0-CD36-4DE8-8C36-00A8D15D6CAF}" dt="2026-04-17T20:29:29.238" v="24" actId="20577"/>
          <ac:spMkLst>
            <pc:docMk/>
            <pc:sldMk cId="0" sldId="258"/>
            <ac:spMk id="37" creationId="{00000000-0000-0000-0000-000000000000}"/>
          </ac:spMkLst>
        </pc:spChg>
        <pc:spChg chg="mod">
          <ac:chgData name="Bruner, Britain (OST-R)" userId="50b3908d-74a8-44e7-a4a0-fb72915884a4" providerId="ADAL" clId="{516A20D0-CD36-4DE8-8C36-00A8D15D6CAF}" dt="2026-04-17T20:30:04.664" v="69" actId="20577"/>
          <ac:spMkLst>
            <pc:docMk/>
            <pc:sldMk cId="0" sldId="258"/>
            <ac:spMk id="3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067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TC_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F3A5F"/>
          </a:solidFill>
          <a:ln w="12700">
            <a:solidFill>
              <a:srgbClr val="1F3A5F"/>
            </a:solidFill>
            <a:prstDash val="solid"/>
          </a:ln>
        </p:spPr>
        <p:txBody>
          <a:bodyPr/>
          <a:lstStyle/>
          <a:p>
            <a:endParaRPr lang="en-US"/>
          </a:p>
        </p:txBody>
      </p:sp>
      <p:sp>
        <p:nvSpPr>
          <p:cNvPr id="3" name="Shape 1"/>
          <p:cNvSpPr/>
          <p:nvPr/>
        </p:nvSpPr>
        <p:spPr>
          <a:xfrm>
            <a:off x="0" y="6583680"/>
            <a:ext cx="12191695" cy="274320"/>
          </a:xfrm>
          <a:prstGeom prst="rect">
            <a:avLst/>
          </a:prstGeom>
          <a:solidFill>
            <a:srgbClr val="F3F5F7"/>
          </a:solidFill>
          <a:ln w="12700">
            <a:solidFill>
              <a:srgbClr val="F3F5F7"/>
            </a:solidFill>
            <a:prstDash val="solid"/>
          </a:ln>
        </p:spPr>
        <p:txBody>
          <a:bodyPr/>
          <a:lstStyle/>
          <a:p>
            <a:endParaRPr lang="en-US"/>
          </a:p>
        </p:txBody>
      </p:sp>
      <p:sp>
        <p:nvSpPr>
          <p:cNvPr id="4" name="Text 2"/>
          <p:cNvSpPr/>
          <p:nvPr/>
        </p:nvSpPr>
        <p:spPr>
          <a:xfrm>
            <a:off x="411480" y="256032"/>
            <a:ext cx="5943600" cy="256032"/>
          </a:xfrm>
          <a:prstGeom prst="rect">
            <a:avLst/>
          </a:prstGeom>
          <a:noFill/>
          <a:ln/>
        </p:spPr>
        <p:txBody>
          <a:bodyPr wrap="square" lIns="0" tIns="0" rIns="0" bIns="0" rtlCol="0" anchor="ctr"/>
          <a:lstStyle/>
          <a:p>
            <a:pPr marL="0" indent="0">
              <a:buNone/>
            </a:pPr>
            <a:r>
              <a:rPr lang="en-US" sz="2400" b="1" dirty="0">
                <a:solidFill>
                  <a:srgbClr val="1F3A5F"/>
                </a:solidFill>
                <a:latin typeface="Aptos" pitchFamily="34" charset="0"/>
                <a:ea typeface="Aptos" pitchFamily="34" charset="-122"/>
                <a:cs typeface="Aptos" pitchFamily="34" charset="-120"/>
              </a:rPr>
              <a:t>UTC Semi-Annual Progress Review</a:t>
            </a:r>
            <a:endParaRPr lang="en-US" sz="2400" dirty="0"/>
          </a:p>
        </p:txBody>
      </p:sp>
      <p:sp>
        <p:nvSpPr>
          <p:cNvPr id="5" name="Shape 3"/>
          <p:cNvSpPr/>
          <p:nvPr/>
        </p:nvSpPr>
        <p:spPr>
          <a:xfrm>
            <a:off x="411480" y="658368"/>
            <a:ext cx="11338560" cy="0"/>
          </a:xfrm>
          <a:prstGeom prst="line">
            <a:avLst/>
          </a:prstGeom>
          <a:noFill/>
          <a:ln w="12700">
            <a:solidFill>
              <a:srgbClr val="C7CDD4"/>
            </a:solidFill>
            <a:prstDash val="solid"/>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11480" y="804672"/>
            <a:ext cx="11486478" cy="411480"/>
          </a:xfrm>
          <a:prstGeom prst="rect">
            <a:avLst/>
          </a:prstGeom>
          <a:noFill/>
          <a:ln/>
        </p:spPr>
        <p:txBody>
          <a:bodyPr wrap="square" lIns="0" tIns="0" rIns="0" bIns="0" rtlCol="0" anchor="ctr"/>
          <a:lstStyle/>
          <a:p>
            <a:r>
              <a:rPr lang="en-US" sz="2000" b="1" dirty="0">
                <a:solidFill>
                  <a:srgbClr val="1F3A5F"/>
                </a:solidFill>
              </a:rPr>
              <a:t>Guardian Angel: Building Trust in Shared Autonomy Vehicles with Safe Human-Machine Interaction</a:t>
            </a:r>
            <a:endParaRPr lang="en-US" sz="2000" dirty="0"/>
          </a:p>
        </p:txBody>
      </p:sp>
      <p:sp>
        <p:nvSpPr>
          <p:cNvPr id="4" name="Shape 2"/>
          <p:cNvSpPr/>
          <p:nvPr/>
        </p:nvSpPr>
        <p:spPr>
          <a:xfrm>
            <a:off x="502920" y="1325880"/>
            <a:ext cx="11109960" cy="5257800"/>
          </a:xfrm>
          <a:prstGeom prst="roundRect">
            <a:avLst>
              <a:gd name="adj" fmla="val 1043"/>
            </a:avLst>
          </a:prstGeom>
          <a:solidFill>
            <a:srgbClr val="FFFFFF"/>
          </a:solidFill>
          <a:ln w="12700">
            <a:solidFill>
              <a:srgbClr val="D0D5DD"/>
            </a:solidFill>
            <a:prstDash val="solid"/>
          </a:ln>
        </p:spPr>
        <p:txBody>
          <a:bodyPr/>
          <a:lstStyle/>
          <a:p>
            <a:endParaRPr lang="en-US"/>
          </a:p>
        </p:txBody>
      </p:sp>
      <p:sp>
        <p:nvSpPr>
          <p:cNvPr id="5" name="Shape 3"/>
          <p:cNvSpPr/>
          <p:nvPr/>
        </p:nvSpPr>
        <p:spPr>
          <a:xfrm>
            <a:off x="502920" y="1325880"/>
            <a:ext cx="11109960" cy="420624"/>
          </a:xfrm>
          <a:prstGeom prst="rect">
            <a:avLst/>
          </a:prstGeom>
          <a:solidFill>
            <a:srgbClr val="EFF2F5"/>
          </a:solidFill>
          <a:ln w="12700">
            <a:solidFill>
              <a:srgbClr val="EFF2F5"/>
            </a:solidFill>
            <a:prstDash val="solid"/>
          </a:ln>
        </p:spPr>
        <p:txBody>
          <a:bodyPr/>
          <a:lstStyle/>
          <a:p>
            <a:endParaRPr lang="en-US"/>
          </a:p>
        </p:txBody>
      </p:sp>
      <p:sp>
        <p:nvSpPr>
          <p:cNvPr id="6" name="Text 4"/>
          <p:cNvSpPr/>
          <p:nvPr/>
        </p:nvSpPr>
        <p:spPr>
          <a:xfrm>
            <a:off x="658368" y="1444752"/>
            <a:ext cx="8550000" cy="182880"/>
          </a:xfrm>
          <a:prstGeom prst="rect">
            <a:avLst/>
          </a:prstGeom>
          <a:noFill/>
          <a:ln/>
        </p:spPr>
        <p:txBody>
          <a:bodyPr wrap="square" lIns="0" tIns="0" rIns="0" bIns="0" rtlCol="0" anchor="ctr"/>
          <a:lstStyle/>
          <a:p>
            <a:pPr marL="0" indent="0">
              <a:buNone/>
            </a:pPr>
            <a:r>
              <a:rPr lang="en-US" b="1" dirty="0">
                <a:solidFill>
                  <a:srgbClr val="1F3A5F"/>
                </a:solidFill>
              </a:rPr>
              <a:t>University of Pennsylvania | Rahul Mangharam | Project #586</a:t>
            </a:r>
            <a:endParaRPr lang="en-US" sz="3200" dirty="0"/>
          </a:p>
        </p:txBody>
      </p:sp>
      <p:sp>
        <p:nvSpPr>
          <p:cNvPr id="7" name="Shape 5" descr="Status indicator: Green, selected (on track, no action needed)."/>
          <p:cNvSpPr/>
          <p:nvPr/>
        </p:nvSpPr>
        <p:spPr>
          <a:xfrm>
            <a:off x="10378440" y="1426464"/>
            <a:ext cx="194310" cy="194310"/>
          </a:xfrm>
          <a:prstGeom prst="ellipse">
            <a:avLst/>
          </a:prstGeom>
          <a:solidFill>
            <a:srgbClr val="2E7D32"/>
          </a:solidFill>
          <a:ln w="28575">
            <a:solidFill>
              <a:srgbClr val="1B4D1E"/>
            </a:solidFill>
            <a:prstDash val="solid"/>
          </a:ln>
        </p:spPr>
        <p:txBody>
          <a:bodyPr/>
          <a:lstStyle/>
          <a:p>
            <a:endParaRPr lang="en-US"/>
          </a:p>
        </p:txBody>
      </p:sp>
      <p:sp>
        <p:nvSpPr>
          <p:cNvPr id="8" name="Shape 6" descr="Status indicator: Yellow, not selected."/>
          <p:cNvSpPr/>
          <p:nvPr/>
        </p:nvSpPr>
        <p:spPr>
          <a:xfrm>
            <a:off x="10687050" y="1426464"/>
            <a:ext cx="194310" cy="194310"/>
          </a:xfrm>
          <a:prstGeom prst="ellipse">
            <a:avLst/>
          </a:prstGeom>
          <a:solidFill>
            <a:srgbClr val="E4E7EC"/>
          </a:solidFill>
          <a:ln w="12700">
            <a:solidFill>
              <a:srgbClr val="E4E7EC"/>
            </a:solidFill>
            <a:prstDash val="solid"/>
          </a:ln>
        </p:spPr>
        <p:txBody>
          <a:bodyPr/>
          <a:lstStyle/>
          <a:p>
            <a:endParaRPr lang="en-US"/>
          </a:p>
        </p:txBody>
      </p:sp>
      <p:sp>
        <p:nvSpPr>
          <p:cNvPr id="9" name="Shape 7" descr="Status indicator: Red, not selected."/>
          <p:cNvSpPr/>
          <p:nvPr/>
        </p:nvSpPr>
        <p:spPr>
          <a:xfrm>
            <a:off x="10995660" y="1426464"/>
            <a:ext cx="194310" cy="194310"/>
          </a:xfrm>
          <a:prstGeom prst="ellipse">
            <a:avLst/>
          </a:prstGeom>
          <a:solidFill>
            <a:srgbClr val="E4E7EC"/>
          </a:solidFill>
          <a:ln w="12700">
            <a:solidFill>
              <a:srgbClr val="E4E7EC"/>
            </a:solidFill>
            <a:prstDash val="solid"/>
          </a:ln>
        </p:spPr>
        <p:txBody>
          <a:bodyPr/>
          <a:lstStyle/>
          <a:p>
            <a:endParaRPr lang="en-US"/>
          </a:p>
        </p:txBody>
      </p:sp>
      <p:sp>
        <p:nvSpPr>
          <p:cNvPr id="10" name="Text 8"/>
          <p:cNvSpPr/>
          <p:nvPr/>
        </p:nvSpPr>
        <p:spPr>
          <a:xfrm>
            <a:off x="9246920" y="1463040"/>
            <a:ext cx="1000000" cy="128016"/>
          </a:xfrm>
          <a:prstGeom prst="rect">
            <a:avLst/>
          </a:prstGeom>
          <a:noFill/>
          <a:ln/>
        </p:spPr>
        <p:txBody>
          <a:bodyPr wrap="square" lIns="0" tIns="0" rIns="0" bIns="0" rtlCol="0" anchor="ctr"/>
          <a:lstStyle/>
          <a:p>
            <a:pPr marL="0" indent="0" algn="r">
              <a:buNone/>
            </a:pPr>
            <a:r>
              <a:rPr lang="en-US" sz="950" dirty="0">
                <a:solidFill>
                  <a:srgbClr val="667085"/>
                </a:solidFill>
              </a:rPr>
              <a:t>Status: Green</a:t>
            </a:r>
            <a:endParaRPr lang="en-US" sz="950" dirty="0"/>
          </a:p>
        </p:txBody>
      </p:sp>
      <p:sp>
        <p:nvSpPr>
          <p:cNvPr id="11" name="Shape 9"/>
          <p:cNvSpPr/>
          <p:nvPr/>
        </p:nvSpPr>
        <p:spPr>
          <a:xfrm>
            <a:off x="749808" y="1965960"/>
            <a:ext cx="3246120" cy="3063240"/>
          </a:xfrm>
          <a:prstGeom prst="roundRect">
            <a:avLst>
              <a:gd name="adj" fmla="val 1194"/>
            </a:avLst>
          </a:prstGeom>
          <a:solidFill>
            <a:srgbClr val="FFFFFF"/>
          </a:solidFill>
          <a:ln w="12700">
            <a:solidFill>
              <a:srgbClr val="D0D5DD"/>
            </a:solidFill>
            <a:prstDash val="solid"/>
          </a:ln>
        </p:spPr>
        <p:txBody>
          <a:bodyPr/>
          <a:lstStyle/>
          <a:p>
            <a:endParaRPr lang="en-US"/>
          </a:p>
        </p:txBody>
      </p:sp>
      <p:sp>
        <p:nvSpPr>
          <p:cNvPr id="12" name="Shape 10"/>
          <p:cNvSpPr/>
          <p:nvPr/>
        </p:nvSpPr>
        <p:spPr>
          <a:xfrm>
            <a:off x="749808" y="1965960"/>
            <a:ext cx="3246120" cy="310896"/>
          </a:xfrm>
          <a:prstGeom prst="rect">
            <a:avLst/>
          </a:prstGeom>
          <a:solidFill>
            <a:srgbClr val="F7F8FA"/>
          </a:solidFill>
          <a:ln w="12700">
            <a:solidFill>
              <a:srgbClr val="F7F8FA"/>
            </a:solidFill>
            <a:prstDash val="solid"/>
          </a:ln>
        </p:spPr>
        <p:txBody>
          <a:bodyPr/>
          <a:lstStyle/>
          <a:p>
            <a:endParaRPr lang="en-US"/>
          </a:p>
        </p:txBody>
      </p:sp>
      <p:sp>
        <p:nvSpPr>
          <p:cNvPr id="13" name="Text 11"/>
          <p:cNvSpPr/>
          <p:nvPr/>
        </p:nvSpPr>
        <p:spPr>
          <a:xfrm>
            <a:off x="886968" y="2020824"/>
            <a:ext cx="2971800" cy="164592"/>
          </a:xfrm>
          <a:prstGeom prst="rect">
            <a:avLst/>
          </a:prstGeom>
          <a:noFill/>
          <a:ln/>
        </p:spPr>
        <p:txBody>
          <a:bodyPr wrap="square" lIns="0" tIns="0" rIns="0" bIns="0" rtlCol="0" anchor="ctr"/>
          <a:lstStyle/>
          <a:p>
            <a:pPr marL="0" indent="0">
              <a:buNone/>
            </a:pPr>
            <a:r>
              <a:rPr lang="en-US" sz="1200" b="1" dirty="0">
                <a:solidFill>
                  <a:srgbClr val="1F3A5F"/>
                </a:solidFill>
              </a:rPr>
              <a:t>WHAT</a:t>
            </a:r>
            <a:endParaRPr lang="en-US" sz="1200" dirty="0"/>
          </a:p>
        </p:txBody>
      </p:sp>
      <p:sp>
        <p:nvSpPr>
          <p:cNvPr id="14" name="Text 12"/>
          <p:cNvSpPr/>
          <p:nvPr/>
        </p:nvSpPr>
        <p:spPr>
          <a:xfrm>
            <a:off x="886968" y="2340000"/>
            <a:ext cx="2971800" cy="2650000"/>
          </a:xfrm>
          <a:prstGeom prst="rect">
            <a:avLst/>
          </a:prstGeom>
          <a:noFill/>
          <a:ln/>
        </p:spPr>
        <p:txBody>
          <a:bodyPr wrap="square" lIns="0" tIns="0" rIns="0" bIns="0" rtlCol="0" anchor="t"/>
          <a:lstStyle/>
          <a:p>
            <a:pPr marL="0" indent="0">
              <a:spcAft>
                <a:spcPts val="550"/>
              </a:spcAft>
              <a:buNone/>
            </a:pPr>
            <a:r>
              <a:rPr lang="en-US" sz="1000" b="1" dirty="0">
                <a:solidFill>
                  <a:srgbClr val="1F3A5F"/>
                </a:solidFill>
              </a:rPr>
              <a:t>Objective: </a:t>
            </a:r>
            <a:r>
              <a:rPr lang="en-US" sz="1000" dirty="0">
                <a:solidFill>
                  <a:srgbClr val="475467"/>
                </a:solidFill>
              </a:rPr>
              <a:t>Build trust and safety in shared autonomy by having an AI agent help people become better drivers and pilots, not more dependent on automation.</a:t>
            </a:r>
          </a:p>
          <a:p>
            <a:pPr marL="0" indent="0">
              <a:spcAft>
                <a:spcPts val="550"/>
              </a:spcAft>
              <a:buNone/>
            </a:pPr>
            <a:r>
              <a:rPr lang="en-US" sz="1000" b="1" dirty="0">
                <a:solidFill>
                  <a:srgbClr val="1F3A5F"/>
                </a:solidFill>
              </a:rPr>
              <a:t>Research Priority: </a:t>
            </a:r>
            <a:r>
              <a:rPr lang="en-US" sz="1000" dirty="0">
                <a:solidFill>
                  <a:srgbClr val="475467"/>
                </a:solidFill>
              </a:rPr>
              <a:t>Automation/ADS; ADAS; Artificial Intelligence and Machine Learning; Robotics.</a:t>
            </a:r>
          </a:p>
          <a:p>
            <a:pPr marL="0" indent="0">
              <a:spcAft>
                <a:spcPts val="550"/>
              </a:spcAft>
              <a:buNone/>
            </a:pPr>
            <a:r>
              <a:rPr lang="en-US" sz="1000" b="1" dirty="0">
                <a:solidFill>
                  <a:srgbClr val="1F3A5F"/>
                </a:solidFill>
              </a:rPr>
              <a:t>Approach: </a:t>
            </a:r>
            <a:r>
              <a:rPr lang="en-US" sz="1000" dirty="0">
                <a:solidFill>
                  <a:srgbClr val="475467"/>
                </a:solidFill>
              </a:rPr>
              <a:t>Learning to Coach (L2C): reinforcement learning trains an AI coach that decides when to assist and when to step back. Tested with 33 people in a drone racing simulator.</a:t>
            </a:r>
          </a:p>
          <a:p>
            <a:pPr marL="0" indent="0">
              <a:spcAft>
                <a:spcPts val="550"/>
              </a:spcAft>
              <a:buNone/>
            </a:pPr>
            <a:r>
              <a:rPr lang="en-US" sz="1000" b="1" dirty="0">
                <a:solidFill>
                  <a:srgbClr val="1F3A5F"/>
                </a:solidFill>
              </a:rPr>
              <a:t>Partners: </a:t>
            </a:r>
            <a:r>
              <a:rPr lang="en-US" sz="1000" dirty="0">
                <a:solidFill>
                  <a:srgbClr val="475467"/>
                </a:solidFill>
              </a:rPr>
              <a:t>University of Pennsylvania with Johns Hopkins University (co-author).</a:t>
            </a:r>
          </a:p>
        </p:txBody>
      </p:sp>
      <p:sp>
        <p:nvSpPr>
          <p:cNvPr id="18" name="Shape 16"/>
          <p:cNvSpPr/>
          <p:nvPr/>
        </p:nvSpPr>
        <p:spPr>
          <a:xfrm>
            <a:off x="4206240" y="1965960"/>
            <a:ext cx="2331720" cy="3063240"/>
          </a:xfrm>
          <a:prstGeom prst="roundRect">
            <a:avLst>
              <a:gd name="adj" fmla="val 1569"/>
            </a:avLst>
          </a:prstGeom>
          <a:solidFill>
            <a:srgbClr val="FFFFFF"/>
          </a:solidFill>
          <a:ln w="12700">
            <a:solidFill>
              <a:srgbClr val="D0D5DD"/>
            </a:solidFill>
            <a:prstDash val="solid"/>
          </a:ln>
        </p:spPr>
        <p:txBody>
          <a:bodyPr/>
          <a:lstStyle/>
          <a:p>
            <a:endParaRPr lang="en-US"/>
          </a:p>
        </p:txBody>
      </p:sp>
      <p:sp>
        <p:nvSpPr>
          <p:cNvPr id="19" name="Shape 17"/>
          <p:cNvSpPr/>
          <p:nvPr/>
        </p:nvSpPr>
        <p:spPr>
          <a:xfrm>
            <a:off x="4206240" y="1965960"/>
            <a:ext cx="2331720" cy="310896"/>
          </a:xfrm>
          <a:prstGeom prst="rect">
            <a:avLst/>
          </a:prstGeom>
          <a:solidFill>
            <a:srgbClr val="EEF6EE"/>
          </a:solidFill>
          <a:ln w="12700">
            <a:solidFill>
              <a:srgbClr val="EEF6EE"/>
            </a:solidFill>
            <a:prstDash val="solid"/>
          </a:ln>
        </p:spPr>
        <p:txBody>
          <a:bodyPr/>
          <a:lstStyle/>
          <a:p>
            <a:endParaRPr lang="en-US"/>
          </a:p>
        </p:txBody>
      </p:sp>
      <p:sp>
        <p:nvSpPr>
          <p:cNvPr id="20" name="Text 18"/>
          <p:cNvSpPr/>
          <p:nvPr/>
        </p:nvSpPr>
        <p:spPr>
          <a:xfrm>
            <a:off x="4343400" y="2020824"/>
            <a:ext cx="2057400" cy="164592"/>
          </a:xfrm>
          <a:prstGeom prst="rect">
            <a:avLst/>
          </a:prstGeom>
          <a:noFill/>
          <a:ln/>
        </p:spPr>
        <p:txBody>
          <a:bodyPr wrap="square" lIns="0" tIns="0" rIns="0" bIns="0" rtlCol="0" anchor="ctr"/>
          <a:lstStyle/>
          <a:p>
            <a:pPr marL="0" indent="0">
              <a:buNone/>
            </a:pPr>
            <a:r>
              <a:rPr lang="en-US" sz="1200" b="1" dirty="0">
                <a:solidFill>
                  <a:srgbClr val="1F3A5F"/>
                </a:solidFill>
              </a:rPr>
              <a:t>STATUS</a:t>
            </a:r>
            <a:endParaRPr lang="en-US" sz="1200" dirty="0"/>
          </a:p>
        </p:txBody>
      </p:sp>
      <p:sp>
        <p:nvSpPr>
          <p:cNvPr id="21" name="Text 19"/>
          <p:cNvSpPr/>
          <p:nvPr/>
        </p:nvSpPr>
        <p:spPr>
          <a:xfrm>
            <a:off x="4343400" y="2340000"/>
            <a:ext cx="2057400" cy="2650000"/>
          </a:xfrm>
          <a:prstGeom prst="rect">
            <a:avLst/>
          </a:prstGeom>
          <a:noFill/>
          <a:ln/>
        </p:spPr>
        <p:txBody>
          <a:bodyPr wrap="square" lIns="0" tIns="0" rIns="0" bIns="0" rtlCol="0" anchor="t"/>
          <a:lstStyle/>
          <a:p>
            <a:pPr marL="0" indent="0">
              <a:spcAft>
                <a:spcPts val="550"/>
              </a:spcAft>
              <a:buNone/>
            </a:pPr>
            <a:r>
              <a:rPr lang="en-US" sz="1100" b="1" dirty="0">
                <a:solidFill>
                  <a:srgbClr val="1F3A5F"/>
                </a:solidFill>
              </a:rPr>
              <a:t>% Complete: </a:t>
            </a:r>
            <a:r>
              <a:rPr lang="en-US" sz="1100" dirty="0">
                <a:solidFill>
                  <a:srgbClr val="475467"/>
                </a:solidFill>
              </a:rPr>
              <a:t>100%</a:t>
            </a:r>
          </a:p>
          <a:p>
            <a:pPr marL="0" indent="0">
              <a:spcAft>
                <a:spcPts val="550"/>
              </a:spcAft>
              <a:buNone/>
            </a:pPr>
            <a:r>
              <a:rPr lang="en-US" sz="1100" b="1" dirty="0">
                <a:solidFill>
                  <a:srgbClr val="1F3A5F"/>
                </a:solidFill>
              </a:rPr>
              <a:t>Budget Allocated: </a:t>
            </a:r>
            <a:r>
              <a:rPr lang="en-US" sz="1100" dirty="0">
                <a:solidFill>
                  <a:srgbClr val="475467"/>
                </a:solidFill>
              </a:rPr>
              <a:t>$70,000 total</a:t>
            </a:r>
          </a:p>
          <a:p>
            <a:pPr marL="0" indent="0">
              <a:spcAft>
                <a:spcPts val="550"/>
              </a:spcAft>
              <a:buNone/>
            </a:pPr>
            <a:r>
              <a:rPr lang="en-US" sz="1100" b="1" dirty="0">
                <a:solidFill>
                  <a:srgbClr val="1F3A5F"/>
                </a:solidFill>
              </a:rPr>
              <a:t>Federal Share: </a:t>
            </a:r>
            <a:r>
              <a:rPr lang="en-US" sz="1100" dirty="0">
                <a:solidFill>
                  <a:srgbClr val="475467"/>
                </a:solidFill>
              </a:rPr>
              <a:t>$35,000</a:t>
            </a:r>
          </a:p>
          <a:p>
            <a:pPr marL="0" indent="0">
              <a:spcAft>
                <a:spcPts val="550"/>
              </a:spcAft>
              <a:buNone/>
            </a:pPr>
            <a:r>
              <a:rPr lang="en-US" sz="1100" b="1" dirty="0">
                <a:solidFill>
                  <a:srgbClr val="1F3A5F"/>
                </a:solidFill>
              </a:rPr>
              <a:t>Non-federal Share: </a:t>
            </a:r>
            <a:r>
              <a:rPr lang="en-US" sz="1100" dirty="0">
                <a:solidFill>
                  <a:srgbClr val="475467"/>
                </a:solidFill>
              </a:rPr>
              <a:t>$35,000 (Penn cost share, 1:1)</a:t>
            </a:r>
          </a:p>
          <a:p>
            <a:pPr marL="0" indent="0">
              <a:spcAft>
                <a:spcPts val="550"/>
              </a:spcAft>
              <a:buNone/>
            </a:pPr>
            <a:r>
              <a:rPr lang="en-US" sz="1100" b="1" dirty="0">
                <a:solidFill>
                  <a:srgbClr val="1F3A5F"/>
                </a:solidFill>
              </a:rPr>
              <a:t>Budget Spent: </a:t>
            </a:r>
            <a:r>
              <a:rPr lang="en-US" sz="1100" dirty="0">
                <a:solidFill>
                  <a:srgbClr val="475467"/>
                </a:solidFill>
              </a:rPr>
              <a:t>$35,000 federal</a:t>
            </a:r>
          </a:p>
          <a:p>
            <a:pPr marL="0" indent="0">
              <a:spcAft>
                <a:spcPts val="550"/>
              </a:spcAft>
              <a:buNone/>
            </a:pPr>
            <a:r>
              <a:rPr lang="en-US" sz="1100" b="1" dirty="0">
                <a:solidFill>
                  <a:srgbClr val="1F3A5F"/>
                </a:solidFill>
              </a:rPr>
              <a:t>Next Milestone: </a:t>
            </a:r>
            <a:r>
              <a:rPr lang="en-US" sz="1100" dirty="0">
                <a:solidFill>
                  <a:srgbClr val="475467"/>
                </a:solidFill>
              </a:rPr>
              <a:t>Oct 05, 2026</a:t>
            </a:r>
          </a:p>
          <a:p>
            <a:pPr marL="0" indent="0">
              <a:spcAft>
                <a:spcPts val="550"/>
              </a:spcAft>
              <a:buNone/>
            </a:pPr>
            <a:r>
              <a:rPr lang="en-US" sz="1100" b="1" dirty="0">
                <a:solidFill>
                  <a:srgbClr val="1F3A5F"/>
                </a:solidFill>
              </a:rPr>
              <a:t>Deliverable due: </a:t>
            </a:r>
            <a:r>
              <a:rPr lang="en-US" sz="1100" dirty="0">
                <a:solidFill>
                  <a:srgbClr val="475467"/>
                </a:solidFill>
              </a:rPr>
              <a:t>Final report, the last remaining deliverable.</a:t>
            </a:r>
          </a:p>
        </p:txBody>
      </p:sp>
      <p:sp>
        <p:nvSpPr>
          <p:cNvPr id="26" name="Shape 24"/>
          <p:cNvSpPr/>
          <p:nvPr/>
        </p:nvSpPr>
        <p:spPr>
          <a:xfrm>
            <a:off x="6748272" y="1965960"/>
            <a:ext cx="2331720" cy="3063240"/>
          </a:xfrm>
          <a:prstGeom prst="roundRect">
            <a:avLst>
              <a:gd name="adj" fmla="val 1569"/>
            </a:avLst>
          </a:prstGeom>
          <a:solidFill>
            <a:srgbClr val="FFFFFF"/>
          </a:solidFill>
          <a:ln w="12700">
            <a:solidFill>
              <a:srgbClr val="D0D5DD"/>
            </a:solidFill>
            <a:prstDash val="solid"/>
          </a:ln>
        </p:spPr>
        <p:txBody>
          <a:bodyPr/>
          <a:lstStyle/>
          <a:p>
            <a:endParaRPr lang="en-US"/>
          </a:p>
        </p:txBody>
      </p:sp>
      <p:sp>
        <p:nvSpPr>
          <p:cNvPr id="27" name="Shape 25"/>
          <p:cNvSpPr/>
          <p:nvPr/>
        </p:nvSpPr>
        <p:spPr>
          <a:xfrm>
            <a:off x="6748272" y="1965960"/>
            <a:ext cx="2331720" cy="310896"/>
          </a:xfrm>
          <a:prstGeom prst="rect">
            <a:avLst/>
          </a:prstGeom>
          <a:solidFill>
            <a:srgbClr val="F7F8FA"/>
          </a:solidFill>
          <a:ln w="12700">
            <a:solidFill>
              <a:srgbClr val="F7F8FA"/>
            </a:solidFill>
            <a:prstDash val="solid"/>
          </a:ln>
        </p:spPr>
        <p:txBody>
          <a:bodyPr/>
          <a:lstStyle/>
          <a:p>
            <a:endParaRPr lang="en-US"/>
          </a:p>
        </p:txBody>
      </p:sp>
      <p:sp>
        <p:nvSpPr>
          <p:cNvPr id="28" name="Text 26"/>
          <p:cNvSpPr/>
          <p:nvPr/>
        </p:nvSpPr>
        <p:spPr>
          <a:xfrm>
            <a:off x="6885432" y="2020824"/>
            <a:ext cx="2057400" cy="164592"/>
          </a:xfrm>
          <a:prstGeom prst="rect">
            <a:avLst/>
          </a:prstGeom>
          <a:noFill/>
          <a:ln/>
        </p:spPr>
        <p:txBody>
          <a:bodyPr wrap="square" lIns="0" tIns="0" rIns="0" bIns="0" rtlCol="0" anchor="ctr"/>
          <a:lstStyle/>
          <a:p>
            <a:pPr marL="0" indent="0">
              <a:buNone/>
            </a:pPr>
            <a:r>
              <a:rPr lang="en-US" sz="1200" b="1" dirty="0">
                <a:solidFill>
                  <a:srgbClr val="1F3A5F"/>
                </a:solidFill>
              </a:rPr>
              <a:t>WHY IT MATTERS</a:t>
            </a:r>
            <a:endParaRPr lang="en-US" sz="1200" dirty="0"/>
          </a:p>
        </p:txBody>
      </p:sp>
      <p:sp>
        <p:nvSpPr>
          <p:cNvPr id="29" name="Text 27"/>
          <p:cNvSpPr/>
          <p:nvPr/>
        </p:nvSpPr>
        <p:spPr>
          <a:xfrm>
            <a:off x="6885432" y="2340000"/>
            <a:ext cx="2057400" cy="2650000"/>
          </a:xfrm>
          <a:prstGeom prst="rect">
            <a:avLst/>
          </a:prstGeom>
          <a:noFill/>
          <a:ln/>
        </p:spPr>
        <p:txBody>
          <a:bodyPr wrap="square" lIns="0" tIns="0" rIns="0" bIns="0" rtlCol="0" anchor="t"/>
          <a:lstStyle/>
          <a:p>
            <a:pPr marL="0" indent="0">
              <a:spcAft>
                <a:spcPts val="550"/>
              </a:spcAft>
              <a:buNone/>
            </a:pPr>
            <a:r>
              <a:rPr lang="en-US" sz="1000" b="1" dirty="0">
                <a:solidFill>
                  <a:srgbClr val="1F3A5F"/>
                </a:solidFill>
              </a:rPr>
              <a:t>Impact: </a:t>
            </a:r>
            <a:r>
              <a:rPr lang="en-US" sz="1000" dirty="0">
                <a:solidFill>
                  <a:srgbClr val="475467"/>
                </a:solidFill>
              </a:rPr>
              <a:t>Shared-control driver aids that build a person's own skill and trust, instead of causing over-reliance on automation.</a:t>
            </a:r>
          </a:p>
          <a:p>
            <a:pPr marL="0" indent="0">
              <a:spcAft>
                <a:spcPts val="550"/>
              </a:spcAft>
              <a:buNone/>
            </a:pPr>
            <a:r>
              <a:rPr lang="en-US" sz="1000" b="1" dirty="0">
                <a:solidFill>
                  <a:srgbClr val="1F3A5F"/>
                </a:solidFill>
              </a:rPr>
              <a:t>Outcome: </a:t>
            </a:r>
            <a:r>
              <a:rPr lang="en-US" sz="1000" dirty="0">
                <a:solidFill>
                  <a:srgbClr val="475467"/>
                </a:solidFill>
              </a:rPr>
              <a:t>After 40 minutes of coaching, lap times fell 27.9% and failures fell 3.52 per lap (33 participants).</a:t>
            </a:r>
          </a:p>
          <a:p>
            <a:pPr marL="0" indent="0">
              <a:spcAft>
                <a:spcPts val="550"/>
              </a:spcAft>
              <a:buNone/>
            </a:pPr>
            <a:r>
              <a:rPr lang="en-US" sz="1000" b="1" dirty="0">
                <a:solidFill>
                  <a:srgbClr val="1F3A5F"/>
                </a:solidFill>
              </a:rPr>
              <a:t>Visibility: </a:t>
            </a:r>
            <a:r>
              <a:rPr lang="en-US" sz="1000" dirty="0">
                <a:solidFill>
                  <a:srgbClr val="475467"/>
                </a:solidFill>
              </a:rPr>
              <a:t>Accepted to the Conference on Robot Learning (CoRL) 2026; preprint on arXiv.</a:t>
            </a:r>
          </a:p>
        </p:txBody>
      </p:sp>
      <p:sp>
        <p:nvSpPr>
          <p:cNvPr id="32" name="Shape 30"/>
          <p:cNvSpPr/>
          <p:nvPr/>
        </p:nvSpPr>
        <p:spPr>
          <a:xfrm>
            <a:off x="9281160" y="1965960"/>
            <a:ext cx="1920240" cy="3063240"/>
          </a:xfrm>
          <a:prstGeom prst="roundRect">
            <a:avLst>
              <a:gd name="adj" fmla="val 1905"/>
            </a:avLst>
          </a:prstGeom>
          <a:solidFill>
            <a:srgbClr val="FFFFFF"/>
          </a:solidFill>
          <a:ln w="12700">
            <a:solidFill>
              <a:srgbClr val="D0D5DD"/>
            </a:solidFill>
            <a:prstDash val="solid"/>
          </a:ln>
        </p:spPr>
        <p:txBody>
          <a:bodyPr/>
          <a:lstStyle/>
          <a:p>
            <a:endParaRPr lang="en-US" dirty="0"/>
          </a:p>
        </p:txBody>
      </p:sp>
      <p:sp>
        <p:nvSpPr>
          <p:cNvPr id="33" name="Shape 31"/>
          <p:cNvSpPr/>
          <p:nvPr/>
        </p:nvSpPr>
        <p:spPr>
          <a:xfrm>
            <a:off x="9281160" y="1965960"/>
            <a:ext cx="1920240" cy="310896"/>
          </a:xfrm>
          <a:prstGeom prst="rect">
            <a:avLst/>
          </a:prstGeom>
          <a:solidFill>
            <a:srgbClr val="FDEFEF"/>
          </a:solidFill>
          <a:ln w="12700">
            <a:solidFill>
              <a:srgbClr val="FDEFEF"/>
            </a:solidFill>
            <a:prstDash val="solid"/>
          </a:ln>
        </p:spPr>
        <p:txBody>
          <a:bodyPr/>
          <a:lstStyle/>
          <a:p>
            <a:endParaRPr lang="en-US"/>
          </a:p>
        </p:txBody>
      </p:sp>
      <p:sp>
        <p:nvSpPr>
          <p:cNvPr id="34" name="Text 32"/>
          <p:cNvSpPr/>
          <p:nvPr/>
        </p:nvSpPr>
        <p:spPr>
          <a:xfrm>
            <a:off x="9436250" y="2020824"/>
            <a:ext cx="1645920" cy="164592"/>
          </a:xfrm>
          <a:prstGeom prst="rect">
            <a:avLst/>
          </a:prstGeom>
          <a:noFill/>
          <a:ln/>
        </p:spPr>
        <p:txBody>
          <a:bodyPr wrap="square" lIns="0" tIns="0" rIns="0" bIns="0" rtlCol="0" anchor="ctr"/>
          <a:lstStyle/>
          <a:p>
            <a:pPr marL="0" indent="0">
              <a:buNone/>
            </a:pPr>
            <a:r>
              <a:rPr lang="en-US" sz="1200" b="1" dirty="0">
                <a:solidFill>
                  <a:srgbClr val="1F3A5F"/>
                </a:solidFill>
              </a:rPr>
              <a:t>Tech Transfer</a:t>
            </a:r>
            <a:endParaRPr lang="en-US" sz="1200" dirty="0"/>
          </a:p>
        </p:txBody>
      </p:sp>
      <p:sp>
        <p:nvSpPr>
          <p:cNvPr id="35" name="Text 33"/>
          <p:cNvSpPr/>
          <p:nvPr/>
        </p:nvSpPr>
        <p:spPr>
          <a:xfrm>
            <a:off x="9418320" y="2340000"/>
            <a:ext cx="1645920" cy="2650000"/>
          </a:xfrm>
          <a:prstGeom prst="rect">
            <a:avLst/>
          </a:prstGeom>
          <a:noFill/>
          <a:ln/>
        </p:spPr>
        <p:txBody>
          <a:bodyPr wrap="square" lIns="0" tIns="0" rIns="0" bIns="0" rtlCol="0" anchor="t"/>
          <a:lstStyle/>
          <a:p>
            <a:pPr marL="0" indent="0">
              <a:spcAft>
                <a:spcPts val="550"/>
              </a:spcAft>
              <a:buNone/>
            </a:pPr>
            <a:r>
              <a:rPr lang="en-US" sz="1000" b="1" dirty="0">
                <a:solidFill>
                  <a:srgbClr val="1F3A5F"/>
                </a:solidFill>
              </a:rPr>
              <a:t>Type: </a:t>
            </a:r>
            <a:r>
              <a:rPr lang="en-US" sz="1000" dirty="0">
                <a:solidFill>
                  <a:srgbClr val="475467"/>
                </a:solidFill>
              </a:rPr>
              <a:t>Open research method with a public project website; code and data release not yet public.</a:t>
            </a:r>
          </a:p>
          <a:p>
            <a:pPr marL="0" indent="0">
              <a:spcAft>
                <a:spcPts val="550"/>
              </a:spcAft>
              <a:buNone/>
            </a:pPr>
            <a:r>
              <a:rPr lang="en-US" sz="1000" b="1" dirty="0">
                <a:solidFill>
                  <a:srgbClr val="1F3A5F"/>
                </a:solidFill>
              </a:rPr>
              <a:t>Barriers: </a:t>
            </a:r>
            <a:r>
              <a:rPr lang="en-US" sz="1000" dirty="0">
                <a:solidFill>
                  <a:srgbClr val="475467"/>
                </a:solidFill>
              </a:rPr>
              <a:t>Validation so far is in a simulator; on-road vehicle studies are still needed.</a:t>
            </a:r>
          </a:p>
          <a:p>
            <a:pPr marL="0" indent="0">
              <a:spcAft>
                <a:spcPts val="550"/>
              </a:spcAft>
              <a:buNone/>
            </a:pPr>
            <a:r>
              <a:rPr lang="en-US" sz="1000" b="1" dirty="0">
                <a:solidFill>
                  <a:srgbClr val="1F3A5F"/>
                </a:solidFill>
              </a:rPr>
              <a:t>Partners: </a:t>
            </a:r>
            <a:r>
              <a:rPr lang="en-US" sz="1000" dirty="0">
                <a:solidFill>
                  <a:srgbClr val="475467"/>
                </a:solidFill>
              </a:rPr>
              <a:t>None formal in this period.</a:t>
            </a:r>
          </a:p>
          <a:p>
            <a:pPr marL="0" indent="0">
              <a:spcAft>
                <a:spcPts val="550"/>
              </a:spcAft>
              <a:buNone/>
            </a:pPr>
            <a:r>
              <a:rPr lang="en-US" sz="1000" b="1" dirty="0">
                <a:solidFill>
                  <a:srgbClr val="1F3A5F"/>
                </a:solidFill>
              </a:rPr>
              <a:t>High Visibility: </a:t>
            </a:r>
            <a:r>
              <a:rPr lang="en-US" sz="1000" dirty="0">
                <a:solidFill>
                  <a:srgbClr val="475467"/>
                </a:solidFill>
              </a:rPr>
              <a:t>None.</a:t>
            </a:r>
          </a:p>
        </p:txBody>
      </p:sp>
      <p:pic>
        <p:nvPicPr>
          <p:cNvPr id="1002" name="Learning to Coach system" descr="Diagram of the Learning to Coach system. A physics simulator, learner models and an expert policy train the coaching policy with reinforcement learning. At deployment the coach blends expert and learner actions, estimates the learner skill, and gives audio and visual cues to a person flying a first-person-view drone simulator with a controller."/>
          <p:cNvPicPr>
            <a:picLocks noChangeAspect="1"/>
          </p:cNvPicPr>
          <p:nvPr/>
        </p:nvPicPr>
        <p:blipFill>
          <a:blip r:embed="rId3"/>
          <a:stretch>
            <a:fillRect/>
          </a:stretch>
        </p:blipFill>
        <p:spPr>
          <a:xfrm>
            <a:off x="749808" y="5110000"/>
            <a:ext cx="2494268" cy="868680"/>
          </a:xfrm>
          <a:prstGeom prst="rect">
            <a:avLst/>
          </a:prstGeom>
          <a:ln w="6350">
            <a:solidFill>
              <a:srgbClr val="D0D5DD"/>
            </a:solidFill>
          </a:ln>
        </p:spPr>
      </p:pic>
      <p:sp>
        <p:nvSpPr>
          <p:cNvPr id="1003" name="Caption"/>
          <p:cNvSpPr txBox="1"/>
          <p:nvPr/>
        </p:nvSpPr>
        <p:spPr>
          <a:xfrm>
            <a:off x="749808" y="6018680"/>
            <a:ext cx="2494268" cy="180000"/>
          </a:xfrm>
          <a:prstGeom prst="rect">
            <a:avLst/>
          </a:prstGeom>
          <a:noFill/>
        </p:spPr>
        <p:txBody>
          <a:bodyPr wrap="square" lIns="0" tIns="0" rIns="0" bIns="0" anchor="t"/>
          <a:lstStyle/>
          <a:p>
            <a:pPr algn="l">
              <a:buNone/>
            </a:pPr>
            <a:r>
              <a:rPr lang="en-US" sz="900" b="0">
                <a:solidFill>
                  <a:srgbClr val="667085"/>
                </a:solidFill>
              </a:rPr>
              <a:t>Learning to Coach system</a:t>
            </a:r>
          </a:p>
        </p:txBody>
      </p:sp>
      <p:pic>
        <p:nvPicPr>
          <p:cNvPr id="1005" name="User study results" descr="Charts of user study results. Bars with individual participant dots show lap time reduction and failure reduction for the L2C coach and two baselines, and a bar chart shows Likert ratings of safety, performance, agency and satisfaction, with L2C highest on all four."/>
          <p:cNvPicPr>
            <a:picLocks noChangeAspect="1"/>
          </p:cNvPicPr>
          <p:nvPr/>
        </p:nvPicPr>
        <p:blipFill>
          <a:blip r:embed="rId4"/>
          <a:stretch>
            <a:fillRect/>
          </a:stretch>
        </p:blipFill>
        <p:spPr>
          <a:xfrm>
            <a:off x="3472676" y="5110000"/>
            <a:ext cx="3030988" cy="868680"/>
          </a:xfrm>
          <a:prstGeom prst="rect">
            <a:avLst/>
          </a:prstGeom>
          <a:ln w="6350">
            <a:solidFill>
              <a:srgbClr val="D0D5DD"/>
            </a:solidFill>
          </a:ln>
        </p:spPr>
      </p:pic>
      <p:sp>
        <p:nvSpPr>
          <p:cNvPr id="1006" name="Caption"/>
          <p:cNvSpPr txBox="1"/>
          <p:nvPr/>
        </p:nvSpPr>
        <p:spPr>
          <a:xfrm>
            <a:off x="3472676" y="6018680"/>
            <a:ext cx="3030988" cy="180000"/>
          </a:xfrm>
          <a:prstGeom prst="rect">
            <a:avLst/>
          </a:prstGeom>
          <a:noFill/>
        </p:spPr>
        <p:txBody>
          <a:bodyPr wrap="square" lIns="0" tIns="0" rIns="0" bIns="0" anchor="t"/>
          <a:lstStyle/>
          <a:p>
            <a:pPr algn="l">
              <a:buNone/>
            </a:pPr>
            <a:r>
              <a:rPr lang="en-US" sz="900" b="0">
                <a:solidFill>
                  <a:srgbClr val="667085"/>
                </a:solidFill>
              </a:rPr>
              <a:t>User study results</a:t>
            </a:r>
          </a:p>
        </p:txBody>
      </p:sp>
      <p:pic>
        <p:nvPicPr>
          <p:cNvPr id="1008" name="Before and after coaching" descr="Drone racing trajectories before and after coaching for three coaches. With the L2C coach the flight path becomes smooth with few crashes and the lap time drops from 79.4 to 38.2 seconds, a larger gain than the two baselines."/>
          <p:cNvPicPr>
            <a:picLocks noChangeAspect="1"/>
          </p:cNvPicPr>
          <p:nvPr/>
        </p:nvPicPr>
        <p:blipFill>
          <a:blip r:embed="rId5"/>
          <a:stretch>
            <a:fillRect/>
          </a:stretch>
        </p:blipFill>
        <p:spPr>
          <a:xfrm>
            <a:off x="6732264" y="5110000"/>
            <a:ext cx="1750364" cy="868680"/>
          </a:xfrm>
          <a:prstGeom prst="rect">
            <a:avLst/>
          </a:prstGeom>
          <a:ln w="6350">
            <a:solidFill>
              <a:srgbClr val="D0D5DD"/>
            </a:solidFill>
          </a:ln>
        </p:spPr>
      </p:pic>
      <p:sp>
        <p:nvSpPr>
          <p:cNvPr id="1009" name="Caption"/>
          <p:cNvSpPr txBox="1"/>
          <p:nvPr/>
        </p:nvSpPr>
        <p:spPr>
          <a:xfrm>
            <a:off x="6732264" y="6018680"/>
            <a:ext cx="1750364" cy="180000"/>
          </a:xfrm>
          <a:prstGeom prst="rect">
            <a:avLst/>
          </a:prstGeom>
          <a:noFill/>
        </p:spPr>
        <p:txBody>
          <a:bodyPr wrap="square" lIns="0" tIns="0" rIns="0" bIns="0" anchor="t"/>
          <a:lstStyle/>
          <a:p>
            <a:pPr algn="l">
              <a:buNone/>
            </a:pPr>
            <a:r>
              <a:rPr lang="en-US" sz="900" b="0">
                <a:solidFill>
                  <a:srgbClr val="667085"/>
                </a:solidFill>
              </a:rPr>
              <a:t>Before and after coaching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11480" y="804672"/>
            <a:ext cx="7772400" cy="411480"/>
          </a:xfrm>
          <a:prstGeom prst="rect">
            <a:avLst/>
          </a:prstGeom>
          <a:noFill/>
          <a:ln/>
        </p:spPr>
        <p:txBody>
          <a:bodyPr wrap="square" lIns="0" tIns="0" rIns="0" bIns="0" rtlCol="0" anchor="ctr"/>
          <a:lstStyle/>
          <a:p>
            <a:pPr marL="0" indent="0">
              <a:buNone/>
            </a:pPr>
            <a:r>
              <a:rPr lang="en-US" sz="2600" b="1" dirty="0">
                <a:solidFill>
                  <a:srgbClr val="1F3A5F"/>
                </a:solidFill>
                <a:latin typeface="Aptos" pitchFamily="34" charset="0"/>
                <a:ea typeface="Aptos" pitchFamily="34" charset="-122"/>
                <a:cs typeface="Aptos" pitchFamily="34" charset="-120"/>
              </a:rPr>
              <a:t>Project Deep Dive</a:t>
            </a:r>
            <a:endParaRPr lang="en-US" sz="2600" dirty="0"/>
          </a:p>
        </p:txBody>
      </p:sp>
      <p:sp>
        <p:nvSpPr>
          <p:cNvPr id="4" name="Shape 2"/>
          <p:cNvSpPr/>
          <p:nvPr/>
        </p:nvSpPr>
        <p:spPr>
          <a:xfrm>
            <a:off x="502920" y="1298448"/>
            <a:ext cx="11109960" cy="5285232"/>
          </a:xfrm>
          <a:prstGeom prst="roundRect">
            <a:avLst>
              <a:gd name="adj" fmla="val 1038"/>
            </a:avLst>
          </a:prstGeom>
          <a:solidFill>
            <a:srgbClr val="FFFFFF"/>
          </a:solidFill>
          <a:ln w="12700">
            <a:solidFill>
              <a:srgbClr val="D0D5DD"/>
            </a:solidFill>
            <a:prstDash val="solid"/>
          </a:ln>
        </p:spPr>
        <p:txBody>
          <a:bodyPr/>
          <a:lstStyle/>
          <a:p>
            <a:endParaRPr lang="en-US"/>
          </a:p>
        </p:txBody>
      </p:sp>
      <p:sp>
        <p:nvSpPr>
          <p:cNvPr id="5" name="Shape 3"/>
          <p:cNvSpPr/>
          <p:nvPr/>
        </p:nvSpPr>
        <p:spPr>
          <a:xfrm>
            <a:off x="502920" y="1298448"/>
            <a:ext cx="11109960" cy="420624"/>
          </a:xfrm>
          <a:prstGeom prst="rect">
            <a:avLst/>
          </a:prstGeom>
          <a:solidFill>
            <a:srgbClr val="EFF2F5"/>
          </a:solidFill>
          <a:ln w="12700">
            <a:solidFill>
              <a:srgbClr val="EFF2F5"/>
            </a:solidFill>
            <a:prstDash val="solid"/>
          </a:ln>
        </p:spPr>
        <p:txBody>
          <a:bodyPr/>
          <a:lstStyle/>
          <a:p>
            <a:endParaRPr lang="en-US"/>
          </a:p>
        </p:txBody>
      </p:sp>
      <p:sp>
        <p:nvSpPr>
          <p:cNvPr id="6" name="Text 4"/>
          <p:cNvSpPr/>
          <p:nvPr/>
        </p:nvSpPr>
        <p:spPr>
          <a:xfrm>
            <a:off x="658368" y="1417320"/>
            <a:ext cx="8550000" cy="182880"/>
          </a:xfrm>
          <a:prstGeom prst="rect">
            <a:avLst/>
          </a:prstGeom>
          <a:noFill/>
          <a:ln/>
        </p:spPr>
        <p:txBody>
          <a:bodyPr wrap="square" lIns="0" tIns="0" rIns="0" bIns="0" rtlCol="0" anchor="ctr"/>
          <a:lstStyle/>
          <a:p>
            <a:pPr marL="0" indent="0">
              <a:buNone/>
            </a:pPr>
            <a:r>
              <a:rPr lang="en-US" sz="1000" b="1" dirty="0">
                <a:solidFill>
                  <a:srgbClr val="1F3A5F"/>
                </a:solidFill>
              </a:rPr>
              <a:t>Guardian Angel: Building Trust in Shared Autonomy Vehicles with Safe Human-Machine Interaction | University of Pennsylvania | Rahul Mangharam | Project #586</a:t>
            </a:r>
            <a:endParaRPr lang="en-US" sz="1500" dirty="0"/>
          </a:p>
        </p:txBody>
      </p:sp>
      <p:sp>
        <p:nvSpPr>
          <p:cNvPr id="7" name="Shape 5" descr="Status indicator: Green, selected (on track, no action needed)."/>
          <p:cNvSpPr/>
          <p:nvPr/>
        </p:nvSpPr>
        <p:spPr>
          <a:xfrm>
            <a:off x="10378440" y="1399032"/>
            <a:ext cx="194310" cy="194310"/>
          </a:xfrm>
          <a:prstGeom prst="ellipse">
            <a:avLst/>
          </a:prstGeom>
          <a:solidFill>
            <a:srgbClr val="2F7D31"/>
          </a:solidFill>
          <a:ln w="28575">
            <a:solidFill>
              <a:srgbClr val="1B4D1E"/>
            </a:solidFill>
            <a:prstDash val="solid"/>
          </a:ln>
        </p:spPr>
        <p:txBody>
          <a:bodyPr/>
          <a:lstStyle/>
          <a:p>
            <a:endParaRPr lang="en-US"/>
          </a:p>
        </p:txBody>
      </p:sp>
      <p:sp>
        <p:nvSpPr>
          <p:cNvPr id="8" name="Shape 6" descr="Status indicator: Yellow, not selected."/>
          <p:cNvSpPr/>
          <p:nvPr/>
        </p:nvSpPr>
        <p:spPr>
          <a:xfrm>
            <a:off x="10687050" y="1399032"/>
            <a:ext cx="194310" cy="194310"/>
          </a:xfrm>
          <a:prstGeom prst="ellipse">
            <a:avLst/>
          </a:prstGeom>
          <a:solidFill>
            <a:srgbClr val="E4E7EC"/>
          </a:solidFill>
          <a:ln w="12700">
            <a:solidFill>
              <a:srgbClr val="E4E7EC"/>
            </a:solidFill>
            <a:prstDash val="solid"/>
          </a:ln>
        </p:spPr>
        <p:txBody>
          <a:bodyPr/>
          <a:lstStyle/>
          <a:p>
            <a:endParaRPr lang="en-US"/>
          </a:p>
        </p:txBody>
      </p:sp>
      <p:sp>
        <p:nvSpPr>
          <p:cNvPr id="9" name="Shape 7" descr="Status indicator: Red, not selected."/>
          <p:cNvSpPr/>
          <p:nvPr/>
        </p:nvSpPr>
        <p:spPr>
          <a:xfrm>
            <a:off x="10995660" y="1399032"/>
            <a:ext cx="194310" cy="194310"/>
          </a:xfrm>
          <a:prstGeom prst="ellipse">
            <a:avLst/>
          </a:prstGeom>
          <a:solidFill>
            <a:srgbClr val="E4E7EC"/>
          </a:solidFill>
          <a:ln w="12700">
            <a:solidFill>
              <a:srgbClr val="E4E7EC"/>
            </a:solidFill>
            <a:prstDash val="solid"/>
          </a:ln>
        </p:spPr>
        <p:txBody>
          <a:bodyPr/>
          <a:lstStyle/>
          <a:p>
            <a:endParaRPr lang="en-US"/>
          </a:p>
        </p:txBody>
      </p:sp>
      <p:sp>
        <p:nvSpPr>
          <p:cNvPr id="10" name="Shape 8"/>
          <p:cNvSpPr/>
          <p:nvPr/>
        </p:nvSpPr>
        <p:spPr>
          <a:xfrm>
            <a:off x="713232" y="1920240"/>
            <a:ext cx="2834640" cy="3429000"/>
          </a:xfrm>
          <a:prstGeom prst="roundRect">
            <a:avLst>
              <a:gd name="adj" fmla="val 1290"/>
            </a:avLst>
          </a:prstGeom>
          <a:solidFill>
            <a:srgbClr val="FFFFFF"/>
          </a:solidFill>
          <a:ln w="12700">
            <a:solidFill>
              <a:srgbClr val="D0D5DD"/>
            </a:solidFill>
            <a:prstDash val="solid"/>
          </a:ln>
        </p:spPr>
        <p:txBody>
          <a:bodyPr/>
          <a:lstStyle/>
          <a:p>
            <a:endParaRPr lang="en-US"/>
          </a:p>
        </p:txBody>
      </p:sp>
      <p:sp>
        <p:nvSpPr>
          <p:cNvPr id="11" name="Shape 9"/>
          <p:cNvSpPr/>
          <p:nvPr/>
        </p:nvSpPr>
        <p:spPr>
          <a:xfrm>
            <a:off x="713232" y="1920240"/>
            <a:ext cx="2834640" cy="310896"/>
          </a:xfrm>
          <a:prstGeom prst="rect">
            <a:avLst/>
          </a:prstGeom>
          <a:solidFill>
            <a:srgbClr val="EEF2F6"/>
          </a:solidFill>
          <a:ln w="12700">
            <a:solidFill>
              <a:srgbClr val="EEF2F6"/>
            </a:solidFill>
            <a:prstDash val="solid"/>
          </a:ln>
        </p:spPr>
        <p:txBody>
          <a:bodyPr/>
          <a:lstStyle/>
          <a:p>
            <a:endParaRPr lang="en-US"/>
          </a:p>
        </p:txBody>
      </p:sp>
      <p:sp>
        <p:nvSpPr>
          <p:cNvPr id="12" name="Text 10"/>
          <p:cNvSpPr/>
          <p:nvPr/>
        </p:nvSpPr>
        <p:spPr>
          <a:xfrm>
            <a:off x="850392" y="1975104"/>
            <a:ext cx="2560320" cy="164592"/>
          </a:xfrm>
          <a:prstGeom prst="rect">
            <a:avLst/>
          </a:prstGeom>
          <a:noFill/>
          <a:ln/>
        </p:spPr>
        <p:txBody>
          <a:bodyPr wrap="square" lIns="0" tIns="0" rIns="0" bIns="0" rtlCol="0" anchor="ctr"/>
          <a:lstStyle/>
          <a:p>
            <a:pPr marL="0" indent="0">
              <a:buNone/>
            </a:pPr>
            <a:r>
              <a:rPr lang="en-US" sz="1200" b="1" dirty="0">
                <a:solidFill>
                  <a:srgbClr val="1F3A5F"/>
                </a:solidFill>
              </a:rPr>
              <a:t>TIMELINE</a:t>
            </a:r>
            <a:endParaRPr lang="en-US" sz="1200" dirty="0"/>
          </a:p>
        </p:txBody>
      </p:sp>
      <p:sp>
        <p:nvSpPr>
          <p:cNvPr id="13" name="Text 11"/>
          <p:cNvSpPr/>
          <p:nvPr/>
        </p:nvSpPr>
        <p:spPr>
          <a:xfrm>
            <a:off x="850392" y="2290000"/>
            <a:ext cx="2560320" cy="3020000"/>
          </a:xfrm>
          <a:prstGeom prst="rect">
            <a:avLst/>
          </a:prstGeom>
          <a:noFill/>
          <a:ln/>
        </p:spPr>
        <p:txBody>
          <a:bodyPr wrap="square" lIns="0" tIns="0" rIns="0" bIns="0" rtlCol="0" anchor="t"/>
          <a:lstStyle/>
          <a:p>
            <a:pPr marL="0" indent="0">
              <a:spcAft>
                <a:spcPts val="550"/>
              </a:spcAft>
              <a:buNone/>
            </a:pPr>
            <a:r>
              <a:rPr lang="en-US" sz="1100" b="1" dirty="0">
                <a:solidFill>
                  <a:srgbClr val="1F3A5F"/>
                </a:solidFill>
              </a:rPr>
              <a:t>Jul 01, 2025: </a:t>
            </a:r>
            <a:r>
              <a:rPr lang="en-US" sz="1100" dirty="0">
                <a:solidFill>
                  <a:srgbClr val="475467"/>
                </a:solidFill>
              </a:rPr>
              <a:t>Project start; complete.</a:t>
            </a:r>
          </a:p>
          <a:p>
            <a:pPr marL="0" indent="0">
              <a:spcAft>
                <a:spcPts val="550"/>
              </a:spcAft>
              <a:buNone/>
            </a:pPr>
            <a:r>
              <a:rPr lang="en-US" sz="1100" b="1" dirty="0">
                <a:solidFill>
                  <a:srgbClr val="1F3A5F"/>
                </a:solidFill>
              </a:rPr>
              <a:t>2025-26: </a:t>
            </a:r>
            <a:r>
              <a:rPr lang="en-US" sz="1100" dirty="0">
                <a:solidFill>
                  <a:srgbClr val="475467"/>
                </a:solidFill>
              </a:rPr>
              <a:t>Coaching method developed and user study with 33 participants run; complete.</a:t>
            </a:r>
          </a:p>
          <a:p>
            <a:pPr marL="0" indent="0">
              <a:spcAft>
                <a:spcPts val="550"/>
              </a:spcAft>
              <a:buNone/>
            </a:pPr>
            <a:r>
              <a:rPr lang="en-US" sz="1100" b="1" dirty="0">
                <a:solidFill>
                  <a:srgbClr val="1F3A5F"/>
                </a:solidFill>
              </a:rPr>
              <a:t>Jun 24, 2026: </a:t>
            </a:r>
            <a:r>
              <a:rPr lang="en-US" sz="1100" dirty="0">
                <a:solidFill>
                  <a:srgbClr val="475467"/>
                </a:solidFill>
              </a:rPr>
              <a:t>Paper posted on arXiv; complete.</a:t>
            </a:r>
          </a:p>
          <a:p>
            <a:pPr marL="0" indent="0">
              <a:spcAft>
                <a:spcPts val="550"/>
              </a:spcAft>
              <a:buNone/>
            </a:pPr>
            <a:r>
              <a:rPr lang="en-US" sz="1100" b="1" dirty="0">
                <a:solidFill>
                  <a:srgbClr val="1F3A5F"/>
                </a:solidFill>
              </a:rPr>
              <a:t>Jun 30, 2026: </a:t>
            </a:r>
            <a:r>
              <a:rPr lang="en-US" sz="1100" dirty="0">
                <a:solidFill>
                  <a:srgbClr val="475467"/>
                </a:solidFill>
              </a:rPr>
              <a:t>Project end date; complete.</a:t>
            </a:r>
          </a:p>
          <a:p>
            <a:pPr marL="0" indent="0">
              <a:spcAft>
                <a:spcPts val="550"/>
              </a:spcAft>
              <a:buNone/>
            </a:pPr>
            <a:r>
              <a:rPr lang="en-US" sz="1100" b="1" dirty="0">
                <a:solidFill>
                  <a:srgbClr val="1F3A5F"/>
                </a:solidFill>
              </a:rPr>
              <a:t>Oct 2026: </a:t>
            </a:r>
            <a:r>
              <a:rPr lang="en-US" sz="1100" dirty="0">
                <a:solidFill>
                  <a:srgbClr val="475467"/>
                </a:solidFill>
              </a:rPr>
              <a:t>Paper accepted to CoRL 2026; complete.</a:t>
            </a:r>
          </a:p>
        </p:txBody>
      </p:sp>
      <p:sp>
        <p:nvSpPr>
          <p:cNvPr id="17" name="Shape 15"/>
          <p:cNvSpPr/>
          <p:nvPr/>
        </p:nvSpPr>
        <p:spPr>
          <a:xfrm>
            <a:off x="3657600" y="1920240"/>
            <a:ext cx="2377440" cy="3429000"/>
          </a:xfrm>
          <a:prstGeom prst="roundRect">
            <a:avLst>
              <a:gd name="adj" fmla="val 1538"/>
            </a:avLst>
          </a:prstGeom>
          <a:solidFill>
            <a:srgbClr val="FFFFFF"/>
          </a:solidFill>
          <a:ln w="12700">
            <a:solidFill>
              <a:srgbClr val="D0D5DD"/>
            </a:solidFill>
            <a:prstDash val="solid"/>
          </a:ln>
        </p:spPr>
        <p:txBody>
          <a:bodyPr/>
          <a:lstStyle/>
          <a:p>
            <a:endParaRPr lang="en-US"/>
          </a:p>
        </p:txBody>
      </p:sp>
      <p:sp>
        <p:nvSpPr>
          <p:cNvPr id="18" name="Shape 16"/>
          <p:cNvSpPr/>
          <p:nvPr/>
        </p:nvSpPr>
        <p:spPr>
          <a:xfrm>
            <a:off x="3657600" y="1920240"/>
            <a:ext cx="2377440" cy="310896"/>
          </a:xfrm>
          <a:prstGeom prst="rect">
            <a:avLst/>
          </a:prstGeom>
          <a:solidFill>
            <a:srgbClr val="EEF6EE"/>
          </a:solidFill>
          <a:ln w="12700">
            <a:solidFill>
              <a:srgbClr val="EEF6EE"/>
            </a:solidFill>
            <a:prstDash val="solid"/>
          </a:ln>
        </p:spPr>
        <p:txBody>
          <a:bodyPr/>
          <a:lstStyle/>
          <a:p>
            <a:endParaRPr lang="en-US"/>
          </a:p>
        </p:txBody>
      </p:sp>
      <p:sp>
        <p:nvSpPr>
          <p:cNvPr id="19" name="Text 17"/>
          <p:cNvSpPr/>
          <p:nvPr/>
        </p:nvSpPr>
        <p:spPr>
          <a:xfrm>
            <a:off x="3794760" y="1975104"/>
            <a:ext cx="2103120" cy="164592"/>
          </a:xfrm>
          <a:prstGeom prst="rect">
            <a:avLst/>
          </a:prstGeom>
          <a:noFill/>
          <a:ln/>
        </p:spPr>
        <p:txBody>
          <a:bodyPr wrap="square" lIns="0" tIns="0" rIns="0" bIns="0" rtlCol="0" anchor="ctr"/>
          <a:lstStyle/>
          <a:p>
            <a:pPr marL="0" indent="0">
              <a:buNone/>
            </a:pPr>
            <a:r>
              <a:rPr lang="en-US" sz="1200" b="1" dirty="0">
                <a:solidFill>
                  <a:srgbClr val="1F3A5F"/>
                </a:solidFill>
              </a:rPr>
              <a:t>BUDGET</a:t>
            </a:r>
            <a:endParaRPr lang="en-US" sz="1200" dirty="0"/>
          </a:p>
        </p:txBody>
      </p:sp>
      <p:sp>
        <p:nvSpPr>
          <p:cNvPr id="20" name="Text 18"/>
          <p:cNvSpPr/>
          <p:nvPr/>
        </p:nvSpPr>
        <p:spPr>
          <a:xfrm>
            <a:off x="3794760" y="2290000"/>
            <a:ext cx="2103120" cy="3020000"/>
          </a:xfrm>
          <a:prstGeom prst="rect">
            <a:avLst/>
          </a:prstGeom>
          <a:noFill/>
          <a:ln/>
        </p:spPr>
        <p:txBody>
          <a:bodyPr wrap="square" lIns="0" tIns="0" rIns="0" bIns="0" rtlCol="0" anchor="t"/>
          <a:lstStyle/>
          <a:p>
            <a:pPr marL="0" indent="0">
              <a:spcAft>
                <a:spcPts val="550"/>
              </a:spcAft>
              <a:buNone/>
            </a:pPr>
            <a:r>
              <a:rPr lang="en-US" sz="1100" b="1" dirty="0">
                <a:solidFill>
                  <a:srgbClr val="1F3A5F"/>
                </a:solidFill>
              </a:rPr>
              <a:t>Allocated: </a:t>
            </a:r>
            <a:r>
              <a:rPr lang="en-US" sz="1100" dirty="0">
                <a:solidFill>
                  <a:srgbClr val="475467"/>
                </a:solidFill>
              </a:rPr>
              <a:t>$35,000 federal</a:t>
            </a:r>
          </a:p>
          <a:p>
            <a:pPr marL="0" indent="0">
              <a:spcAft>
                <a:spcPts val="550"/>
              </a:spcAft>
              <a:buNone/>
            </a:pPr>
            <a:r>
              <a:rPr lang="en-US" sz="1100" b="1" dirty="0">
                <a:solidFill>
                  <a:srgbClr val="1F3A5F"/>
                </a:solidFill>
              </a:rPr>
              <a:t>Spent: </a:t>
            </a:r>
            <a:r>
              <a:rPr lang="en-US" sz="1100" dirty="0">
                <a:solidFill>
                  <a:srgbClr val="475467"/>
                </a:solidFill>
              </a:rPr>
              <a:t>$35,000</a:t>
            </a:r>
          </a:p>
          <a:p>
            <a:pPr marL="0" indent="0">
              <a:spcAft>
                <a:spcPts val="550"/>
              </a:spcAft>
              <a:buNone/>
            </a:pPr>
            <a:r>
              <a:rPr lang="en-US" sz="1100" b="1" dirty="0">
                <a:solidFill>
                  <a:srgbClr val="1F3A5F"/>
                </a:solidFill>
              </a:rPr>
              <a:t>Burn %: </a:t>
            </a:r>
            <a:r>
              <a:rPr lang="en-US" sz="1100" dirty="0">
                <a:solidFill>
                  <a:srgbClr val="475467"/>
                </a:solidFill>
              </a:rPr>
              <a:t>100%</a:t>
            </a:r>
          </a:p>
          <a:p>
            <a:pPr marL="0" indent="0">
              <a:spcAft>
                <a:spcPts val="550"/>
              </a:spcAft>
              <a:buNone/>
            </a:pPr>
            <a:r>
              <a:rPr lang="en-US" sz="1100" b="1" dirty="0">
                <a:solidFill>
                  <a:srgbClr val="1F3A5F"/>
                </a:solidFill>
              </a:rPr>
              <a:t>Cost share: </a:t>
            </a:r>
            <a:r>
              <a:rPr lang="en-US" sz="1100" dirty="0">
                <a:solidFill>
                  <a:srgbClr val="475467"/>
                </a:solidFill>
              </a:rPr>
              <a:t>$35,000 Penn cost share, 1:1.</a:t>
            </a:r>
          </a:p>
          <a:p>
            <a:pPr marL="0" indent="0">
              <a:spcAft>
                <a:spcPts val="550"/>
              </a:spcAft>
              <a:buNone/>
            </a:pPr>
            <a:r>
              <a:rPr lang="en-US" sz="1100" b="1" dirty="0">
                <a:solidFill>
                  <a:srgbClr val="1F3A5F"/>
                </a:solidFill>
              </a:rPr>
              <a:t>Variance: </a:t>
            </a:r>
            <a:r>
              <a:rPr lang="en-US" sz="1100" dirty="0">
                <a:solidFill>
                  <a:srgbClr val="475467"/>
                </a:solidFill>
              </a:rPr>
              <a:t>None.</a:t>
            </a:r>
          </a:p>
        </p:txBody>
      </p:sp>
      <p:sp>
        <p:nvSpPr>
          <p:cNvPr id="24" name="Shape 22"/>
          <p:cNvSpPr/>
          <p:nvPr/>
        </p:nvSpPr>
        <p:spPr>
          <a:xfrm>
            <a:off x="6144768" y="1920240"/>
            <a:ext cx="2560320" cy="3429000"/>
          </a:xfrm>
          <a:prstGeom prst="roundRect">
            <a:avLst>
              <a:gd name="adj" fmla="val 1429"/>
            </a:avLst>
          </a:prstGeom>
          <a:solidFill>
            <a:srgbClr val="FFFFFF"/>
          </a:solidFill>
          <a:ln w="12700">
            <a:solidFill>
              <a:srgbClr val="D0D5DD"/>
            </a:solidFill>
            <a:prstDash val="solid"/>
          </a:ln>
        </p:spPr>
        <p:txBody>
          <a:bodyPr/>
          <a:lstStyle/>
          <a:p>
            <a:endParaRPr lang="en-US"/>
          </a:p>
        </p:txBody>
      </p:sp>
      <p:sp>
        <p:nvSpPr>
          <p:cNvPr id="25" name="Shape 23"/>
          <p:cNvSpPr/>
          <p:nvPr/>
        </p:nvSpPr>
        <p:spPr>
          <a:xfrm>
            <a:off x="6144768" y="1920240"/>
            <a:ext cx="2560320" cy="310896"/>
          </a:xfrm>
          <a:prstGeom prst="rect">
            <a:avLst/>
          </a:prstGeom>
          <a:solidFill>
            <a:srgbClr val="F7F8FA"/>
          </a:solidFill>
          <a:ln w="12700">
            <a:solidFill>
              <a:srgbClr val="F7F8FA"/>
            </a:solidFill>
            <a:prstDash val="solid"/>
          </a:ln>
        </p:spPr>
        <p:txBody>
          <a:bodyPr/>
          <a:lstStyle/>
          <a:p>
            <a:endParaRPr lang="en-US"/>
          </a:p>
        </p:txBody>
      </p:sp>
      <p:sp>
        <p:nvSpPr>
          <p:cNvPr id="26" name="Text 24"/>
          <p:cNvSpPr/>
          <p:nvPr/>
        </p:nvSpPr>
        <p:spPr>
          <a:xfrm>
            <a:off x="6281928" y="1975104"/>
            <a:ext cx="2286000" cy="164592"/>
          </a:xfrm>
          <a:prstGeom prst="rect">
            <a:avLst/>
          </a:prstGeom>
          <a:noFill/>
          <a:ln/>
        </p:spPr>
        <p:txBody>
          <a:bodyPr wrap="square" lIns="0" tIns="0" rIns="0" bIns="0" rtlCol="0" anchor="ctr"/>
          <a:lstStyle/>
          <a:p>
            <a:pPr marL="0" indent="0">
              <a:buNone/>
            </a:pPr>
            <a:r>
              <a:rPr lang="en-US" sz="1200" b="1" dirty="0">
                <a:solidFill>
                  <a:srgbClr val="1F3A5F"/>
                </a:solidFill>
              </a:rPr>
              <a:t>DELIVERABLES</a:t>
            </a:r>
            <a:endParaRPr lang="en-US" sz="1200" dirty="0"/>
          </a:p>
        </p:txBody>
      </p:sp>
      <p:sp>
        <p:nvSpPr>
          <p:cNvPr id="27" name="Text 25"/>
          <p:cNvSpPr/>
          <p:nvPr/>
        </p:nvSpPr>
        <p:spPr>
          <a:xfrm>
            <a:off x="6281928" y="2290000"/>
            <a:ext cx="2286000" cy="3020000"/>
          </a:xfrm>
          <a:prstGeom prst="rect">
            <a:avLst/>
          </a:prstGeom>
          <a:noFill/>
          <a:ln/>
        </p:spPr>
        <p:txBody>
          <a:bodyPr wrap="square" lIns="0" tIns="0" rIns="0" bIns="0" rtlCol="0" anchor="t"/>
          <a:lstStyle/>
          <a:p>
            <a:pPr marL="0" indent="0">
              <a:spcAft>
                <a:spcPts val="550"/>
              </a:spcAft>
              <a:buNone/>
            </a:pPr>
            <a:r>
              <a:rPr lang="en-US" sz="1100" b="1" dirty="0">
                <a:solidFill>
                  <a:srgbClr val="1F3A5F"/>
                </a:solidFill>
              </a:rPr>
              <a:t>Publication: </a:t>
            </a:r>
            <a:r>
              <a:rPr lang="en-US" sz="1100" dirty="0">
                <a:solidFill>
                  <a:srgbClr val="475467"/>
                </a:solidFill>
              </a:rPr>
              <a:t>Complete; one paper accepted to CoRL 2026.</a:t>
            </a:r>
          </a:p>
          <a:p>
            <a:pPr marL="0" indent="0">
              <a:spcAft>
                <a:spcPts val="550"/>
              </a:spcAft>
              <a:buNone/>
            </a:pPr>
            <a:r>
              <a:rPr lang="en-US" sz="1100" b="1" dirty="0">
                <a:solidFill>
                  <a:srgbClr val="1F3A5F"/>
                </a:solidFill>
              </a:rPr>
              <a:t>User study: </a:t>
            </a:r>
            <a:r>
              <a:rPr lang="en-US" sz="1100" dirty="0">
                <a:solidFill>
                  <a:srgbClr val="475467"/>
                </a:solidFill>
              </a:rPr>
              <a:t>Complete; 33 participants, three coaching methods.</a:t>
            </a:r>
          </a:p>
          <a:p>
            <a:pPr marL="0" indent="0">
              <a:spcAft>
                <a:spcPts val="550"/>
              </a:spcAft>
              <a:buNone/>
            </a:pPr>
            <a:r>
              <a:rPr lang="en-US" sz="1100" b="1" dirty="0">
                <a:solidFill>
                  <a:srgbClr val="1F3A5F"/>
                </a:solidFill>
              </a:rPr>
              <a:t>Code and data: </a:t>
            </a:r>
            <a:r>
              <a:rPr lang="en-US" sz="1100" dirty="0">
                <a:solidFill>
                  <a:srgbClr val="475467"/>
                </a:solidFill>
              </a:rPr>
              <a:t>Not yet public.</a:t>
            </a:r>
          </a:p>
          <a:p>
            <a:pPr marL="0" indent="0">
              <a:spcAft>
                <a:spcPts val="550"/>
              </a:spcAft>
              <a:buNone/>
            </a:pPr>
            <a:r>
              <a:rPr lang="en-US" sz="1100" b="1" dirty="0">
                <a:solidFill>
                  <a:srgbClr val="1F3A5F"/>
                </a:solidFill>
              </a:rPr>
              <a:t>Final report: </a:t>
            </a:r>
            <a:r>
              <a:rPr lang="en-US" sz="1100" dirty="0">
                <a:solidFill>
                  <a:srgbClr val="475467"/>
                </a:solidFill>
              </a:rPr>
              <a:t>Submitted with these slides, Oct 2026.</a:t>
            </a:r>
          </a:p>
        </p:txBody>
      </p:sp>
      <p:sp>
        <p:nvSpPr>
          <p:cNvPr id="31" name="Shape 29"/>
          <p:cNvSpPr/>
          <p:nvPr/>
        </p:nvSpPr>
        <p:spPr>
          <a:xfrm>
            <a:off x="8833104" y="1920240"/>
            <a:ext cx="2103120" cy="3429000"/>
          </a:xfrm>
          <a:prstGeom prst="roundRect">
            <a:avLst>
              <a:gd name="adj" fmla="val 1739"/>
            </a:avLst>
          </a:prstGeom>
          <a:solidFill>
            <a:srgbClr val="FFFFFF"/>
          </a:solidFill>
          <a:ln w="12700">
            <a:solidFill>
              <a:srgbClr val="D0D5DD"/>
            </a:solidFill>
            <a:prstDash val="solid"/>
          </a:ln>
        </p:spPr>
        <p:txBody>
          <a:bodyPr/>
          <a:lstStyle/>
          <a:p>
            <a:endParaRPr lang="en-US"/>
          </a:p>
        </p:txBody>
      </p:sp>
      <p:sp>
        <p:nvSpPr>
          <p:cNvPr id="32" name="Shape 30"/>
          <p:cNvSpPr/>
          <p:nvPr/>
        </p:nvSpPr>
        <p:spPr>
          <a:xfrm>
            <a:off x="8833104" y="1920240"/>
            <a:ext cx="2103120" cy="310896"/>
          </a:xfrm>
          <a:prstGeom prst="rect">
            <a:avLst/>
          </a:prstGeom>
          <a:solidFill>
            <a:srgbClr val="FDEFEF"/>
          </a:solidFill>
          <a:ln w="12700">
            <a:solidFill>
              <a:srgbClr val="FDEFEF"/>
            </a:solidFill>
            <a:prstDash val="solid"/>
          </a:ln>
        </p:spPr>
        <p:txBody>
          <a:bodyPr/>
          <a:lstStyle/>
          <a:p>
            <a:endParaRPr lang="en-US"/>
          </a:p>
        </p:txBody>
      </p:sp>
      <p:sp>
        <p:nvSpPr>
          <p:cNvPr id="33" name="Text 31"/>
          <p:cNvSpPr/>
          <p:nvPr/>
        </p:nvSpPr>
        <p:spPr>
          <a:xfrm>
            <a:off x="8970264" y="1975104"/>
            <a:ext cx="1828800" cy="164592"/>
          </a:xfrm>
          <a:prstGeom prst="rect">
            <a:avLst/>
          </a:prstGeom>
          <a:noFill/>
          <a:ln/>
        </p:spPr>
        <p:txBody>
          <a:bodyPr wrap="square" lIns="0" tIns="0" rIns="0" bIns="0" rtlCol="0" anchor="ctr"/>
          <a:lstStyle/>
          <a:p>
            <a:pPr marL="0" indent="0">
              <a:buNone/>
            </a:pPr>
            <a:r>
              <a:rPr lang="en-US" sz="1200" b="1" dirty="0">
                <a:solidFill>
                  <a:srgbClr val="1F3A5F"/>
                </a:solidFill>
              </a:rPr>
              <a:t>RISKS / NOTES</a:t>
            </a:r>
            <a:endParaRPr lang="en-US" sz="1200" dirty="0"/>
          </a:p>
        </p:txBody>
      </p:sp>
      <p:sp>
        <p:nvSpPr>
          <p:cNvPr id="34" name="Text 32"/>
          <p:cNvSpPr/>
          <p:nvPr/>
        </p:nvSpPr>
        <p:spPr>
          <a:xfrm>
            <a:off x="8970264" y="2290000"/>
            <a:ext cx="1828800" cy="3020000"/>
          </a:xfrm>
          <a:prstGeom prst="rect">
            <a:avLst/>
          </a:prstGeom>
          <a:noFill/>
          <a:ln/>
        </p:spPr>
        <p:txBody>
          <a:bodyPr wrap="square" lIns="0" tIns="0" rIns="0" bIns="0" rtlCol="0" anchor="t"/>
          <a:lstStyle/>
          <a:p>
            <a:pPr marL="0" indent="0">
              <a:spcAft>
                <a:spcPts val="550"/>
              </a:spcAft>
              <a:buNone/>
            </a:pPr>
            <a:r>
              <a:rPr lang="en-US" sz="1000" b="1" dirty="0">
                <a:solidFill>
                  <a:srgbClr val="1F3A5F"/>
                </a:solidFill>
              </a:rPr>
              <a:t>Risk: </a:t>
            </a:r>
            <a:r>
              <a:rPr lang="en-US" sz="1000" dirty="0">
                <a:solidFill>
                  <a:srgbClr val="475467"/>
                </a:solidFill>
              </a:rPr>
              <a:t>Study was in a simulator, and differences between the three coaches were not statistically significant (11 people per group).</a:t>
            </a:r>
          </a:p>
          <a:p>
            <a:pPr marL="0" indent="0">
              <a:spcAft>
                <a:spcPts val="550"/>
              </a:spcAft>
              <a:buNone/>
            </a:pPr>
            <a:r>
              <a:rPr lang="en-US" sz="1000" b="1" dirty="0">
                <a:solidFill>
                  <a:srgbClr val="1F3A5F"/>
                </a:solidFill>
              </a:rPr>
              <a:t>Mitigation: </a:t>
            </a:r>
            <a:r>
              <a:rPr lang="en-US" sz="1000" dirty="0">
                <a:solidFill>
                  <a:srgbClr val="475467"/>
                </a:solidFill>
              </a:rPr>
              <a:t>Gains within the L2C group were significant; larger and on-road follow-up studies are needed.</a:t>
            </a:r>
          </a:p>
          <a:p>
            <a:pPr marL="0" indent="0">
              <a:spcAft>
                <a:spcPts val="550"/>
              </a:spcAft>
              <a:buNone/>
            </a:pPr>
            <a:r>
              <a:rPr lang="en-US" sz="1000" b="1" dirty="0">
                <a:solidFill>
                  <a:srgbClr val="1F3A5F"/>
                </a:solidFill>
              </a:rPr>
              <a:t>Decision request: </a:t>
            </a:r>
            <a:r>
              <a:rPr lang="en-US" sz="1000" dirty="0">
                <a:solidFill>
                  <a:srgbClr val="475467"/>
                </a:solidFill>
              </a:rPr>
              <a:t>None.</a:t>
            </a:r>
          </a:p>
        </p:txBody>
      </p:sp>
      <p:sp>
        <p:nvSpPr>
          <p:cNvPr id="1010" name="Status label"/>
          <p:cNvSpPr txBox="1"/>
          <p:nvPr/>
        </p:nvSpPr>
        <p:spPr>
          <a:xfrm>
            <a:off x="9246920" y="1435000"/>
            <a:ext cx="1000000" cy="128016"/>
          </a:xfrm>
          <a:prstGeom prst="rect">
            <a:avLst/>
          </a:prstGeom>
          <a:noFill/>
        </p:spPr>
        <p:txBody>
          <a:bodyPr wrap="square" lIns="0" tIns="0" rIns="0" bIns="0" anchor="ctr"/>
          <a:lstStyle/>
          <a:p>
            <a:pPr algn="r">
              <a:buNone/>
            </a:pPr>
            <a:r>
              <a:rPr lang="en-US" sz="950" b="0">
                <a:solidFill>
                  <a:srgbClr val="667085"/>
                </a:solidFill>
              </a:rPr>
              <a:t>Status: Green</a:t>
            </a:r>
          </a:p>
        </p:txBody>
      </p:sp>
      <p:sp>
        <p:nvSpPr>
          <p:cNvPr id="1011" name="Result card 1">
            <a:extLst>
              <a:ext uri="{C183D7F6-B498-43B3-948B-1728B52AA6E4}">
                <adec:decorative xmlns:adec="http://schemas.microsoft.com/office/drawing/2017/decorative" val="1"/>
              </a:ext>
            </a:extLst>
          </p:cNvPr>
          <p:cNvSpPr/>
          <p:nvPr/>
        </p:nvSpPr>
        <p:spPr>
          <a:xfrm>
            <a:off x="713232" y="5480000"/>
            <a:ext cx="2535174" cy="841248"/>
          </a:xfrm>
          <a:prstGeom prst="roundRect">
            <a:avLst>
              <a:gd name="adj" fmla="val 6000"/>
            </a:avLst>
          </a:prstGeom>
          <a:solidFill>
            <a:srgbClr val="F4F6F9"/>
          </a:solidFill>
          <a:ln w="9525">
            <a:solidFill>
              <a:srgbClr val="E4E7EC"/>
            </a:solidFill>
          </a:ln>
        </p:spPr>
        <p:txBody>
          <a:bodyPr/>
          <a:lstStyle/>
          <a:p>
            <a:endParaRPr/>
          </a:p>
        </p:txBody>
      </p:sp>
      <p:sp>
        <p:nvSpPr>
          <p:cNvPr id="1012" name="Key result 1"/>
          <p:cNvSpPr txBox="1"/>
          <p:nvPr/>
        </p:nvSpPr>
        <p:spPr>
          <a:xfrm>
            <a:off x="823232" y="5570000"/>
            <a:ext cx="2315174" cy="661248"/>
          </a:xfrm>
          <a:prstGeom prst="rect">
            <a:avLst/>
          </a:prstGeom>
          <a:noFill/>
        </p:spPr>
        <p:txBody>
          <a:bodyPr wrap="square" lIns="0" tIns="0" rIns="0" bIns="0" anchor="ctr"/>
          <a:lstStyle/>
          <a:p>
            <a:pPr algn="l">
              <a:buNone/>
            </a:pPr>
            <a:r>
              <a:rPr lang="en-US" sz="2000" b="1">
                <a:solidFill>
                  <a:srgbClr val="1F3A5F"/>
                </a:solidFill>
              </a:rPr>
              <a:t>27.9%</a:t>
            </a:r>
          </a:p>
          <a:p>
            <a:pPr algn="l">
              <a:buNone/>
            </a:pPr>
            <a:r>
              <a:rPr lang="en-US" sz="1000" b="0">
                <a:solidFill>
                  <a:srgbClr val="475467"/>
                </a:solidFill>
              </a:rPr>
              <a:t>average lap time reduction after 40 minutes of coaching</a:t>
            </a:r>
          </a:p>
        </p:txBody>
      </p:sp>
      <p:sp>
        <p:nvSpPr>
          <p:cNvPr id="1013" name="Result card 2">
            <a:extLst>
              <a:ext uri="{C183D7F6-B498-43B3-948B-1728B52AA6E4}">
                <adec:decorative xmlns:adec="http://schemas.microsoft.com/office/drawing/2017/decorative" val="1"/>
              </a:ext>
            </a:extLst>
          </p:cNvPr>
          <p:cNvSpPr/>
          <p:nvPr/>
        </p:nvSpPr>
        <p:spPr>
          <a:xfrm>
            <a:off x="3431286" y="5480000"/>
            <a:ext cx="2535174" cy="841248"/>
          </a:xfrm>
          <a:prstGeom prst="roundRect">
            <a:avLst>
              <a:gd name="adj" fmla="val 6000"/>
            </a:avLst>
          </a:prstGeom>
          <a:solidFill>
            <a:srgbClr val="F4F6F9"/>
          </a:solidFill>
          <a:ln w="9525">
            <a:solidFill>
              <a:srgbClr val="E4E7EC"/>
            </a:solidFill>
          </a:ln>
        </p:spPr>
        <p:txBody>
          <a:bodyPr/>
          <a:lstStyle/>
          <a:p>
            <a:endParaRPr/>
          </a:p>
        </p:txBody>
      </p:sp>
      <p:sp>
        <p:nvSpPr>
          <p:cNvPr id="1014" name="Key result 2"/>
          <p:cNvSpPr txBox="1"/>
          <p:nvPr/>
        </p:nvSpPr>
        <p:spPr>
          <a:xfrm>
            <a:off x="3541286" y="5570000"/>
            <a:ext cx="2315174" cy="661248"/>
          </a:xfrm>
          <a:prstGeom prst="rect">
            <a:avLst/>
          </a:prstGeom>
          <a:noFill/>
        </p:spPr>
        <p:txBody>
          <a:bodyPr wrap="square" lIns="0" tIns="0" rIns="0" bIns="0" anchor="ctr"/>
          <a:lstStyle/>
          <a:p>
            <a:pPr algn="l">
              <a:buNone/>
            </a:pPr>
            <a:r>
              <a:rPr lang="en-US" sz="2000" b="1">
                <a:solidFill>
                  <a:srgbClr val="1F3A5F"/>
                </a:solidFill>
              </a:rPr>
              <a:t>3.52</a:t>
            </a:r>
          </a:p>
          <a:p>
            <a:pPr algn="l">
              <a:buNone/>
            </a:pPr>
            <a:r>
              <a:rPr lang="en-US" sz="1000" b="0">
                <a:solidFill>
                  <a:srgbClr val="475467"/>
                </a:solidFill>
              </a:rPr>
              <a:t>fewer failures per lap after coaching</a:t>
            </a:r>
          </a:p>
        </p:txBody>
      </p:sp>
      <p:sp>
        <p:nvSpPr>
          <p:cNvPr id="1015" name="Result card 3">
            <a:extLst>
              <a:ext uri="{C183D7F6-B498-43B3-948B-1728B52AA6E4}">
                <adec:decorative xmlns:adec="http://schemas.microsoft.com/office/drawing/2017/decorative" val="1"/>
              </a:ext>
            </a:extLst>
          </p:cNvPr>
          <p:cNvSpPr/>
          <p:nvPr/>
        </p:nvSpPr>
        <p:spPr>
          <a:xfrm>
            <a:off x="6149340" y="5480000"/>
            <a:ext cx="2535174" cy="841248"/>
          </a:xfrm>
          <a:prstGeom prst="roundRect">
            <a:avLst>
              <a:gd name="adj" fmla="val 6000"/>
            </a:avLst>
          </a:prstGeom>
          <a:solidFill>
            <a:srgbClr val="F4F6F9"/>
          </a:solidFill>
          <a:ln w="9525">
            <a:solidFill>
              <a:srgbClr val="E4E7EC"/>
            </a:solidFill>
          </a:ln>
        </p:spPr>
        <p:txBody>
          <a:bodyPr/>
          <a:lstStyle/>
          <a:p>
            <a:endParaRPr/>
          </a:p>
        </p:txBody>
      </p:sp>
      <p:sp>
        <p:nvSpPr>
          <p:cNvPr id="1016" name="Key result 3"/>
          <p:cNvSpPr txBox="1"/>
          <p:nvPr/>
        </p:nvSpPr>
        <p:spPr>
          <a:xfrm>
            <a:off x="6259340" y="5570000"/>
            <a:ext cx="2315174" cy="661248"/>
          </a:xfrm>
          <a:prstGeom prst="rect">
            <a:avLst/>
          </a:prstGeom>
          <a:noFill/>
        </p:spPr>
        <p:txBody>
          <a:bodyPr wrap="square" lIns="0" tIns="0" rIns="0" bIns="0" anchor="ctr"/>
          <a:lstStyle/>
          <a:p>
            <a:pPr algn="l">
              <a:buNone/>
            </a:pPr>
            <a:r>
              <a:rPr lang="en-US" sz="2000" b="1">
                <a:solidFill>
                  <a:srgbClr val="1F3A5F"/>
                </a:solidFill>
              </a:rPr>
              <a:t>33</a:t>
            </a:r>
          </a:p>
          <a:p>
            <a:pPr algn="l">
              <a:buNone/>
            </a:pPr>
            <a:r>
              <a:rPr lang="en-US" sz="1000" b="0">
                <a:solidFill>
                  <a:srgbClr val="475467"/>
                </a:solidFill>
              </a:rPr>
              <a:t>participants in the user study</a:t>
            </a:r>
          </a:p>
        </p:txBody>
      </p:sp>
      <p:sp>
        <p:nvSpPr>
          <p:cNvPr id="1017" name="Result card 4">
            <a:extLst>
              <a:ext uri="{C183D7F6-B498-43B3-948B-1728B52AA6E4}">
                <adec:decorative xmlns:adec="http://schemas.microsoft.com/office/drawing/2017/decorative" val="1"/>
              </a:ext>
            </a:extLst>
          </p:cNvPr>
          <p:cNvSpPr/>
          <p:nvPr/>
        </p:nvSpPr>
        <p:spPr>
          <a:xfrm>
            <a:off x="8867394" y="5480000"/>
            <a:ext cx="2535174" cy="841248"/>
          </a:xfrm>
          <a:prstGeom prst="roundRect">
            <a:avLst>
              <a:gd name="adj" fmla="val 6000"/>
            </a:avLst>
          </a:prstGeom>
          <a:solidFill>
            <a:srgbClr val="F4F6F9"/>
          </a:solidFill>
          <a:ln w="9525">
            <a:solidFill>
              <a:srgbClr val="E4E7EC"/>
            </a:solidFill>
          </a:ln>
        </p:spPr>
        <p:txBody>
          <a:bodyPr/>
          <a:lstStyle/>
          <a:p>
            <a:endParaRPr/>
          </a:p>
        </p:txBody>
      </p:sp>
      <p:sp>
        <p:nvSpPr>
          <p:cNvPr id="1018" name="Key result 4"/>
          <p:cNvSpPr txBox="1"/>
          <p:nvPr/>
        </p:nvSpPr>
        <p:spPr>
          <a:xfrm>
            <a:off x="8977394" y="5570000"/>
            <a:ext cx="2315174" cy="661248"/>
          </a:xfrm>
          <a:prstGeom prst="rect">
            <a:avLst/>
          </a:prstGeom>
          <a:noFill/>
        </p:spPr>
        <p:txBody>
          <a:bodyPr wrap="square" lIns="0" tIns="0" rIns="0" bIns="0" anchor="ctr"/>
          <a:lstStyle/>
          <a:p>
            <a:pPr algn="l">
              <a:buNone/>
            </a:pPr>
            <a:r>
              <a:rPr lang="en-US" sz="2000" b="1">
                <a:solidFill>
                  <a:srgbClr val="1F3A5F"/>
                </a:solidFill>
              </a:rPr>
              <a:t>3</a:t>
            </a:r>
          </a:p>
          <a:p>
            <a:pPr algn="l">
              <a:buNone/>
            </a:pPr>
            <a:r>
              <a:rPr lang="en-US" sz="1000" b="0">
                <a:solidFill>
                  <a:srgbClr val="475467"/>
                </a:solidFill>
              </a:rPr>
              <a:t>coaching methods compared: L2C and two baselines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546</Words>
  <Application>Microsoft Macintosh PowerPoint</Application>
  <PresentationFormat>Widescreen</PresentationFormat>
  <Paragraphs>62</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Aptos</vt:lpstr>
      <vt:lpstr>Arial</vt:lpstr>
      <vt:lpstr>Office Theme</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UTC Semi-Annual Progress Review Template</dc:title>
  <dc:subject>UTC Semi-Annual Progress Review Template</dc:subject>
  <dc:creator>OpenAI</dc:creator>
  <cp:lastModifiedBy>Mangharam, Rahul</cp:lastModifiedBy>
  <cp:revision>5</cp:revision>
  <dcterms:created xsi:type="dcterms:W3CDTF">2026-04-01T15:01:49Z</dcterms:created>
  <dcterms:modified xsi:type="dcterms:W3CDTF">2026-10-06T19:41:47Z</dcterms:modified>
</cp:coreProperties>
</file>