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56" r:id="rId2"/>
    <p:sldId id="284" r:id="rId3"/>
    <p:sldId id="290" r:id="rId4"/>
    <p:sldId id="288" r:id="rId5"/>
    <p:sldId id="289" r:id="rId6"/>
    <p:sldId id="285" r:id="rId7"/>
    <p:sldId id="287"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9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5818" autoAdjust="0"/>
  </p:normalViewPr>
  <p:slideViewPr>
    <p:cSldViewPr snapToGrid="0">
      <p:cViewPr varScale="1">
        <p:scale>
          <a:sx n="61" d="100"/>
          <a:sy n="61" d="100"/>
        </p:scale>
        <p:origin x="78" y="4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251"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2F37C4C-3102-4731-84E8-E2AFA6D69156}" type="datetimeFigureOut">
              <a:rPr lang="en-US" smtClean="0"/>
              <a:t>4/30/2019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0C73C8-C028-4400-8964-B4CE8F24DB76}" type="slidenum">
              <a:rPr lang="en-US" smtClean="0"/>
              <a:t>‹#›</a:t>
            </a:fld>
            <a:endParaRPr lang="en-US" dirty="0"/>
          </a:p>
        </p:txBody>
      </p:sp>
    </p:spTree>
    <p:extLst>
      <p:ext uri="{BB962C8B-B14F-4D97-AF65-F5344CB8AC3E}">
        <p14:creationId xmlns:p14="http://schemas.microsoft.com/office/powerpoint/2010/main" val="99761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71FCC7F-EFEA-42EB-B5EF-05C5BAA68F89}" type="datetimeFigureOut">
              <a:rPr lang="en-US" smtClean="0"/>
              <a:t>4/30/2019</a:t>
            </a:fld>
            <a:endParaRPr lang="en-US" dirty="0"/>
          </a:p>
        </p:txBody>
      </p:sp>
      <p:sp>
        <p:nvSpPr>
          <p:cNvPr id="4" name="Slide Image Placeholder 3"/>
          <p:cNvSpPr>
            <a:spLocks noGrp="1" noRot="1" noChangeAspect="1"/>
          </p:cNvSpPr>
          <p:nvPr>
            <p:ph type="sldImg" idx="2"/>
          </p:nvPr>
        </p:nvSpPr>
        <p:spPr>
          <a:xfrm>
            <a:off x="763905" y="466725"/>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99872" y="3694177"/>
            <a:ext cx="5937504" cy="513549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686864"/>
            <a:ext cx="2881566" cy="466725"/>
          </a:xfrm>
          <a:prstGeom prst="rect">
            <a:avLst/>
          </a:prstGeom>
        </p:spPr>
        <p:txBody>
          <a:bodyPr vert="horz" lIns="91440" tIns="45720" rIns="91440" bIns="45720" rtlCol="0" anchor="b"/>
          <a:lstStyle>
            <a:lvl1pPr algn="r">
              <a:defRPr sz="1200"/>
            </a:lvl1pPr>
          </a:lstStyle>
          <a:p>
            <a:fld id="{F3F70BAB-493A-4593-95B0-382775B89CB6}" type="slidenum">
              <a:rPr lang="en-US" smtClean="0"/>
              <a:t>‹#›</a:t>
            </a:fld>
            <a:endParaRPr lang="en-US" dirty="0"/>
          </a:p>
        </p:txBody>
      </p:sp>
    </p:spTree>
    <p:extLst>
      <p:ext uri="{BB962C8B-B14F-4D97-AF65-F5344CB8AC3E}">
        <p14:creationId xmlns:p14="http://schemas.microsoft.com/office/powerpoint/2010/main" val="89170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46672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F70BAB-493A-4593-95B0-382775B89CB6}" type="slidenum">
              <a:rPr lang="en-US" smtClean="0"/>
              <a:t>1</a:t>
            </a:fld>
            <a:endParaRPr lang="en-US" dirty="0"/>
          </a:p>
        </p:txBody>
      </p:sp>
    </p:spTree>
    <p:extLst>
      <p:ext uri="{BB962C8B-B14F-4D97-AF65-F5344CB8AC3E}">
        <p14:creationId xmlns:p14="http://schemas.microsoft.com/office/powerpoint/2010/main" val="19472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2</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12691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3</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37819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4</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5212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5</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92879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6</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54917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7</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962856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6934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45133" y="2899954"/>
            <a:ext cx="10515600" cy="259774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4/30/2019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9418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4/30/2019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093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45133" y="2899954"/>
            <a:ext cx="10515600" cy="259774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489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4/30/2019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144722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4/30/2019</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83973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4/30/2019</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33078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4/30/2019</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172357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52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4/30/2019</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97354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4/30/2019</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401948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4849" y="6176963"/>
            <a:ext cx="1862138" cy="572544"/>
          </a:xfrm>
          <a:prstGeom prst="rect">
            <a:avLst/>
          </a:prstGeom>
        </p:spPr>
      </p:pic>
      <p:sp>
        <p:nvSpPr>
          <p:cNvPr id="5" name="Rounded Rectangle 4"/>
          <p:cNvSpPr/>
          <p:nvPr userDrawn="1"/>
        </p:nvSpPr>
        <p:spPr>
          <a:xfrm>
            <a:off x="2870041" y="6410879"/>
            <a:ext cx="6518787" cy="4891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73952" y="6173156"/>
            <a:ext cx="1666401" cy="579112"/>
          </a:xfrm>
          <a:prstGeom prst="rect">
            <a:avLst/>
          </a:prstGeom>
        </p:spPr>
      </p:pic>
    </p:spTree>
    <p:extLst>
      <p:ext uri="{BB962C8B-B14F-4D97-AF65-F5344CB8AC3E}">
        <p14:creationId xmlns:p14="http://schemas.microsoft.com/office/powerpoint/2010/main" val="239740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54622" y="616688"/>
            <a:ext cx="9144000" cy="1148317"/>
          </a:xfrm>
          <a:prstGeom prst="rect">
            <a:avLst/>
          </a:prstGeom>
        </p:spPr>
        <p:txBody>
          <a:bodyPr/>
          <a:lstStyle/>
          <a:p>
            <a:pPr algn="ctr"/>
            <a:r>
              <a:rPr lang="en-US" sz="3600" dirty="0"/>
              <a:t>Using Municipal Vehicles as Sensor Platforms to Monitor the Health and Performance of the Traffic Control System</a:t>
            </a:r>
          </a:p>
        </p:txBody>
      </p:sp>
      <p:sp>
        <p:nvSpPr>
          <p:cNvPr id="3" name="Subtitle 2"/>
          <p:cNvSpPr>
            <a:spLocks noGrp="1"/>
          </p:cNvSpPr>
          <p:nvPr>
            <p:ph type="subTitle" idx="1"/>
          </p:nvPr>
        </p:nvSpPr>
        <p:spPr>
          <a:xfrm>
            <a:off x="1572987" y="2636875"/>
            <a:ext cx="9144000" cy="3566494"/>
          </a:xfrm>
        </p:spPr>
        <p:txBody>
          <a:bodyPr>
            <a:normAutofit/>
          </a:bodyPr>
          <a:lstStyle/>
          <a:p>
            <a:r>
              <a:rPr lang="en-US" dirty="0"/>
              <a:t>Lead Researcher: Mark R. McCord</a:t>
            </a:r>
          </a:p>
          <a:p>
            <a:r>
              <a:rPr lang="en-US" dirty="0"/>
              <a:t>Project Team: Benjamin Coifman, Rabi Mishalani</a:t>
            </a:r>
          </a:p>
          <a:p>
            <a:r>
              <a:rPr lang="en-US" dirty="0"/>
              <a:t>  </a:t>
            </a:r>
          </a:p>
          <a:p>
            <a:endParaRPr lang="en-US" dirty="0"/>
          </a:p>
          <a:p>
            <a:r>
              <a:rPr lang="en-US" dirty="0"/>
              <a:t>Add a photo/graphic representing project (if there is one)</a:t>
            </a:r>
          </a:p>
        </p:txBody>
      </p:sp>
    </p:spTree>
    <p:extLst>
      <p:ext uri="{BB962C8B-B14F-4D97-AF65-F5344CB8AC3E}">
        <p14:creationId xmlns:p14="http://schemas.microsoft.com/office/powerpoint/2010/main" val="170125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796834" y="507016"/>
            <a:ext cx="10646229"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Municipal Vehicles as Sensor Platforms</a:t>
            </a:r>
            <a:endParaRPr lang="en-US" sz="4000" b="1" dirty="0">
              <a:solidFill>
                <a:srgbClr val="229651"/>
              </a:solidFill>
            </a:endParaRPr>
          </a:p>
        </p:txBody>
      </p:sp>
      <p:sp>
        <p:nvSpPr>
          <p:cNvPr id="3" name="Rectangle 2"/>
          <p:cNvSpPr/>
          <p:nvPr/>
        </p:nvSpPr>
        <p:spPr>
          <a:xfrm>
            <a:off x="1049382" y="1518831"/>
            <a:ext cx="9710058" cy="4647426"/>
          </a:xfrm>
          <a:prstGeom prst="rect">
            <a:avLst/>
          </a:prstGeom>
        </p:spPr>
        <p:txBody>
          <a:bodyPr wrap="square">
            <a:spAutoFit/>
          </a:bodyPr>
          <a:lstStyle/>
          <a:p>
            <a:pPr marL="457200" indent="-457200">
              <a:buFont typeface="Arial" panose="020B0604020202020204" pitchFamily="34" charset="0"/>
              <a:buChar char="•"/>
            </a:pPr>
            <a:r>
              <a:rPr lang="en-US" sz="2400" dirty="0"/>
              <a:t>This research seeks to develop a viable, on-going monitoring program that utilizes municipal vehicles as sensor platforms and uses these sensors to monitor the roadway traffic conditions and performance of signalized intersections in a metropolitan area</a:t>
            </a:r>
          </a:p>
          <a:p>
            <a:pPr marL="457200" indent="-457200">
              <a:buFont typeface="Arial" panose="020B0604020202020204" pitchFamily="34" charset="0"/>
              <a:buChar char="•"/>
            </a:pPr>
            <a:r>
              <a:rPr lang="en-US" sz="2400" dirty="0"/>
              <a:t>The first step in this research is collecting reliable measures of traffic volumes, a fundamental input to any signal timing or evaluation</a:t>
            </a:r>
          </a:p>
          <a:p>
            <a:pPr marL="457200" indent="-457200">
              <a:buFont typeface="Arial" panose="020B0604020202020204" pitchFamily="34" charset="0"/>
              <a:buChar char="•"/>
            </a:pPr>
            <a:r>
              <a:rPr lang="en-US" sz="2400" dirty="0"/>
              <a:t>The tasks in the coming year will primarily focus on </a:t>
            </a:r>
          </a:p>
          <a:p>
            <a:pPr marL="914400" lvl="1" indent="-457200">
              <a:buFont typeface="Courier New" charset="0"/>
              <a:buChar char="o"/>
            </a:pPr>
            <a:r>
              <a:rPr lang="en-US" sz="2400" dirty="0"/>
              <a:t>Establishing the capability to rapidly collect these data from buses</a:t>
            </a:r>
          </a:p>
          <a:p>
            <a:pPr marL="914400" lvl="1" indent="-457200">
              <a:buFont typeface="Courier New" charset="0"/>
              <a:buChar char="o"/>
            </a:pPr>
            <a:r>
              <a:rPr lang="en-US" sz="2400" dirty="0"/>
              <a:t>Exploring aspects that will benefit from refinement, e.g., identifying the start and end of platoons so that we can control for observations from partial cycles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5768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E737DB-32C7-6B4F-A467-D669C92041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60015" y="3580287"/>
            <a:ext cx="5297977" cy="2649370"/>
          </a:xfrm>
          <a:prstGeom prst="rect">
            <a:avLst/>
          </a:prstGeom>
          <a:ln w="38100">
            <a:solidFill>
              <a:schemeClr val="tx1"/>
            </a:solidFill>
          </a:ln>
        </p:spPr>
      </p:pic>
      <p:sp>
        <p:nvSpPr>
          <p:cNvPr id="35" name="Title 1"/>
          <p:cNvSpPr txBox="1">
            <a:spLocks/>
          </p:cNvSpPr>
          <p:nvPr/>
        </p:nvSpPr>
        <p:spPr>
          <a:xfrm>
            <a:off x="796834" y="507016"/>
            <a:ext cx="10646229"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Municipal Vehicles as Sensor Platforms</a:t>
            </a:r>
            <a:endParaRPr lang="en-US" sz="4000" b="1" dirty="0">
              <a:solidFill>
                <a:srgbClr val="229651"/>
              </a:solidFill>
            </a:endParaRPr>
          </a:p>
        </p:txBody>
      </p:sp>
      <p:sp>
        <p:nvSpPr>
          <p:cNvPr id="3" name="Rectangle 2"/>
          <p:cNvSpPr/>
          <p:nvPr/>
        </p:nvSpPr>
        <p:spPr>
          <a:xfrm>
            <a:off x="1049382" y="1234575"/>
            <a:ext cx="9710058" cy="3539430"/>
          </a:xfrm>
          <a:prstGeom prst="rect">
            <a:avLst/>
          </a:prstGeom>
        </p:spPr>
        <p:txBody>
          <a:bodyPr wrap="square">
            <a:spAutoFit/>
          </a:bodyPr>
          <a:lstStyle/>
          <a:p>
            <a:pPr marL="457200" indent="-457200">
              <a:buFont typeface="Arial" panose="020B0604020202020204" pitchFamily="34" charset="0"/>
              <a:buChar char="•"/>
            </a:pPr>
            <a:r>
              <a:rPr lang="en-US" sz="2400" dirty="0"/>
              <a:t>Goals</a:t>
            </a:r>
          </a:p>
          <a:p>
            <a:pPr marL="914400" lvl="1" indent="-457200">
              <a:buFont typeface="Courier New" charset="0"/>
              <a:buChar char="o"/>
            </a:pPr>
            <a:r>
              <a:rPr lang="en-US" sz="2400" dirty="0"/>
              <a:t>Refine traffic flow theory-based methodology used with mobile traffic observing platforms to estimate traffic volumes on urban roadway segments</a:t>
            </a:r>
          </a:p>
          <a:p>
            <a:pPr marL="914400" lvl="1" indent="-457200">
              <a:buFont typeface="Courier New" charset="0"/>
              <a:buChar char="o"/>
            </a:pPr>
            <a:r>
              <a:rPr lang="en-US" sz="2400" dirty="0"/>
              <a:t>Demonstrate methodology in operational use</a:t>
            </a:r>
          </a:p>
          <a:p>
            <a:pPr marL="914400" lvl="1" indent="-457200">
              <a:buFont typeface="Courier New" charset="0"/>
              <a:buChar char="o"/>
            </a:pPr>
            <a:r>
              <a:rPr lang="en-US" sz="2400" dirty="0"/>
              <a:t>Take steps toward widespread operational use</a:t>
            </a:r>
          </a:p>
          <a:p>
            <a:pPr marL="914400" lvl="1"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32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8908" y="4943063"/>
            <a:ext cx="930160" cy="1132689"/>
          </a:xfrm>
          <a:prstGeom prst="rect">
            <a:avLst/>
          </a:prstGeom>
          <a:ln w="38100">
            <a:solidFill>
              <a:srgbClr val="FF0000"/>
            </a:solidFill>
          </a:ln>
        </p:spPr>
      </p:pic>
      <p:sp>
        <p:nvSpPr>
          <p:cNvPr id="6" name="Oval 5">
            <a:extLst>
              <a:ext uri="{FF2B5EF4-FFF2-40B4-BE49-F238E27FC236}">
                <a16:creationId xmlns:a16="http://schemas.microsoft.com/office/drawing/2014/main" id="{A380721C-162A-BA47-83CF-8DF8268AE26A}"/>
              </a:ext>
            </a:extLst>
          </p:cNvPr>
          <p:cNvSpPr/>
          <p:nvPr/>
        </p:nvSpPr>
        <p:spPr>
          <a:xfrm>
            <a:off x="5629941" y="4410225"/>
            <a:ext cx="404800" cy="371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B40A0894-56F1-584A-A78E-FEB5F216164F}"/>
              </a:ext>
            </a:extLst>
          </p:cNvPr>
          <p:cNvCxnSpPr>
            <a:cxnSpLocks/>
          </p:cNvCxnSpPr>
          <p:nvPr/>
        </p:nvCxnSpPr>
        <p:spPr>
          <a:xfrm flipH="1" flipV="1">
            <a:off x="5673983" y="4742832"/>
            <a:ext cx="1039685" cy="1332920"/>
          </a:xfrm>
          <a:prstGeom prst="straightConnector1">
            <a:avLst/>
          </a:prstGeom>
          <a:ln w="381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40A0894-56F1-584A-A78E-FEB5F216164F}"/>
              </a:ext>
            </a:extLst>
          </p:cNvPr>
          <p:cNvCxnSpPr>
            <a:cxnSpLocks/>
          </p:cNvCxnSpPr>
          <p:nvPr/>
        </p:nvCxnSpPr>
        <p:spPr>
          <a:xfrm flipH="1" flipV="1">
            <a:off x="5955230" y="4423477"/>
            <a:ext cx="1703838" cy="504346"/>
          </a:xfrm>
          <a:prstGeom prst="straightConnector1">
            <a:avLst/>
          </a:prstGeom>
          <a:ln w="381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6559" y="3443033"/>
            <a:ext cx="3010244" cy="2049528"/>
          </a:xfrm>
          <a:prstGeom prst="rect">
            <a:avLst/>
          </a:prstGeom>
          <a:ln w="38100">
            <a:solidFill>
              <a:schemeClr val="tx1"/>
            </a:solidFill>
          </a:ln>
        </p:spPr>
      </p:pic>
    </p:spTree>
    <p:extLst>
      <p:ext uri="{BB962C8B-B14F-4D97-AF65-F5344CB8AC3E}">
        <p14:creationId xmlns:p14="http://schemas.microsoft.com/office/powerpoint/2010/main" val="386350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DCECB-4389-8441-AC50-3AC6ACB30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813" y="3752449"/>
            <a:ext cx="4396243" cy="2425827"/>
          </a:xfrm>
          <a:prstGeom prst="rect">
            <a:avLst/>
          </a:prstGeom>
        </p:spPr>
      </p:pic>
      <p:pic>
        <p:nvPicPr>
          <p:cNvPr id="8" name="Picture 7"/>
          <p:cNvPicPr/>
          <p:nvPr/>
        </p:nvPicPr>
        <p:blipFill>
          <a:blip r:embed="rId4" cstate="print"/>
          <a:srcRect/>
          <a:stretch>
            <a:fillRect/>
          </a:stretch>
        </p:blipFill>
        <p:spPr bwMode="auto">
          <a:xfrm>
            <a:off x="8001000" y="3831135"/>
            <a:ext cx="3442063" cy="2220421"/>
          </a:xfrm>
          <a:prstGeom prst="rect">
            <a:avLst/>
          </a:prstGeom>
          <a:noFill/>
          <a:ln w="9525">
            <a:noFill/>
            <a:miter lim="800000"/>
            <a:headEnd/>
            <a:tailEnd/>
          </a:ln>
        </p:spPr>
      </p:pic>
      <p:sp>
        <p:nvSpPr>
          <p:cNvPr id="35" name="Title 1"/>
          <p:cNvSpPr txBox="1">
            <a:spLocks/>
          </p:cNvSpPr>
          <p:nvPr/>
        </p:nvSpPr>
        <p:spPr>
          <a:xfrm>
            <a:off x="796834" y="507016"/>
            <a:ext cx="10646229"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Municipal Vehicles as Sensor Platforms</a:t>
            </a:r>
            <a:endParaRPr lang="en-US" sz="4000" b="1" dirty="0">
              <a:solidFill>
                <a:srgbClr val="229651"/>
              </a:solidFill>
            </a:endParaRPr>
          </a:p>
        </p:txBody>
      </p:sp>
      <p:sp>
        <p:nvSpPr>
          <p:cNvPr id="3" name="Rectangle 2"/>
          <p:cNvSpPr/>
          <p:nvPr/>
        </p:nvSpPr>
        <p:spPr>
          <a:xfrm>
            <a:off x="942702" y="1187531"/>
            <a:ext cx="9588138" cy="2677656"/>
          </a:xfrm>
          <a:prstGeom prst="rect">
            <a:avLst/>
          </a:prstGeom>
        </p:spPr>
        <p:txBody>
          <a:bodyPr wrap="square">
            <a:spAutoFit/>
          </a:bodyPr>
          <a:lstStyle/>
          <a:p>
            <a:pPr marL="457200" indent="-457200">
              <a:buFont typeface="Arial" panose="020B0604020202020204" pitchFamily="34" charset="0"/>
              <a:buChar char="•"/>
            </a:pPr>
            <a:r>
              <a:rPr lang="en-US" sz="2400" dirty="0"/>
              <a:t>Anticipated outcomes</a:t>
            </a:r>
          </a:p>
          <a:p>
            <a:pPr marL="914400" lvl="1" indent="-457200">
              <a:buFont typeface="Arial" panose="020B0604020202020204" pitchFamily="34" charset="0"/>
              <a:buChar char="•"/>
            </a:pPr>
            <a:r>
              <a:rPr lang="en-US" sz="2400" dirty="0"/>
              <a:t>General methodology that can be used with urban transit buses to estimate vehicles  traffic flows from existing bus video</a:t>
            </a:r>
          </a:p>
          <a:p>
            <a:pPr marL="914400" lvl="1" indent="-457200">
              <a:buFont typeface="Courier New" charset="0"/>
              <a:buChar char="o"/>
            </a:pPr>
            <a:r>
              <a:rPr lang="en-US" sz="2400" dirty="0"/>
              <a:t>Analytical approaches to fine-tune estimates as a function of roadway, traffic, and vehicle characteristics</a:t>
            </a:r>
          </a:p>
          <a:p>
            <a:pPr marL="914400" lvl="1" indent="-457200">
              <a:buFont typeface="Courier New" charset="0"/>
              <a:buChar char="o"/>
            </a:pPr>
            <a:r>
              <a:rPr lang="en-US" sz="2400" dirty="0"/>
              <a:t>Empirical demonstration using in-service transit buses and observations manually extracted from bus-based video</a:t>
            </a: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a:xfrm>
                <a:off x="2443045" y="3615859"/>
                <a:ext cx="3260651" cy="731521"/>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en-US" altLang="zh-CN" dirty="0">
                  <a:ea typeface="ＭＳ Ｐゴシック" pitchFamily="26" charset="-128"/>
                  <a:cs typeface="ＭＳ Ｐゴシック" pitchFamily="26" charset="-128"/>
                </a:endParaRPr>
              </a:p>
              <a:p>
                <a:pPr>
                  <a:lnSpc>
                    <a:spcPct val="80000"/>
                  </a:lnSpc>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ＭＳ Ｐゴシック" pitchFamily="26" charset="-128"/>
                          <a:cs typeface="ＭＳ Ｐゴシック" pitchFamily="26" charset="-128"/>
                        </a:rPr>
                        <m:t>𝑞</m:t>
                      </m:r>
                      <m:r>
                        <a:rPr lang="en-US" altLang="zh-CN" sz="2000" b="0" i="1" smtClean="0">
                          <a:latin typeface="Cambria Math" panose="02040503050406030204" pitchFamily="18" charset="0"/>
                          <a:ea typeface="ＭＳ Ｐゴシック" pitchFamily="26" charset="-128"/>
                          <a:cs typeface="ＭＳ Ｐゴシック" pitchFamily="26" charset="-128"/>
                        </a:rPr>
                        <m:t>=</m:t>
                      </m:r>
                      <m:sSup>
                        <m:sSupPr>
                          <m:ctrlPr>
                            <a:rPr lang="en-US" altLang="zh-CN" sz="2000" b="0" i="1" smtClean="0">
                              <a:latin typeface="Cambria Math" panose="02040503050406030204" pitchFamily="18" charset="0"/>
                              <a:ea typeface="ＭＳ Ｐゴシック" pitchFamily="26" charset="-128"/>
                              <a:cs typeface="ＭＳ Ｐゴシック" pitchFamily="26" charset="-128"/>
                            </a:rPr>
                          </m:ctrlPr>
                        </m:sSupPr>
                        <m:e>
                          <m:r>
                            <a:rPr lang="en-US" altLang="zh-CN" sz="2000" b="0" i="1" smtClean="0">
                              <a:latin typeface="Cambria Math" panose="02040503050406030204" pitchFamily="18" charset="0"/>
                              <a:ea typeface="ＭＳ Ｐゴシック" pitchFamily="26" charset="-128"/>
                              <a:cs typeface="ＭＳ Ｐゴシック" pitchFamily="26" charset="-128"/>
                            </a:rPr>
                            <m:t>𝑛</m:t>
                          </m:r>
                        </m:e>
                        <m:sup>
                          <m:r>
                            <a:rPr lang="en-US" altLang="zh-CN" sz="2000" b="0" i="1" smtClean="0">
                              <a:latin typeface="Cambria Math" panose="02040503050406030204" pitchFamily="18" charset="0"/>
                              <a:ea typeface="ＭＳ Ｐゴシック" pitchFamily="26" charset="-128"/>
                              <a:cs typeface="ＭＳ Ｐゴシック" pitchFamily="26" charset="-128"/>
                            </a:rPr>
                            <m:t>𝑣𝑒h</m:t>
                          </m:r>
                        </m:sup>
                      </m:sSup>
                      <m:r>
                        <a:rPr lang="en-US" altLang="zh-CN" sz="2000" b="0" i="1" smtClean="0">
                          <a:latin typeface="Cambria Math" panose="02040503050406030204" pitchFamily="18" charset="0"/>
                          <a:ea typeface="ＭＳ Ｐゴシック" pitchFamily="26" charset="-128"/>
                          <a:cs typeface="ＭＳ Ｐゴシック" pitchFamily="26" charset="-128"/>
                        </a:rPr>
                        <m:t>/(</m:t>
                      </m:r>
                      <m:sSub>
                        <m:sSubPr>
                          <m:ctrlPr>
                            <a:rPr lang="en-US" altLang="zh-CN" sz="2000" b="0" i="1" smtClean="0">
                              <a:latin typeface="Cambria Math" panose="02040503050406030204" pitchFamily="18" charset="0"/>
                              <a:ea typeface="ＭＳ Ｐゴシック" pitchFamily="26" charset="-128"/>
                              <a:cs typeface="ＭＳ Ｐゴシック" pitchFamily="26" charset="-128"/>
                            </a:rPr>
                          </m:ctrlPr>
                        </m:sSubPr>
                        <m:e>
                          <m:r>
                            <a:rPr lang="en-US" altLang="zh-CN" sz="2000" b="0" i="1" smtClean="0">
                              <a:latin typeface="Cambria Math" panose="02040503050406030204" pitchFamily="18" charset="0"/>
                              <a:ea typeface="ＭＳ Ｐゴシック" pitchFamily="26" charset="-128"/>
                              <a:cs typeface="ＭＳ Ｐゴシック" pitchFamily="26" charset="-128"/>
                            </a:rPr>
                            <m:t>𝑡</m:t>
                          </m:r>
                        </m:e>
                        <m:sub>
                          <m:r>
                            <a:rPr lang="en-US" altLang="zh-CN" sz="2000" b="0" i="1" smtClean="0">
                              <a:latin typeface="Cambria Math" panose="02040503050406030204" pitchFamily="18" charset="0"/>
                              <a:ea typeface="ＭＳ Ｐゴシック" pitchFamily="26" charset="-128"/>
                              <a:cs typeface="ＭＳ Ｐゴシック" pitchFamily="26" charset="-128"/>
                            </a:rPr>
                            <m:t>1</m:t>
                          </m:r>
                        </m:sub>
                      </m:sSub>
                      <m:r>
                        <a:rPr lang="en-US" altLang="zh-CN" sz="2000" b="0" i="1" smtClean="0">
                          <a:latin typeface="Cambria Math" panose="02040503050406030204" pitchFamily="18" charset="0"/>
                          <a:ea typeface="ＭＳ Ｐゴシック" pitchFamily="26" charset="-128"/>
                          <a:cs typeface="ＭＳ Ｐゴシック" pitchFamily="26" charset="-128"/>
                        </a:rPr>
                        <m:t>+</m:t>
                      </m:r>
                      <m:sSub>
                        <m:sSubPr>
                          <m:ctrlPr>
                            <a:rPr lang="en-US" altLang="zh-CN" sz="2000" b="0" i="1" smtClean="0">
                              <a:latin typeface="Cambria Math" panose="02040503050406030204" pitchFamily="18" charset="0"/>
                              <a:ea typeface="ＭＳ Ｐゴシック" pitchFamily="26" charset="-128"/>
                              <a:cs typeface="ＭＳ Ｐゴシック" pitchFamily="26" charset="-128"/>
                            </a:rPr>
                          </m:ctrlPr>
                        </m:sSubPr>
                        <m:e>
                          <m:r>
                            <a:rPr lang="en-US" altLang="zh-CN" sz="2000" b="0" i="1" smtClean="0">
                              <a:latin typeface="Cambria Math" panose="02040503050406030204" pitchFamily="18" charset="0"/>
                              <a:ea typeface="ＭＳ Ｐゴシック" pitchFamily="26" charset="-128"/>
                              <a:cs typeface="ＭＳ Ｐゴシック" pitchFamily="26" charset="-128"/>
                            </a:rPr>
                            <m:t>𝑡</m:t>
                          </m:r>
                        </m:e>
                        <m:sub>
                          <m:r>
                            <a:rPr lang="en-US" altLang="zh-CN" sz="2000" b="0" i="1" smtClean="0">
                              <a:latin typeface="Cambria Math" panose="02040503050406030204" pitchFamily="18" charset="0"/>
                              <a:ea typeface="ＭＳ Ｐゴシック" pitchFamily="26" charset="-128"/>
                              <a:cs typeface="ＭＳ Ｐゴシック" pitchFamily="26" charset="-128"/>
                            </a:rPr>
                            <m:t>2</m:t>
                          </m:r>
                        </m:sub>
                      </m:sSub>
                      <m:r>
                        <a:rPr lang="en-US" altLang="zh-CN" sz="2000" b="0" i="1" smtClean="0">
                          <a:latin typeface="Cambria Math" panose="02040503050406030204" pitchFamily="18" charset="0"/>
                          <a:ea typeface="ＭＳ Ｐゴシック" pitchFamily="26" charset="-128"/>
                          <a:cs typeface="ＭＳ Ｐゴシック" pitchFamily="26" charset="-128"/>
                        </a:rPr>
                        <m:t>)</m:t>
                      </m:r>
                    </m:oMath>
                  </m:oMathPara>
                </a14:m>
                <a:endParaRPr lang="en-US" altLang="zh-CN" sz="2000" dirty="0">
                  <a:solidFill>
                    <a:srgbClr val="FF0000"/>
                  </a:solidFill>
                  <a:ea typeface="ＭＳ Ｐゴシック" pitchFamily="26" charset="-128"/>
                  <a:cs typeface="ＭＳ Ｐゴシック" pitchFamily="26" charset="-128"/>
                </a:endParaRPr>
              </a:p>
              <a:p>
                <a:pPr lvl="1">
                  <a:lnSpc>
                    <a:spcPct val="80000"/>
                  </a:lnSpc>
                </a:pPr>
                <a:endParaRPr lang="en-US" altLang="zh-CN" dirty="0">
                  <a:ea typeface="ＭＳ Ｐゴシック" pitchFamily="26" charset="-128"/>
                  <a:cs typeface="ＭＳ Ｐゴシック" pitchFamily="26" charset="-128"/>
                </a:endParaRPr>
              </a:p>
              <a:p>
                <a:pPr>
                  <a:lnSpc>
                    <a:spcPct val="80000"/>
                  </a:lnSpc>
                </a:pPr>
                <a:endParaRPr lang="en-US" altLang="zh-CN" sz="2600" dirty="0">
                  <a:ea typeface="ＭＳ Ｐゴシック" pitchFamily="26" charset="-128"/>
                  <a:cs typeface="ＭＳ Ｐゴシック" pitchFamily="26" charset="-128"/>
                </a:endParaRPr>
              </a:p>
            </p:txBody>
          </p:sp>
        </mc:Choice>
        <mc:Fallback xmlns="">
          <p:sp>
            <p:nvSpPr>
              <p:cNvPr id="5" name="Rectangle 3"/>
              <p:cNvSpPr txBox="1">
                <a:spLocks noRot="1" noChangeAspect="1" noMove="1" noResize="1" noEditPoints="1" noAdjustHandles="1" noChangeArrowheads="1" noChangeShapeType="1" noTextEdit="1"/>
              </p:cNvSpPr>
              <p:nvPr/>
            </p:nvSpPr>
            <p:spPr>
              <a:xfrm>
                <a:off x="2443045" y="3615859"/>
                <a:ext cx="3260651" cy="731521"/>
              </a:xfrm>
              <a:prstGeom prst="rect">
                <a:avLst/>
              </a:prstGeom>
              <a:blipFill>
                <a:blip r:embed="rId5"/>
                <a:stretch>
                  <a:fillRect/>
                </a:stretch>
              </a:blipFill>
            </p:spPr>
            <p:txBody>
              <a:bodyPr/>
              <a:lstStyle/>
              <a:p>
                <a:r>
                  <a:rPr lang="en-US">
                    <a:noFill/>
                  </a:rPr>
                  <a:t> </a:t>
                </a:r>
              </a:p>
            </p:txBody>
          </p:sp>
        </mc:Fallback>
      </mc:AlternateContent>
      <p:sp>
        <p:nvSpPr>
          <p:cNvPr id="2" name="Rectangle 1"/>
          <p:cNvSpPr/>
          <p:nvPr/>
        </p:nvSpPr>
        <p:spPr>
          <a:xfrm>
            <a:off x="3352800" y="4292975"/>
            <a:ext cx="6096000" cy="535531"/>
          </a:xfrm>
          <a:prstGeom prst="rect">
            <a:avLst/>
          </a:prstGeom>
        </p:spPr>
        <p:txBody>
          <a:bodyPr>
            <a:spAutoFit/>
          </a:bodyPr>
          <a:lstStyle/>
          <a:p>
            <a:pPr algn="ctr">
              <a:lnSpc>
                <a:spcPct val="80000"/>
              </a:lnSpc>
            </a:pPr>
            <a:r>
              <a:rPr lang="en-US" dirty="0"/>
              <a:t>log(</a:t>
            </a:r>
            <a:r>
              <a:rPr lang="en-US" i="1" dirty="0"/>
              <a:t>CV</a:t>
            </a:r>
            <a:r>
              <a:rPr lang="en-US" dirty="0"/>
              <a:t>)  = β</a:t>
            </a:r>
            <a:r>
              <a:rPr lang="en-US" baseline="-25000" dirty="0"/>
              <a:t>0</a:t>
            </a:r>
            <a:r>
              <a:rPr lang="en-US" dirty="0"/>
              <a:t> + β</a:t>
            </a:r>
            <a:r>
              <a:rPr lang="en-US" baseline="-25000" dirty="0"/>
              <a:t>1</a:t>
            </a:r>
            <a:r>
              <a:rPr lang="en-US" i="1" dirty="0"/>
              <a:t>AvgFlow</a:t>
            </a:r>
            <a:r>
              <a:rPr lang="en-US" dirty="0"/>
              <a:t> + β</a:t>
            </a:r>
            <a:r>
              <a:rPr lang="en-US" baseline="-25000" dirty="0"/>
              <a:t>2</a:t>
            </a:r>
            <a:r>
              <a:rPr lang="en-US" i="1" dirty="0"/>
              <a:t>Avg Time </a:t>
            </a:r>
          </a:p>
          <a:p>
            <a:pPr algn="ctr">
              <a:lnSpc>
                <a:spcPct val="80000"/>
              </a:lnSpc>
            </a:pPr>
            <a:r>
              <a:rPr lang="en-US" dirty="0"/>
              <a:t>+ β</a:t>
            </a:r>
            <a:r>
              <a:rPr lang="en-US" baseline="-25000" dirty="0"/>
              <a:t>3</a:t>
            </a:r>
            <a:r>
              <a:rPr lang="en-US" i="1" dirty="0"/>
              <a:t>I(Video Data) </a:t>
            </a:r>
            <a:r>
              <a:rPr lang="en-US" dirty="0"/>
              <a:t>+ β</a:t>
            </a:r>
            <a:r>
              <a:rPr lang="en-US" baseline="-25000" dirty="0"/>
              <a:t>4</a:t>
            </a:r>
            <a:r>
              <a:rPr lang="en-US" i="1" dirty="0"/>
              <a:t>I(Morning)</a:t>
            </a:r>
            <a:r>
              <a:rPr lang="en-US" dirty="0"/>
              <a:t> + β</a:t>
            </a:r>
            <a:r>
              <a:rPr lang="en-US" baseline="-25000" dirty="0"/>
              <a:t>5</a:t>
            </a:r>
            <a:r>
              <a:rPr lang="en-US" i="1" dirty="0"/>
              <a:t>I(Noon)</a:t>
            </a:r>
            <a:endParaRPr lang="en-US" altLang="zh-CN" dirty="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35603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796834" y="507016"/>
            <a:ext cx="10646229"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Municipal Vehicles as Sensor Platforms</a:t>
            </a:r>
            <a:endParaRPr lang="en-US" sz="4000" b="1" dirty="0">
              <a:solidFill>
                <a:srgbClr val="229651"/>
              </a:solidFill>
            </a:endParaRPr>
          </a:p>
        </p:txBody>
      </p:sp>
      <p:sp>
        <p:nvSpPr>
          <p:cNvPr id="3" name="Rectangle 2"/>
          <p:cNvSpPr/>
          <p:nvPr/>
        </p:nvSpPr>
        <p:spPr>
          <a:xfrm>
            <a:off x="942702" y="1683159"/>
            <a:ext cx="10212978" cy="1692771"/>
          </a:xfrm>
          <a:prstGeom prst="rect">
            <a:avLst/>
          </a:prstGeom>
        </p:spPr>
        <p:txBody>
          <a:bodyPr wrap="square">
            <a:spAutoFit/>
          </a:bodyPr>
          <a:lstStyle/>
          <a:p>
            <a:pPr marL="457200" indent="-457200">
              <a:buFont typeface="Arial" panose="020B0604020202020204" pitchFamily="34" charset="0"/>
              <a:buChar char="•"/>
            </a:pPr>
            <a:r>
              <a:rPr lang="en-US" sz="2400" dirty="0"/>
              <a:t>Partners – Private, public, community</a:t>
            </a:r>
          </a:p>
          <a:p>
            <a:pPr marL="914400" lvl="1" indent="-457200">
              <a:buFont typeface="Courier New" charset="0"/>
              <a:buChar char="o"/>
            </a:pPr>
            <a:r>
              <a:rPr lang="en-US" sz="2400" dirty="0"/>
              <a:t>The Ohio State University Transportation and  Traffic Management Office</a:t>
            </a:r>
          </a:p>
          <a:p>
            <a:pPr marL="914400" lvl="1" indent="-457200">
              <a:buFont typeface="Courier New" charset="0"/>
              <a:buChar char="o"/>
            </a:pPr>
            <a:r>
              <a:rPr lang="en-US" sz="2400" dirty="0"/>
              <a:t>Mid-Ohio Regional Planning Commission</a:t>
            </a:r>
          </a:p>
          <a:p>
            <a:pPr marL="457200" indent="-457200">
              <a:buFont typeface="Arial" panose="020B0604020202020204" pitchFamily="34" charset="0"/>
              <a:buChar char="•"/>
            </a:pPr>
            <a:endParaRPr lang="en-US" sz="3200" dirty="0"/>
          </a:p>
        </p:txBody>
      </p:sp>
      <p:pic>
        <p:nvPicPr>
          <p:cNvPr id="4" name="Picture 3">
            <a:extLst>
              <a:ext uri="{FF2B5EF4-FFF2-40B4-BE49-F238E27FC236}">
                <a16:creationId xmlns:a16="http://schemas.microsoft.com/office/drawing/2014/main" id="{1D916E4D-6554-F94F-B6D2-4732B1E30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836" y="3132090"/>
            <a:ext cx="6051670" cy="2933902"/>
          </a:xfrm>
          <a:prstGeom prst="rect">
            <a:avLst/>
          </a:prstGeom>
        </p:spPr>
      </p:pic>
      <p:pic>
        <p:nvPicPr>
          <p:cNvPr id="5" name="Picture 4">
            <a:extLst>
              <a:ext uri="{FF2B5EF4-FFF2-40B4-BE49-F238E27FC236}">
                <a16:creationId xmlns:a16="http://schemas.microsoft.com/office/drawing/2014/main" id="{31EFB706-FD83-9749-845A-74DA58297C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4145" y="3132089"/>
            <a:ext cx="3911870" cy="2933903"/>
          </a:xfrm>
          <a:prstGeom prst="rect">
            <a:avLst/>
          </a:prstGeom>
          <a:ln>
            <a:solidFill>
              <a:schemeClr val="tx1"/>
            </a:solidFill>
          </a:ln>
        </p:spPr>
      </p:pic>
    </p:spTree>
    <p:extLst>
      <p:ext uri="{BB962C8B-B14F-4D97-AF65-F5344CB8AC3E}">
        <p14:creationId xmlns:p14="http://schemas.microsoft.com/office/powerpoint/2010/main" val="3463564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876300" y="508000"/>
            <a:ext cx="10439400" cy="1025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Municipal Vehicles as Sensor Platforms</a:t>
            </a:r>
            <a:endParaRPr lang="en-US" sz="4000" b="1" dirty="0">
              <a:solidFill>
                <a:srgbClr val="229651"/>
              </a:solidFill>
            </a:endParaRPr>
          </a:p>
        </p:txBody>
      </p:sp>
      <p:sp>
        <p:nvSpPr>
          <p:cNvPr id="10" name="Rectangle 9"/>
          <p:cNvSpPr/>
          <p:nvPr/>
        </p:nvSpPr>
        <p:spPr>
          <a:xfrm>
            <a:off x="1049382" y="1518831"/>
            <a:ext cx="10041404" cy="2185214"/>
          </a:xfrm>
          <a:prstGeom prst="rect">
            <a:avLst/>
          </a:prstGeom>
        </p:spPr>
        <p:txBody>
          <a:bodyPr wrap="square">
            <a:spAutoFit/>
          </a:bodyPr>
          <a:lstStyle/>
          <a:p>
            <a:pPr marL="457200" indent="-457200">
              <a:buFont typeface="Arial" panose="020B0604020202020204" pitchFamily="34" charset="0"/>
              <a:buChar char="•"/>
            </a:pPr>
            <a:r>
              <a:rPr lang="en-US" sz="2400" dirty="0"/>
              <a:t>Expected outcomes</a:t>
            </a:r>
          </a:p>
          <a:p>
            <a:pPr marL="914400" lvl="1" indent="-457200">
              <a:buFont typeface="Courier New" charset="0"/>
              <a:buChar char="o"/>
            </a:pPr>
            <a:r>
              <a:rPr lang="en-US" sz="2000" dirty="0"/>
              <a:t>A procedure that can reduce or potentially eliminate the need for manually intensive traffic counts while increasing the spatial coverage and accuracy of  traffic flow estimated in urban areas at low marginal cost</a:t>
            </a:r>
          </a:p>
          <a:p>
            <a:pPr marL="914400" lvl="1" indent="-457200">
              <a:buFont typeface="Courier New" charset="0"/>
              <a:buChar char="o"/>
            </a:pPr>
            <a:r>
              <a:rPr lang="en-US" sz="2000" dirty="0"/>
              <a:t>Guidelines for operational use of the procedure</a:t>
            </a:r>
          </a:p>
          <a:p>
            <a:pPr marL="457200" indent="-457200">
              <a:buFont typeface="Arial" panose="020B0604020202020204" pitchFamily="34" charset="0"/>
              <a:buChar char="•"/>
            </a:pPr>
            <a:endParaRPr lang="en-US" sz="3200" dirty="0"/>
          </a:p>
        </p:txBody>
      </p:sp>
      <p:pic>
        <p:nvPicPr>
          <p:cNvPr id="4" name="Picture 3">
            <a:extLst>
              <a:ext uri="{FF2B5EF4-FFF2-40B4-BE49-F238E27FC236}">
                <a16:creationId xmlns:a16="http://schemas.microsoft.com/office/drawing/2014/main" id="{7FED359E-0B72-004A-BA46-D20EBF3E0B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960" y="3333756"/>
            <a:ext cx="3675767" cy="2756825"/>
          </a:xfrm>
          <a:prstGeom prst="rect">
            <a:avLst/>
          </a:prstGeom>
          <a:ln>
            <a:solidFill>
              <a:schemeClr val="tx1"/>
            </a:solidFill>
          </a:ln>
        </p:spPr>
      </p:pic>
      <p:pic>
        <p:nvPicPr>
          <p:cNvPr id="7" name="Picture 7" descr="Copy of DSCN8049.JPG"/>
          <p:cNvPicPr>
            <a:picLocks noChangeAspect="1"/>
          </p:cNvPicPr>
          <p:nvPr/>
        </p:nvPicPr>
        <p:blipFill>
          <a:blip r:embed="rId4" cstate="print"/>
          <a:srcRect/>
          <a:stretch>
            <a:fillRect/>
          </a:stretch>
        </p:blipFill>
        <p:spPr bwMode="auto">
          <a:xfrm>
            <a:off x="6766560" y="3417570"/>
            <a:ext cx="3672841" cy="2754630"/>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1269105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876300" y="508000"/>
            <a:ext cx="10439400" cy="1025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Municipal Vehicles as Sensor Platforms</a:t>
            </a:r>
            <a:endParaRPr lang="en-US" sz="4000" b="1" dirty="0">
              <a:solidFill>
                <a:srgbClr val="229651"/>
              </a:solidFill>
            </a:endParaRPr>
          </a:p>
        </p:txBody>
      </p:sp>
      <p:sp>
        <p:nvSpPr>
          <p:cNvPr id="10" name="Rectangle 9"/>
          <p:cNvSpPr/>
          <p:nvPr/>
        </p:nvSpPr>
        <p:spPr>
          <a:xfrm>
            <a:off x="1049382" y="1518831"/>
            <a:ext cx="10041404" cy="3046988"/>
          </a:xfrm>
          <a:prstGeom prst="rect">
            <a:avLst/>
          </a:prstGeom>
        </p:spPr>
        <p:txBody>
          <a:bodyPr wrap="square">
            <a:spAutoFit/>
          </a:bodyPr>
          <a:lstStyle/>
          <a:p>
            <a:pPr marL="457200" indent="-457200">
              <a:buFont typeface="Arial" panose="020B0604020202020204" pitchFamily="34" charset="0"/>
              <a:buChar char="•"/>
            </a:pPr>
            <a:r>
              <a:rPr lang="en-US" sz="2400" dirty="0"/>
              <a:t>How the research will improve traffic monitoring and the related people/organizations who rely on the systems</a:t>
            </a:r>
          </a:p>
          <a:p>
            <a:pPr marL="914400" lvl="1" indent="-457200">
              <a:buFont typeface="Courier New" charset="0"/>
              <a:buChar char="o"/>
            </a:pPr>
            <a:r>
              <a:rPr lang="en-US" sz="2400" dirty="0"/>
              <a:t>By taking advantage of video that is already being collected on transit buses, the research could provide traffic flow information that is presently collected at greatly reduced cost and with greatly increased spatial coverage</a:t>
            </a:r>
          </a:p>
          <a:p>
            <a:pPr marL="914400" lvl="1" indent="-457200">
              <a:buFont typeface="Courier New" charset="0"/>
              <a:buChar char="o"/>
            </a:pPr>
            <a:r>
              <a:rPr lang="en-US" sz="2400" dirty="0"/>
              <a:t>By avoiding in-road counting, the procedure could also improve safety and reduce traffic disruption</a:t>
            </a:r>
          </a:p>
        </p:txBody>
      </p:sp>
    </p:spTree>
    <p:extLst>
      <p:ext uri="{BB962C8B-B14F-4D97-AF65-F5344CB8AC3E}">
        <p14:creationId xmlns:p14="http://schemas.microsoft.com/office/powerpoint/2010/main" val="355521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431</Words>
  <Application>Microsoft Office PowerPoint</Application>
  <PresentationFormat>Widescreen</PresentationFormat>
  <Paragraphs>46</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ＭＳ Ｐゴシック</vt:lpstr>
      <vt:lpstr>Arial</vt:lpstr>
      <vt:lpstr>Calibri</vt:lpstr>
      <vt:lpstr>Calibri Light</vt:lpstr>
      <vt:lpstr>Cambria Math</vt:lpstr>
      <vt:lpstr>Courier New</vt:lpstr>
      <vt:lpstr>Office Theme</vt:lpstr>
      <vt:lpstr>Using Municipal Vehicles as Sensor Platforms to Monitor the Health and Performance of the Traffic Control System</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2019-04-30T14:21:48Z</dcterms:created>
  <dcterms:modified xsi:type="dcterms:W3CDTF">2019-04-30T14:21:57Z</dcterms:modified>
</cp:coreProperties>
</file>