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7" r:id="rId3"/>
    <p:sldId id="261" r:id="rId4"/>
    <p:sldId id="269" r:id="rId5"/>
    <p:sldId id="278" r:id="rId6"/>
    <p:sldId id="275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0"/>
    <p:restoredTop sz="94674"/>
  </p:normalViewPr>
  <p:slideViewPr>
    <p:cSldViewPr snapToGrid="0" snapToObjects="1">
      <p:cViewPr varScale="1">
        <p:scale>
          <a:sx n="136" d="100"/>
          <a:sy n="136" d="100"/>
        </p:scale>
        <p:origin x="24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CCC2-C0BC-7148-A52E-A95663C14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FF228-4F69-4840-97E4-446DE75B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4B481-4B3E-9748-A4E7-936DC8AA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76A1C-CA85-EB41-B53A-41C0436C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5D07-B26D-044A-A210-F5C76C99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3782-A007-3546-A9A6-610909E0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9B8FD-79C3-614A-8D53-08533A87F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F146-9571-7C47-B050-3D945181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9DED-B35A-184F-B560-C2D4F65C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DA68E-C9A1-854D-94C5-743732A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2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D41F4-AC20-EC48-8837-C3D4AAE10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C0117-B44A-2B44-AFCD-9E37099B0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6D409-4883-9C4E-A599-C72DD10C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92347-4B30-7F45-9C93-3DC0ED89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1289-C070-124F-B61F-7C6CF251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2B51-5B82-3140-A275-2A41F50A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9A65-1844-4849-92C9-C52DA7C7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07E31-3CBE-254F-A426-705523B2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79E1-AFB4-F34D-9E82-C9152E3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38E4C-EA0D-6E4B-9DAE-A54DABF7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416EA-B6F7-A749-A1AF-5AC438DE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AB03D-EB5B-0449-B582-BE4B7915F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F5FDC-D4E8-B94C-A3FD-E781F346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ED9F-393F-9D4A-B14F-3FB9A851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58E37-EAEC-2D4B-95AC-3A3A2728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FF6B-F920-F24E-8769-684BACC1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71F7-DAA3-7D41-87B9-AA350A856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F80F-A63E-1244-BE67-9BA705655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B189-D085-D342-BDA8-BD648B91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8A8B1-2287-BC4C-9762-C0CAF8F0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01278-F041-BD46-9714-4B84075F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1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C899-005D-1141-B6F8-5436A272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DABB8-1F25-6E40-8B72-6FA16F37F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7C437-BE77-9448-8489-BF553F188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13FC7-87E8-B749-8FD7-5A5FB5DA4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0D6F0-1A6D-F340-9A5A-1586DC242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31A24-E835-1744-A794-983094FB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2C26-FF7B-EC4C-B277-6E689B6D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15748-9A88-8549-8A0E-2E71187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0CA0-FC93-F540-BFC5-59C41B99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C722C-2FAE-7E45-87FD-916A9108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5CE7C-E6C1-4C41-A683-3648F919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FFB30-7DE5-3043-B3D8-A8276C9F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AB9FA-BF58-3F44-BEEA-1DCC7AB7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DDEB4-37B0-6241-8E5C-505AE416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4F807-3589-1847-93C6-1A064803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2BCB-DFC4-CC45-83CF-3E2B1E90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078C3-C27A-0645-AAF8-7F3EF8AB7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A31B-3E38-E349-A05A-3CF1B57D2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7676B-E8AB-C141-96A8-123E95D4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933F0-99F9-514A-9A3B-ACE734EE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D756F-98E9-6A42-9DFA-638CF24D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6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73D1-5368-8344-A68D-99F628AF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6BABD-00C5-9641-A310-B988626D6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51C7B-0873-0D44-8AA8-73A95D6A2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C3DA3-E4C0-3641-9CCA-AC400B63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FD858-5949-804C-8289-7736F4A5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EA200-087E-5C4D-9151-B5C46594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9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B8106-DB1F-6D4B-9D25-05A9B350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ADB30-1D65-6E49-8254-3C5D16A31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7F2F-7022-AB49-8B32-669A6123A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4A61-5576-204A-A186-6746F12DC92B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30C34-841B-D341-8C14-FACD4E63C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62E2-6965-1944-9CB4-3A1334C28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E854-D011-4541-B095-42BF1598D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aEzewo6xDM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4">
            <a:extLst>
              <a:ext uri="{FF2B5EF4-FFF2-40B4-BE49-F238E27FC236}">
                <a16:creationId xmlns:a16="http://schemas.microsoft.com/office/drawing/2014/main" id="{FE4F69B1-0EC7-E344-A47F-C407D5B67F0C}"/>
              </a:ext>
            </a:extLst>
          </p:cNvPr>
          <p:cNvSpPr txBox="1">
            <a:spLocks/>
          </p:cNvSpPr>
          <p:nvPr/>
        </p:nvSpPr>
        <p:spPr>
          <a:xfrm>
            <a:off x="1089962" y="4893250"/>
            <a:ext cx="10287000" cy="5500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Mobile Augmented Reality Traffic Management Center (MAR-TMC)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400" b="1" dirty="0"/>
              <a:t>Yang Cai, PI</a:t>
            </a:r>
          </a:p>
          <a:p>
            <a:r>
              <a:rPr lang="en-US" sz="2400" b="1" dirty="0"/>
              <a:t>Visual Intelligence Studio</a:t>
            </a:r>
          </a:p>
          <a:p>
            <a:r>
              <a:rPr lang="en-US" sz="2400" b="1" dirty="0"/>
              <a:t>Carnegie Mellon University</a:t>
            </a:r>
          </a:p>
          <a:p>
            <a:endParaRPr lang="en-US" sz="2400" b="1" dirty="0"/>
          </a:p>
          <a:p>
            <a:r>
              <a:rPr lang="en-US" sz="2400" b="1" dirty="0"/>
              <a:t>David Martinelli, Co-PI, WVU</a:t>
            </a:r>
          </a:p>
          <a:p>
            <a:r>
              <a:rPr lang="en-US" sz="2400" b="1" dirty="0"/>
              <a:t>Lenny Weiss, Co-I, UPMC, EM</a:t>
            </a:r>
          </a:p>
          <a:p>
            <a:r>
              <a:rPr lang="en-US" sz="2400" b="1" dirty="0"/>
              <a:t>Mel Siegel, Co-I, RI, CMU</a:t>
            </a:r>
          </a:p>
          <a:p>
            <a:r>
              <a:rPr lang="en-US" sz="2400" b="1" dirty="0"/>
              <a:t>Thomas </a:t>
            </a:r>
            <a:r>
              <a:rPr lang="en-US" sz="2400" b="1" dirty="0" err="1"/>
              <a:t>Carr</a:t>
            </a:r>
            <a:r>
              <a:rPr lang="en-US" sz="2400" b="1" dirty="0"/>
              <a:t>, EM Consultant </a:t>
            </a:r>
          </a:p>
        </p:txBody>
      </p:sp>
    </p:spTree>
    <p:extLst>
      <p:ext uri="{BB962C8B-B14F-4D97-AF65-F5344CB8AC3E}">
        <p14:creationId xmlns:p14="http://schemas.microsoft.com/office/powerpoint/2010/main" val="387696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8823AD-A742-7C46-AA64-28925A2954E3}"/>
              </a:ext>
            </a:extLst>
          </p:cNvPr>
          <p:cNvSpPr txBox="1"/>
          <p:nvPr/>
        </p:nvSpPr>
        <p:spPr>
          <a:xfrm>
            <a:off x="1955991" y="431240"/>
            <a:ext cx="765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Traffic Management Center is a Hub of Real-Time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41A92-AB0D-6F4D-A6A9-A0BD366C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07" y="1253199"/>
            <a:ext cx="3263895" cy="2447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02B66-9B38-D746-ACB3-08CBC1679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07" y="3701120"/>
            <a:ext cx="7652956" cy="2829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C71C0-42C6-804E-A84C-034087E81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79" y="1253199"/>
            <a:ext cx="4353984" cy="24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CCF1A6-DA2B-9B4A-9EA6-D0389F79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027" y="1047750"/>
            <a:ext cx="6350000" cy="4762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42B85-FA75-CC4A-9E42-D215656D4556}"/>
              </a:ext>
            </a:extLst>
          </p:cNvPr>
          <p:cNvSpPr/>
          <p:nvPr/>
        </p:nvSpPr>
        <p:spPr>
          <a:xfrm>
            <a:off x="3526347" y="5746937"/>
            <a:ext cx="7816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https://www.youtube.com/embed/aEzewo6xDMU</a:t>
            </a:r>
            <a:endParaRPr lang="en-US" dirty="0"/>
          </a:p>
          <a:p>
            <a:endParaRPr lang="en-US" dirty="0"/>
          </a:p>
        </p:txBody>
      </p:sp>
      <p:pic>
        <p:nvPicPr>
          <p:cNvPr id="7" name="image6.png">
            <a:extLst>
              <a:ext uri="{FF2B5EF4-FFF2-40B4-BE49-F238E27FC236}">
                <a16:creationId xmlns:a16="http://schemas.microsoft.com/office/drawing/2014/main" id="{6C3ED3DF-691E-554A-97DE-D2D9FBF8C45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4312" y="1047750"/>
            <a:ext cx="4843180" cy="4762500"/>
          </a:xfrm>
          <a:prstGeom prst="rect">
            <a:avLst/>
          </a:prstGeom>
          <a:ln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953467-6E3E-3145-8865-81A3A714D40C}"/>
              </a:ext>
            </a:extLst>
          </p:cNvPr>
          <p:cNvSpPr txBox="1"/>
          <p:nvPr/>
        </p:nvSpPr>
        <p:spPr>
          <a:xfrm>
            <a:off x="1357880" y="1030520"/>
            <a:ext cx="283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Overlay CCTV on 3D Model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1E186-362E-BF48-A9CE-7178F3BE049A}"/>
              </a:ext>
            </a:extLst>
          </p:cNvPr>
          <p:cNvSpPr txBox="1"/>
          <p:nvPr/>
        </p:nvSpPr>
        <p:spPr>
          <a:xfrm>
            <a:off x="5974774" y="1047750"/>
            <a:ext cx="52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Multimodal AR EMC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0C8D0-9887-5744-BEC9-0900225D79CA}"/>
              </a:ext>
            </a:extLst>
          </p:cNvPr>
          <p:cNvSpPr txBox="1"/>
          <p:nvPr/>
        </p:nvSpPr>
        <p:spPr>
          <a:xfrm>
            <a:off x="3201971" y="152452"/>
            <a:ext cx="578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 City – Registering IoT Data to Virtual City</a:t>
            </a:r>
          </a:p>
        </p:txBody>
      </p:sp>
    </p:spTree>
    <p:extLst>
      <p:ext uri="{BB962C8B-B14F-4D97-AF65-F5344CB8AC3E}">
        <p14:creationId xmlns:p14="http://schemas.microsoft.com/office/powerpoint/2010/main" val="397651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6A575-B583-1C40-A154-4908913993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9689"/>
            <a:ext cx="12192000" cy="6218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129ECC-DD8B-5041-8D2C-D834ED96276E}"/>
              </a:ext>
            </a:extLst>
          </p:cNvPr>
          <p:cNvSpPr txBox="1"/>
          <p:nvPr/>
        </p:nvSpPr>
        <p:spPr>
          <a:xfrm>
            <a:off x="4766587" y="516645"/>
            <a:ext cx="311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Model of a City</a:t>
            </a:r>
          </a:p>
        </p:txBody>
      </p:sp>
    </p:spTree>
    <p:extLst>
      <p:ext uri="{BB962C8B-B14F-4D97-AF65-F5344CB8AC3E}">
        <p14:creationId xmlns:p14="http://schemas.microsoft.com/office/powerpoint/2010/main" val="26517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BBCC4-97A2-2241-B9C3-D7E860A3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84C70-EEF3-B34E-AA21-B81C86DF68B6}"/>
              </a:ext>
            </a:extLst>
          </p:cNvPr>
          <p:cNvSpPr txBox="1"/>
          <p:nvPr/>
        </p:nvSpPr>
        <p:spPr>
          <a:xfrm>
            <a:off x="3766782" y="36212"/>
            <a:ext cx="511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Imaging of Subterrain Space</a:t>
            </a:r>
          </a:p>
        </p:txBody>
      </p:sp>
    </p:spTree>
    <p:extLst>
      <p:ext uri="{BB962C8B-B14F-4D97-AF65-F5344CB8AC3E}">
        <p14:creationId xmlns:p14="http://schemas.microsoft.com/office/powerpoint/2010/main" val="349108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4D0047-C716-ED4C-90E5-079205BF8682}"/>
              </a:ext>
            </a:extLst>
          </p:cNvPr>
          <p:cNvSpPr txBox="1"/>
          <p:nvPr/>
        </p:nvSpPr>
        <p:spPr>
          <a:xfrm>
            <a:off x="3946478" y="736979"/>
            <a:ext cx="42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Real-Time Sensor Data Telemetry</a:t>
            </a:r>
          </a:p>
        </p:txBody>
      </p:sp>
      <p:pic>
        <p:nvPicPr>
          <p:cNvPr id="5" name="Google Shape;178;p17">
            <a:extLst>
              <a:ext uri="{FF2B5EF4-FFF2-40B4-BE49-F238E27FC236}">
                <a16:creationId xmlns:a16="http://schemas.microsoft.com/office/drawing/2014/main" id="{4C891491-CB1E-EE47-856B-CA2CFD331E12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84" y="2995683"/>
            <a:ext cx="3070745" cy="312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F3E73-911B-7A4E-98F1-C6F6036F2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33331" y="3384326"/>
            <a:ext cx="3125338" cy="23480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0DFE9-6E88-1D4D-AB0B-B5802074A228}"/>
              </a:ext>
            </a:extLst>
          </p:cNvPr>
          <p:cNvCxnSpPr>
            <a:cxnSpLocks/>
          </p:cNvCxnSpPr>
          <p:nvPr/>
        </p:nvCxnSpPr>
        <p:spPr>
          <a:xfrm flipV="1">
            <a:off x="3159456" y="2129051"/>
            <a:ext cx="5916305" cy="12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1199A5-7956-9746-B1DE-6ED00EC4090E}"/>
              </a:ext>
            </a:extLst>
          </p:cNvPr>
          <p:cNvCxnSpPr/>
          <p:nvPr/>
        </p:nvCxnSpPr>
        <p:spPr>
          <a:xfrm>
            <a:off x="3159456" y="2141561"/>
            <a:ext cx="0" cy="866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7B5725-129E-9242-BD6C-22951C334D83}"/>
              </a:ext>
            </a:extLst>
          </p:cNvPr>
          <p:cNvCxnSpPr/>
          <p:nvPr/>
        </p:nvCxnSpPr>
        <p:spPr>
          <a:xfrm>
            <a:off x="6125571" y="2129051"/>
            <a:ext cx="0" cy="866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4B13B-96ED-8F41-965C-2F8A449FEACB}"/>
              </a:ext>
            </a:extLst>
          </p:cNvPr>
          <p:cNvCxnSpPr/>
          <p:nvPr/>
        </p:nvCxnSpPr>
        <p:spPr>
          <a:xfrm>
            <a:off x="9075761" y="2141561"/>
            <a:ext cx="0" cy="866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CD441-4ECA-D149-B54A-F446882B45EB}"/>
              </a:ext>
            </a:extLst>
          </p:cNvPr>
          <p:cNvCxnSpPr/>
          <p:nvPr/>
        </p:nvCxnSpPr>
        <p:spPr>
          <a:xfrm>
            <a:off x="6125571" y="1274929"/>
            <a:ext cx="0" cy="866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17EDCBE-064D-4849-9DFA-F6D05A272F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171" y="3008193"/>
            <a:ext cx="3125338" cy="31253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203A78-5693-174C-87B1-BA7C885BC5C2}"/>
              </a:ext>
            </a:extLst>
          </p:cNvPr>
          <p:cNvSpPr txBox="1"/>
          <p:nvPr/>
        </p:nvSpPr>
        <p:spPr>
          <a:xfrm>
            <a:off x="1808328" y="6133531"/>
            <a:ext cx="27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Hyper-Reality Helmet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98682-4F1C-A044-BBAD-65F2B9C251C6}"/>
              </a:ext>
            </a:extLst>
          </p:cNvPr>
          <p:cNvSpPr txBox="1"/>
          <p:nvPr/>
        </p:nvSpPr>
        <p:spPr>
          <a:xfrm>
            <a:off x="5049672" y="6133531"/>
            <a:ext cx="222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HoloLens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E7B395-BB7D-A342-AB39-D48BD9AC08E3}"/>
              </a:ext>
            </a:extLst>
          </p:cNvPr>
          <p:cNvSpPr txBox="1"/>
          <p:nvPr/>
        </p:nvSpPr>
        <p:spPr>
          <a:xfrm>
            <a:off x="8245522" y="6133531"/>
            <a:ext cx="204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Google Glass</a:t>
            </a:r>
          </a:p>
        </p:txBody>
      </p:sp>
    </p:spTree>
    <p:extLst>
      <p:ext uri="{BB962C8B-B14F-4D97-AF65-F5344CB8AC3E}">
        <p14:creationId xmlns:p14="http://schemas.microsoft.com/office/powerpoint/2010/main" val="306143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B23C6-0980-5542-A860-87D1A5C93597}"/>
              </a:ext>
            </a:extLst>
          </p:cNvPr>
          <p:cNvSpPr txBox="1"/>
          <p:nvPr/>
        </p:nvSpPr>
        <p:spPr>
          <a:xfrm>
            <a:off x="3327662" y="433633"/>
            <a:ext cx="59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Deployment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E9221-B98A-2C4C-97DF-6C3B7B9FA4A4}"/>
              </a:ext>
            </a:extLst>
          </p:cNvPr>
          <p:cNvSpPr txBox="1"/>
          <p:nvPr/>
        </p:nvSpPr>
        <p:spPr>
          <a:xfrm>
            <a:off x="1677971" y="1753386"/>
            <a:ext cx="8144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July – September 2021</a:t>
            </a:r>
            <a:endParaRPr lang="en-US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 Identify and connect with PennDOT Traffic Management Center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 Collect TMC data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 Design AR TMC functions and interfaces</a:t>
            </a:r>
          </a:p>
          <a:p>
            <a:pPr lvl="0" fontAlgn="base"/>
            <a:endParaRPr lang="en-US" dirty="0"/>
          </a:p>
          <a:p>
            <a:r>
              <a:rPr lang="en-US" b="1" dirty="0"/>
              <a:t>October – December 2021</a:t>
            </a:r>
            <a:endParaRPr lang="en-US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Develop geographical referenced 3D city model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Prototype the demo of the “Digital Twin” of Emergency Management Center 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Briefs, Outreach events with local TMCs and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383715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163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ycai@cmu.edu</dc:creator>
  <cp:keywords/>
  <dc:description/>
  <cp:lastModifiedBy>ycai@cmu.edu</cp:lastModifiedBy>
  <cp:revision>51</cp:revision>
  <cp:lastPrinted>2021-03-01T04:05:36Z</cp:lastPrinted>
  <dcterms:created xsi:type="dcterms:W3CDTF">2020-09-15T21:32:29Z</dcterms:created>
  <dcterms:modified xsi:type="dcterms:W3CDTF">2021-03-20T03:50:20Z</dcterms:modified>
  <cp:category/>
</cp:coreProperties>
</file>