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
  </p:notesMasterIdLst>
  <p:sldIdLst>
    <p:sldId id="258" r:id="rId2"/>
    <p:sldId id="261" r:id="rId3"/>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2C20"/>
    <a:srgbClr val="2F7D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2" d="100"/>
          <a:sy n="72" d="100"/>
        </p:scale>
        <p:origin x="39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5067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UTC_MASTER">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64592"/>
          </a:xfrm>
          <a:prstGeom prst="rect">
            <a:avLst/>
          </a:prstGeom>
          <a:solidFill>
            <a:srgbClr val="1F3A5F"/>
          </a:solidFill>
          <a:ln w="12700">
            <a:solidFill>
              <a:srgbClr val="1F3A5F"/>
            </a:solidFill>
            <a:prstDash val="solid"/>
          </a:ln>
        </p:spPr>
        <p:txBody>
          <a:bodyPr/>
          <a:lstStyle/>
          <a:p>
            <a:endParaRPr lang="en-US"/>
          </a:p>
        </p:txBody>
      </p:sp>
      <p:sp>
        <p:nvSpPr>
          <p:cNvPr id="3" name="Shape 1"/>
          <p:cNvSpPr/>
          <p:nvPr/>
        </p:nvSpPr>
        <p:spPr>
          <a:xfrm>
            <a:off x="0" y="6583680"/>
            <a:ext cx="12191695" cy="274320"/>
          </a:xfrm>
          <a:prstGeom prst="rect">
            <a:avLst/>
          </a:prstGeom>
          <a:solidFill>
            <a:srgbClr val="F3F5F7"/>
          </a:solidFill>
          <a:ln w="12700">
            <a:solidFill>
              <a:srgbClr val="F3F5F7"/>
            </a:solidFill>
            <a:prstDash val="solid"/>
          </a:ln>
        </p:spPr>
        <p:txBody>
          <a:bodyPr/>
          <a:lstStyle/>
          <a:p>
            <a:endParaRPr lang="en-US"/>
          </a:p>
        </p:txBody>
      </p:sp>
      <p:sp>
        <p:nvSpPr>
          <p:cNvPr id="4" name="Text 2"/>
          <p:cNvSpPr/>
          <p:nvPr/>
        </p:nvSpPr>
        <p:spPr>
          <a:xfrm>
            <a:off x="411480" y="256032"/>
            <a:ext cx="5943600" cy="256032"/>
          </a:xfrm>
          <a:prstGeom prst="rect">
            <a:avLst/>
          </a:prstGeom>
          <a:noFill/>
          <a:ln/>
        </p:spPr>
        <p:txBody>
          <a:bodyPr wrap="square" lIns="0" tIns="0" rIns="0" bIns="0" rtlCol="0" anchor="ctr"/>
          <a:lstStyle/>
          <a:p>
            <a:pPr marL="0" indent="0">
              <a:buNone/>
            </a:pPr>
            <a:r>
              <a:rPr lang="en-US" sz="2400" b="1" dirty="0">
                <a:solidFill>
                  <a:srgbClr val="1F3A5F"/>
                </a:solidFill>
                <a:latin typeface="Aptos" pitchFamily="34" charset="0"/>
                <a:ea typeface="Aptos" pitchFamily="34" charset="-122"/>
                <a:cs typeface="Aptos" pitchFamily="34" charset="-120"/>
              </a:rPr>
              <a:t>UTC Semi-Annual Progress Review</a:t>
            </a:r>
            <a:endParaRPr lang="en-US" sz="2400" dirty="0"/>
          </a:p>
        </p:txBody>
      </p:sp>
      <p:sp>
        <p:nvSpPr>
          <p:cNvPr id="5" name="Shape 3"/>
          <p:cNvSpPr/>
          <p:nvPr/>
        </p:nvSpPr>
        <p:spPr>
          <a:xfrm>
            <a:off x="411480" y="658368"/>
            <a:ext cx="11338560" cy="0"/>
          </a:xfrm>
          <a:prstGeom prst="line">
            <a:avLst/>
          </a:prstGeom>
          <a:noFill/>
          <a:ln w="12700">
            <a:solidFill>
              <a:srgbClr val="C7CDD4"/>
            </a:solidFill>
            <a:prstDash val="solid"/>
          </a:ln>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411480" y="804672"/>
            <a:ext cx="7772400" cy="411480"/>
          </a:xfrm>
          <a:prstGeom prst="rect">
            <a:avLst/>
          </a:prstGeom>
          <a:noFill/>
          <a:ln/>
        </p:spPr>
        <p:txBody>
          <a:bodyPr wrap="square" lIns="0" tIns="0" rIns="0" bIns="0" rtlCol="0" anchor="ctr"/>
          <a:lstStyle/>
          <a:p>
            <a:pPr marL="0" indent="0">
              <a:buNone/>
            </a:pPr>
            <a:r>
              <a:rPr lang="en-US" sz="2600" b="1" dirty="0">
                <a:solidFill>
                  <a:srgbClr val="1F3A5F"/>
                </a:solidFill>
                <a:latin typeface="Aptos" pitchFamily="34" charset="0"/>
                <a:ea typeface="Aptos" pitchFamily="34" charset="-122"/>
                <a:cs typeface="Aptos" pitchFamily="34" charset="-120"/>
              </a:rPr>
              <a:t>Project Card — Single Project</a:t>
            </a:r>
            <a:endParaRPr lang="en-US" sz="2600" dirty="0"/>
          </a:p>
        </p:txBody>
      </p:sp>
      <p:sp>
        <p:nvSpPr>
          <p:cNvPr id="4" name="Shape 2"/>
          <p:cNvSpPr/>
          <p:nvPr/>
        </p:nvSpPr>
        <p:spPr>
          <a:xfrm>
            <a:off x="502920" y="1325880"/>
            <a:ext cx="11109960" cy="5257800"/>
          </a:xfrm>
          <a:prstGeom prst="roundRect">
            <a:avLst>
              <a:gd name="adj" fmla="val 1043"/>
            </a:avLst>
          </a:prstGeom>
          <a:solidFill>
            <a:srgbClr val="FFFFFF"/>
          </a:solidFill>
          <a:ln w="12700">
            <a:solidFill>
              <a:srgbClr val="D0D5DD"/>
            </a:solidFill>
            <a:prstDash val="solid"/>
          </a:ln>
        </p:spPr>
        <p:txBody>
          <a:bodyPr/>
          <a:lstStyle/>
          <a:p>
            <a:endParaRPr lang="en-US"/>
          </a:p>
        </p:txBody>
      </p:sp>
      <p:sp>
        <p:nvSpPr>
          <p:cNvPr id="5" name="Shape 3"/>
          <p:cNvSpPr/>
          <p:nvPr/>
        </p:nvSpPr>
        <p:spPr>
          <a:xfrm>
            <a:off x="502920" y="1325880"/>
            <a:ext cx="11109960" cy="420624"/>
          </a:xfrm>
          <a:prstGeom prst="rect">
            <a:avLst/>
          </a:prstGeom>
          <a:solidFill>
            <a:srgbClr val="EFF2F5"/>
          </a:solidFill>
          <a:ln w="12700">
            <a:solidFill>
              <a:srgbClr val="EFF2F5"/>
            </a:solidFill>
            <a:prstDash val="solid"/>
          </a:ln>
        </p:spPr>
        <p:txBody>
          <a:bodyPr/>
          <a:lstStyle/>
          <a:p>
            <a:endParaRPr lang="en-US"/>
          </a:p>
        </p:txBody>
      </p:sp>
      <p:sp>
        <p:nvSpPr>
          <p:cNvPr id="6" name="Text 4"/>
          <p:cNvSpPr/>
          <p:nvPr/>
        </p:nvSpPr>
        <p:spPr>
          <a:xfrm>
            <a:off x="658368" y="1444752"/>
            <a:ext cx="7498080" cy="182880"/>
          </a:xfrm>
          <a:prstGeom prst="rect">
            <a:avLst/>
          </a:prstGeom>
          <a:noFill/>
          <a:ln/>
        </p:spPr>
        <p:txBody>
          <a:bodyPr wrap="square" lIns="0" tIns="0" rIns="0" bIns="0" rtlCol="0" anchor="ctr"/>
          <a:lstStyle/>
          <a:p>
            <a:pPr marL="0" indent="0">
              <a:buNone/>
            </a:pPr>
            <a:r>
              <a:rPr lang="en-US" sz="1500" b="1" dirty="0">
                <a:solidFill>
                  <a:srgbClr val="1F3A5F"/>
                </a:solidFill>
              </a:rPr>
              <a:t>Effect of Curb Extensions | University of Pennsylvania | Erick Guerra | Project 579</a:t>
            </a:r>
            <a:endParaRPr lang="en-US" sz="1500" dirty="0"/>
          </a:p>
        </p:txBody>
      </p:sp>
      <p:sp>
        <p:nvSpPr>
          <p:cNvPr id="7" name="Shape 5"/>
          <p:cNvSpPr/>
          <p:nvPr/>
        </p:nvSpPr>
        <p:spPr>
          <a:xfrm>
            <a:off x="10378440" y="1426464"/>
            <a:ext cx="194310" cy="194310"/>
          </a:xfrm>
          <a:prstGeom prst="ellipse">
            <a:avLst/>
          </a:prstGeom>
          <a:solidFill>
            <a:srgbClr val="2E7D32"/>
          </a:solidFill>
          <a:ln w="12700">
            <a:solidFill>
              <a:srgbClr val="2E7D32"/>
            </a:solidFill>
            <a:prstDash val="solid"/>
          </a:ln>
        </p:spPr>
        <p:txBody>
          <a:bodyPr/>
          <a:lstStyle/>
          <a:p>
            <a:endParaRPr lang="en-US"/>
          </a:p>
        </p:txBody>
      </p:sp>
      <p:sp>
        <p:nvSpPr>
          <p:cNvPr id="10" name="Text 8"/>
          <p:cNvSpPr/>
          <p:nvPr/>
        </p:nvSpPr>
        <p:spPr>
          <a:xfrm>
            <a:off x="9646920" y="1463040"/>
            <a:ext cx="548640" cy="128016"/>
          </a:xfrm>
          <a:prstGeom prst="rect">
            <a:avLst/>
          </a:prstGeom>
          <a:noFill/>
          <a:ln/>
        </p:spPr>
        <p:txBody>
          <a:bodyPr wrap="square" lIns="0" tIns="0" rIns="0" bIns="0" rtlCol="0" anchor="ctr"/>
          <a:lstStyle/>
          <a:p>
            <a:pPr marL="0" indent="0" algn="r">
              <a:buNone/>
            </a:pPr>
            <a:r>
              <a:rPr lang="en-US" sz="950" dirty="0">
                <a:solidFill>
                  <a:srgbClr val="667085"/>
                </a:solidFill>
              </a:rPr>
              <a:t>Status</a:t>
            </a:r>
            <a:endParaRPr lang="en-US" sz="950" dirty="0"/>
          </a:p>
        </p:txBody>
      </p:sp>
      <p:sp>
        <p:nvSpPr>
          <p:cNvPr id="11" name="Shape 9"/>
          <p:cNvSpPr/>
          <p:nvPr/>
        </p:nvSpPr>
        <p:spPr>
          <a:xfrm>
            <a:off x="749808" y="1965960"/>
            <a:ext cx="3246120" cy="3063240"/>
          </a:xfrm>
          <a:prstGeom prst="roundRect">
            <a:avLst>
              <a:gd name="adj" fmla="val 1194"/>
            </a:avLst>
          </a:prstGeom>
          <a:solidFill>
            <a:srgbClr val="FFFFFF"/>
          </a:solidFill>
          <a:ln w="12700">
            <a:solidFill>
              <a:srgbClr val="D0D5DD"/>
            </a:solidFill>
            <a:prstDash val="solid"/>
          </a:ln>
        </p:spPr>
        <p:txBody>
          <a:bodyPr/>
          <a:lstStyle/>
          <a:p>
            <a:endParaRPr lang="en-US"/>
          </a:p>
        </p:txBody>
      </p:sp>
      <p:sp>
        <p:nvSpPr>
          <p:cNvPr id="12" name="Shape 10"/>
          <p:cNvSpPr/>
          <p:nvPr/>
        </p:nvSpPr>
        <p:spPr>
          <a:xfrm>
            <a:off x="749808" y="1965960"/>
            <a:ext cx="3246120" cy="310896"/>
          </a:xfrm>
          <a:prstGeom prst="rect">
            <a:avLst/>
          </a:prstGeom>
          <a:solidFill>
            <a:srgbClr val="F7F8FA"/>
          </a:solidFill>
          <a:ln w="12700">
            <a:solidFill>
              <a:srgbClr val="F7F8FA"/>
            </a:solidFill>
            <a:prstDash val="solid"/>
          </a:ln>
        </p:spPr>
        <p:txBody>
          <a:bodyPr/>
          <a:lstStyle/>
          <a:p>
            <a:endParaRPr lang="en-US"/>
          </a:p>
        </p:txBody>
      </p:sp>
      <p:sp>
        <p:nvSpPr>
          <p:cNvPr id="13" name="Text 11"/>
          <p:cNvSpPr/>
          <p:nvPr/>
        </p:nvSpPr>
        <p:spPr>
          <a:xfrm>
            <a:off x="886968" y="2020824"/>
            <a:ext cx="2971800" cy="164592"/>
          </a:xfrm>
          <a:prstGeom prst="rect">
            <a:avLst/>
          </a:prstGeom>
          <a:noFill/>
          <a:ln/>
        </p:spPr>
        <p:txBody>
          <a:bodyPr wrap="square" lIns="0" tIns="0" rIns="0" bIns="0" rtlCol="0" anchor="ctr"/>
          <a:lstStyle/>
          <a:p>
            <a:pPr marL="0" indent="0">
              <a:buNone/>
            </a:pPr>
            <a:r>
              <a:rPr lang="en-US" sz="1200" b="1" dirty="0">
                <a:solidFill>
                  <a:srgbClr val="1F3A5F"/>
                </a:solidFill>
              </a:rPr>
              <a:t>WHAT</a:t>
            </a:r>
            <a:endParaRPr lang="en-US" sz="1200" dirty="0"/>
          </a:p>
        </p:txBody>
      </p:sp>
      <p:sp>
        <p:nvSpPr>
          <p:cNvPr id="14" name="Text 12"/>
          <p:cNvSpPr/>
          <p:nvPr/>
        </p:nvSpPr>
        <p:spPr>
          <a:xfrm>
            <a:off x="886968" y="2610381"/>
            <a:ext cx="2971800" cy="256032"/>
          </a:xfrm>
          <a:prstGeom prst="rect">
            <a:avLst/>
          </a:prstGeom>
          <a:noFill/>
          <a:ln/>
        </p:spPr>
        <p:txBody>
          <a:bodyPr wrap="square" lIns="0" tIns="0" rIns="0" bIns="0" rtlCol="0" anchor="ctr"/>
          <a:lstStyle/>
          <a:p>
            <a:pPr marL="0" indent="0">
              <a:buNone/>
            </a:pPr>
            <a:r>
              <a:rPr lang="en-US" sz="1100" dirty="0">
                <a:solidFill>
                  <a:srgbClr val="475467"/>
                </a:solidFill>
              </a:rPr>
              <a:t>Objective: This project the effects of curb extensions on traffic safety through their implementation as part of a stormwater management program in the City of Philadelphia. </a:t>
            </a:r>
            <a:endParaRPr lang="en-US" sz="1100" dirty="0"/>
          </a:p>
        </p:txBody>
      </p:sp>
      <p:sp>
        <p:nvSpPr>
          <p:cNvPr id="15" name="Text 13"/>
          <p:cNvSpPr/>
          <p:nvPr/>
        </p:nvSpPr>
        <p:spPr>
          <a:xfrm>
            <a:off x="886968" y="3216286"/>
            <a:ext cx="2971800" cy="256032"/>
          </a:xfrm>
          <a:prstGeom prst="rect">
            <a:avLst/>
          </a:prstGeom>
          <a:noFill/>
          <a:ln/>
        </p:spPr>
        <p:txBody>
          <a:bodyPr wrap="square" lIns="0" tIns="0" rIns="0" bIns="0" rtlCol="0" anchor="ctr"/>
          <a:lstStyle/>
          <a:p>
            <a:pPr marL="0" indent="0">
              <a:buNone/>
            </a:pPr>
            <a:r>
              <a:rPr lang="en-US" sz="1100" dirty="0">
                <a:solidFill>
                  <a:srgbClr val="475467"/>
                </a:solidFill>
              </a:rPr>
              <a:t>Research Priority: Traffic safety</a:t>
            </a:r>
            <a:endParaRPr lang="en-US" sz="1100" dirty="0"/>
          </a:p>
        </p:txBody>
      </p:sp>
      <p:sp>
        <p:nvSpPr>
          <p:cNvPr id="16" name="Text 14"/>
          <p:cNvSpPr/>
          <p:nvPr/>
        </p:nvSpPr>
        <p:spPr>
          <a:xfrm>
            <a:off x="886968" y="3832439"/>
            <a:ext cx="2971800" cy="256032"/>
          </a:xfrm>
          <a:prstGeom prst="rect">
            <a:avLst/>
          </a:prstGeom>
          <a:noFill/>
          <a:ln/>
        </p:spPr>
        <p:txBody>
          <a:bodyPr wrap="square" lIns="0" tIns="0" rIns="0" bIns="0" rtlCol="0" anchor="ctr"/>
          <a:lstStyle/>
          <a:p>
            <a:pPr marL="0" indent="0">
              <a:buNone/>
            </a:pPr>
            <a:r>
              <a:rPr lang="en-US" sz="1100" dirty="0">
                <a:solidFill>
                  <a:srgbClr val="475467"/>
                </a:solidFill>
              </a:rPr>
              <a:t>Approach: This project employs Bayesian negative binomial models to compare collisions across a set of treated intersections and control intersections which have been identified for future treatment.</a:t>
            </a:r>
            <a:endParaRPr lang="en-US" sz="1100" dirty="0"/>
          </a:p>
        </p:txBody>
      </p:sp>
      <p:sp>
        <p:nvSpPr>
          <p:cNvPr id="17" name="Text 15"/>
          <p:cNvSpPr/>
          <p:nvPr/>
        </p:nvSpPr>
        <p:spPr>
          <a:xfrm>
            <a:off x="886968" y="4627876"/>
            <a:ext cx="2971800" cy="256032"/>
          </a:xfrm>
          <a:prstGeom prst="rect">
            <a:avLst/>
          </a:prstGeom>
          <a:noFill/>
          <a:ln/>
        </p:spPr>
        <p:txBody>
          <a:bodyPr wrap="square" lIns="0" tIns="0" rIns="0" bIns="0" rtlCol="0" anchor="ctr"/>
          <a:lstStyle/>
          <a:p>
            <a:pPr marL="0" indent="0">
              <a:buNone/>
            </a:pPr>
            <a:r>
              <a:rPr lang="en-US" sz="1100" dirty="0">
                <a:solidFill>
                  <a:srgbClr val="475467"/>
                </a:solidFill>
              </a:rPr>
              <a:t>Partners: The City of Philadelphia’s Office of Transportation and Infrastructure Systems and Water Department </a:t>
            </a:r>
            <a:endParaRPr lang="en-US" sz="1100" dirty="0"/>
          </a:p>
        </p:txBody>
      </p:sp>
      <p:sp>
        <p:nvSpPr>
          <p:cNvPr id="18" name="Shape 16"/>
          <p:cNvSpPr/>
          <p:nvPr/>
        </p:nvSpPr>
        <p:spPr>
          <a:xfrm>
            <a:off x="4206240" y="1965960"/>
            <a:ext cx="2331720" cy="3063240"/>
          </a:xfrm>
          <a:prstGeom prst="roundRect">
            <a:avLst>
              <a:gd name="adj" fmla="val 1569"/>
            </a:avLst>
          </a:prstGeom>
          <a:solidFill>
            <a:srgbClr val="FFFFFF"/>
          </a:solidFill>
          <a:ln w="12700">
            <a:solidFill>
              <a:srgbClr val="D0D5DD"/>
            </a:solidFill>
            <a:prstDash val="solid"/>
          </a:ln>
        </p:spPr>
        <p:txBody>
          <a:bodyPr/>
          <a:lstStyle/>
          <a:p>
            <a:endParaRPr lang="en-US"/>
          </a:p>
        </p:txBody>
      </p:sp>
      <p:sp>
        <p:nvSpPr>
          <p:cNvPr id="19" name="Shape 17"/>
          <p:cNvSpPr/>
          <p:nvPr/>
        </p:nvSpPr>
        <p:spPr>
          <a:xfrm>
            <a:off x="4206240" y="1965960"/>
            <a:ext cx="2331720" cy="310896"/>
          </a:xfrm>
          <a:prstGeom prst="rect">
            <a:avLst/>
          </a:prstGeom>
          <a:solidFill>
            <a:srgbClr val="EEF6EE"/>
          </a:solidFill>
          <a:ln w="12700">
            <a:solidFill>
              <a:srgbClr val="EEF6EE"/>
            </a:solidFill>
            <a:prstDash val="solid"/>
          </a:ln>
        </p:spPr>
        <p:txBody>
          <a:bodyPr/>
          <a:lstStyle/>
          <a:p>
            <a:endParaRPr lang="en-US"/>
          </a:p>
        </p:txBody>
      </p:sp>
      <p:sp>
        <p:nvSpPr>
          <p:cNvPr id="20" name="Text 18"/>
          <p:cNvSpPr/>
          <p:nvPr/>
        </p:nvSpPr>
        <p:spPr>
          <a:xfrm>
            <a:off x="4343400" y="2020824"/>
            <a:ext cx="2057400" cy="164592"/>
          </a:xfrm>
          <a:prstGeom prst="rect">
            <a:avLst/>
          </a:prstGeom>
          <a:noFill/>
          <a:ln/>
        </p:spPr>
        <p:txBody>
          <a:bodyPr wrap="square" lIns="0" tIns="0" rIns="0" bIns="0" rtlCol="0" anchor="ctr"/>
          <a:lstStyle/>
          <a:p>
            <a:pPr marL="0" indent="0">
              <a:buNone/>
            </a:pPr>
            <a:r>
              <a:rPr lang="en-US" sz="1200" b="1" dirty="0">
                <a:solidFill>
                  <a:srgbClr val="1F3A5F"/>
                </a:solidFill>
              </a:rPr>
              <a:t>STATUS</a:t>
            </a:r>
            <a:endParaRPr lang="en-US" sz="1200" dirty="0"/>
          </a:p>
        </p:txBody>
      </p:sp>
      <p:sp>
        <p:nvSpPr>
          <p:cNvPr id="21" name="Text 19"/>
          <p:cNvSpPr/>
          <p:nvPr/>
        </p:nvSpPr>
        <p:spPr>
          <a:xfrm>
            <a:off x="4343400" y="2377440"/>
            <a:ext cx="2057400" cy="256032"/>
          </a:xfrm>
          <a:prstGeom prst="rect">
            <a:avLst/>
          </a:prstGeom>
          <a:noFill/>
          <a:ln/>
        </p:spPr>
        <p:txBody>
          <a:bodyPr wrap="square" lIns="0" tIns="0" rIns="0" bIns="0" rtlCol="0" anchor="ctr"/>
          <a:lstStyle/>
          <a:p>
            <a:pPr marL="0" indent="0">
              <a:buNone/>
            </a:pPr>
            <a:r>
              <a:rPr lang="en-US" sz="1100" dirty="0">
                <a:solidFill>
                  <a:srgbClr val="475467"/>
                </a:solidFill>
              </a:rPr>
              <a:t>% Complete: 100%</a:t>
            </a:r>
            <a:endParaRPr lang="en-US" sz="1100" dirty="0"/>
          </a:p>
        </p:txBody>
      </p:sp>
      <p:sp>
        <p:nvSpPr>
          <p:cNvPr id="22" name="Text 20"/>
          <p:cNvSpPr/>
          <p:nvPr/>
        </p:nvSpPr>
        <p:spPr>
          <a:xfrm>
            <a:off x="4343400" y="2688336"/>
            <a:ext cx="2057400" cy="256032"/>
          </a:xfrm>
          <a:prstGeom prst="rect">
            <a:avLst/>
          </a:prstGeom>
          <a:noFill/>
          <a:ln/>
        </p:spPr>
        <p:txBody>
          <a:bodyPr wrap="square" lIns="0" tIns="0" rIns="0" bIns="0" rtlCol="0" anchor="ctr"/>
          <a:lstStyle/>
          <a:p>
            <a:pPr marL="0" indent="0">
              <a:buNone/>
            </a:pPr>
            <a:r>
              <a:rPr lang="en-US" sz="1100" dirty="0">
                <a:solidFill>
                  <a:srgbClr val="475467"/>
                </a:solidFill>
              </a:rPr>
              <a:t>Budget Allocated: $180,000</a:t>
            </a:r>
            <a:endParaRPr lang="en-US" sz="1100" dirty="0"/>
          </a:p>
        </p:txBody>
      </p:sp>
      <p:sp>
        <p:nvSpPr>
          <p:cNvPr id="23" name="Text 21"/>
          <p:cNvSpPr/>
          <p:nvPr/>
        </p:nvSpPr>
        <p:spPr>
          <a:xfrm>
            <a:off x="4343400" y="3472318"/>
            <a:ext cx="2057400" cy="256032"/>
          </a:xfrm>
          <a:prstGeom prst="rect">
            <a:avLst/>
          </a:prstGeom>
          <a:noFill/>
          <a:ln/>
        </p:spPr>
        <p:txBody>
          <a:bodyPr wrap="square" lIns="0" tIns="0" rIns="0" bIns="0" rtlCol="0" anchor="ctr"/>
          <a:lstStyle/>
          <a:p>
            <a:pPr marL="0" indent="0">
              <a:buNone/>
            </a:pPr>
            <a:r>
              <a:rPr lang="en-US" sz="1100" dirty="0">
                <a:solidFill>
                  <a:srgbClr val="475467"/>
                </a:solidFill>
              </a:rPr>
              <a:t>Budget Spent: $180,000</a:t>
            </a:r>
            <a:endParaRPr lang="en-US" sz="1100" dirty="0"/>
          </a:p>
        </p:txBody>
      </p:sp>
      <p:sp>
        <p:nvSpPr>
          <p:cNvPr id="24" name="Text 22"/>
          <p:cNvSpPr/>
          <p:nvPr/>
        </p:nvSpPr>
        <p:spPr>
          <a:xfrm>
            <a:off x="4343400" y="3875578"/>
            <a:ext cx="2057400" cy="256032"/>
          </a:xfrm>
          <a:prstGeom prst="rect">
            <a:avLst/>
          </a:prstGeom>
          <a:noFill/>
          <a:ln/>
        </p:spPr>
        <p:txBody>
          <a:bodyPr wrap="square" lIns="0" tIns="0" rIns="0" bIns="0" rtlCol="0" anchor="ctr"/>
          <a:lstStyle/>
          <a:p>
            <a:pPr marL="0" indent="0">
              <a:buNone/>
            </a:pPr>
            <a:r>
              <a:rPr lang="en-US" sz="1100" dirty="0">
                <a:solidFill>
                  <a:srgbClr val="475467"/>
                </a:solidFill>
              </a:rPr>
              <a:t>Next Milestone: Add to FHWA CMF clearinghouse</a:t>
            </a:r>
            <a:endParaRPr lang="en-US" sz="1100" dirty="0"/>
          </a:p>
        </p:txBody>
      </p:sp>
      <p:sp>
        <p:nvSpPr>
          <p:cNvPr id="26" name="Shape 24"/>
          <p:cNvSpPr/>
          <p:nvPr/>
        </p:nvSpPr>
        <p:spPr>
          <a:xfrm>
            <a:off x="6748272" y="1965960"/>
            <a:ext cx="2331720" cy="3063240"/>
          </a:xfrm>
          <a:prstGeom prst="roundRect">
            <a:avLst>
              <a:gd name="adj" fmla="val 1569"/>
            </a:avLst>
          </a:prstGeom>
          <a:solidFill>
            <a:srgbClr val="FFFFFF"/>
          </a:solidFill>
          <a:ln w="12700">
            <a:solidFill>
              <a:srgbClr val="D0D5DD"/>
            </a:solidFill>
            <a:prstDash val="solid"/>
          </a:ln>
        </p:spPr>
        <p:txBody>
          <a:bodyPr/>
          <a:lstStyle/>
          <a:p>
            <a:endParaRPr lang="en-US"/>
          </a:p>
        </p:txBody>
      </p:sp>
      <p:sp>
        <p:nvSpPr>
          <p:cNvPr id="27" name="Shape 25"/>
          <p:cNvSpPr/>
          <p:nvPr/>
        </p:nvSpPr>
        <p:spPr>
          <a:xfrm>
            <a:off x="6748272" y="1965960"/>
            <a:ext cx="2331720" cy="310896"/>
          </a:xfrm>
          <a:prstGeom prst="rect">
            <a:avLst/>
          </a:prstGeom>
          <a:solidFill>
            <a:srgbClr val="F7F8FA"/>
          </a:solidFill>
          <a:ln w="12700">
            <a:solidFill>
              <a:srgbClr val="F7F8FA"/>
            </a:solidFill>
            <a:prstDash val="solid"/>
          </a:ln>
        </p:spPr>
        <p:txBody>
          <a:bodyPr/>
          <a:lstStyle/>
          <a:p>
            <a:endParaRPr lang="en-US"/>
          </a:p>
        </p:txBody>
      </p:sp>
      <p:sp>
        <p:nvSpPr>
          <p:cNvPr id="28" name="Text 26"/>
          <p:cNvSpPr/>
          <p:nvPr/>
        </p:nvSpPr>
        <p:spPr>
          <a:xfrm>
            <a:off x="6885432" y="2020824"/>
            <a:ext cx="2057400" cy="164592"/>
          </a:xfrm>
          <a:prstGeom prst="rect">
            <a:avLst/>
          </a:prstGeom>
          <a:noFill/>
          <a:ln/>
        </p:spPr>
        <p:txBody>
          <a:bodyPr wrap="square" lIns="0" tIns="0" rIns="0" bIns="0" rtlCol="0" anchor="ctr"/>
          <a:lstStyle/>
          <a:p>
            <a:pPr marL="0" indent="0">
              <a:buNone/>
            </a:pPr>
            <a:r>
              <a:rPr lang="en-US" sz="1200" b="1" dirty="0">
                <a:solidFill>
                  <a:srgbClr val="1F3A5F"/>
                </a:solidFill>
              </a:rPr>
              <a:t>WHY IT MATTERS</a:t>
            </a:r>
            <a:endParaRPr lang="en-US" sz="1200" dirty="0"/>
          </a:p>
        </p:txBody>
      </p:sp>
      <p:sp>
        <p:nvSpPr>
          <p:cNvPr id="29" name="Text 27"/>
          <p:cNvSpPr/>
          <p:nvPr/>
        </p:nvSpPr>
        <p:spPr>
          <a:xfrm>
            <a:off x="6885432" y="2935727"/>
            <a:ext cx="2057400" cy="256032"/>
          </a:xfrm>
          <a:prstGeom prst="rect">
            <a:avLst/>
          </a:prstGeom>
          <a:noFill/>
          <a:ln/>
        </p:spPr>
        <p:txBody>
          <a:bodyPr wrap="square" lIns="0" tIns="0" rIns="0" bIns="0" rtlCol="0" anchor="ctr"/>
          <a:lstStyle/>
          <a:p>
            <a:pPr marL="0" indent="0">
              <a:buNone/>
            </a:pPr>
            <a:r>
              <a:rPr lang="en-US" sz="1100" dirty="0">
                <a:solidFill>
                  <a:srgbClr val="475467"/>
                </a:solidFill>
              </a:rPr>
              <a:t>Although widely deployed to promote traffic safety, the effects of curb extensions on traffic safety are poorly understood. The Federal Highway Administration has identified research into the effects of curb extensions on crashes as a high priority area for empirical research </a:t>
            </a:r>
            <a:endParaRPr lang="en-US" sz="1100" dirty="0"/>
          </a:p>
        </p:txBody>
      </p:sp>
      <p:sp>
        <p:nvSpPr>
          <p:cNvPr id="30" name="Text 28"/>
          <p:cNvSpPr/>
          <p:nvPr/>
        </p:nvSpPr>
        <p:spPr>
          <a:xfrm>
            <a:off x="6885432" y="4319950"/>
            <a:ext cx="2057400" cy="256032"/>
          </a:xfrm>
          <a:prstGeom prst="rect">
            <a:avLst/>
          </a:prstGeom>
          <a:noFill/>
          <a:ln/>
        </p:spPr>
        <p:txBody>
          <a:bodyPr wrap="square" lIns="0" tIns="0" rIns="0" bIns="0" rtlCol="0" anchor="ctr"/>
          <a:lstStyle/>
          <a:p>
            <a:pPr marL="0" indent="0">
              <a:buNone/>
            </a:pPr>
            <a:r>
              <a:rPr lang="en-US" sz="1100" dirty="0">
                <a:solidFill>
                  <a:srgbClr val="475467"/>
                </a:solidFill>
              </a:rPr>
              <a:t>Outcome / relevance: . Analysis suggested that curb extensions reduced the incidence of reported crashes by around 13% at a typical intersection.</a:t>
            </a:r>
            <a:endParaRPr lang="en-US" sz="1100" dirty="0"/>
          </a:p>
        </p:txBody>
      </p:sp>
      <p:sp>
        <p:nvSpPr>
          <p:cNvPr id="32" name="Shape 30"/>
          <p:cNvSpPr/>
          <p:nvPr/>
        </p:nvSpPr>
        <p:spPr>
          <a:xfrm>
            <a:off x="9281160" y="1965960"/>
            <a:ext cx="1920240" cy="3063240"/>
          </a:xfrm>
          <a:prstGeom prst="roundRect">
            <a:avLst>
              <a:gd name="adj" fmla="val 1905"/>
            </a:avLst>
          </a:prstGeom>
          <a:solidFill>
            <a:srgbClr val="FFFFFF"/>
          </a:solidFill>
          <a:ln w="12700">
            <a:solidFill>
              <a:srgbClr val="D0D5DD"/>
            </a:solidFill>
            <a:prstDash val="solid"/>
          </a:ln>
        </p:spPr>
        <p:txBody>
          <a:bodyPr/>
          <a:lstStyle/>
          <a:p>
            <a:endParaRPr lang="en-US" dirty="0"/>
          </a:p>
        </p:txBody>
      </p:sp>
      <p:sp>
        <p:nvSpPr>
          <p:cNvPr id="33" name="Shape 31"/>
          <p:cNvSpPr/>
          <p:nvPr/>
        </p:nvSpPr>
        <p:spPr>
          <a:xfrm>
            <a:off x="9281160" y="1965960"/>
            <a:ext cx="1920240" cy="310896"/>
          </a:xfrm>
          <a:prstGeom prst="rect">
            <a:avLst/>
          </a:prstGeom>
          <a:solidFill>
            <a:srgbClr val="FDEFEF"/>
          </a:solidFill>
          <a:ln w="12700">
            <a:solidFill>
              <a:srgbClr val="FDEFEF"/>
            </a:solidFill>
            <a:prstDash val="solid"/>
          </a:ln>
        </p:spPr>
        <p:txBody>
          <a:bodyPr/>
          <a:lstStyle/>
          <a:p>
            <a:endParaRPr lang="en-US"/>
          </a:p>
        </p:txBody>
      </p:sp>
      <p:sp>
        <p:nvSpPr>
          <p:cNvPr id="34" name="Text 32"/>
          <p:cNvSpPr/>
          <p:nvPr/>
        </p:nvSpPr>
        <p:spPr>
          <a:xfrm>
            <a:off x="9436250" y="2020824"/>
            <a:ext cx="1645920" cy="164592"/>
          </a:xfrm>
          <a:prstGeom prst="rect">
            <a:avLst/>
          </a:prstGeom>
          <a:noFill/>
          <a:ln/>
        </p:spPr>
        <p:txBody>
          <a:bodyPr wrap="square" lIns="0" tIns="0" rIns="0" bIns="0" rtlCol="0" anchor="ctr"/>
          <a:lstStyle/>
          <a:p>
            <a:pPr marL="0" indent="0">
              <a:buNone/>
            </a:pPr>
            <a:r>
              <a:rPr lang="en-US" sz="1200" b="1" dirty="0">
                <a:solidFill>
                  <a:srgbClr val="1F3A5F"/>
                </a:solidFill>
              </a:rPr>
              <a:t>Tech Transfer</a:t>
            </a:r>
            <a:endParaRPr lang="en-US" sz="1200" dirty="0"/>
          </a:p>
        </p:txBody>
      </p:sp>
      <p:sp>
        <p:nvSpPr>
          <p:cNvPr id="35" name="Text 33"/>
          <p:cNvSpPr/>
          <p:nvPr/>
        </p:nvSpPr>
        <p:spPr>
          <a:xfrm>
            <a:off x="9418320" y="2377440"/>
            <a:ext cx="1645920" cy="256032"/>
          </a:xfrm>
          <a:prstGeom prst="rect">
            <a:avLst/>
          </a:prstGeom>
          <a:noFill/>
          <a:ln/>
        </p:spPr>
        <p:txBody>
          <a:bodyPr wrap="square" lIns="0" tIns="0" rIns="0" bIns="0" rtlCol="0" anchor="ctr"/>
          <a:lstStyle/>
          <a:p>
            <a:pPr marL="0" indent="0">
              <a:buNone/>
            </a:pPr>
            <a:r>
              <a:rPr lang="en-US" sz="1100" dirty="0">
                <a:solidFill>
                  <a:srgbClr val="475467"/>
                </a:solidFill>
              </a:rPr>
              <a:t>Type: Implementation</a:t>
            </a:r>
            <a:endParaRPr lang="en-US" sz="1100" dirty="0"/>
          </a:p>
        </p:txBody>
      </p:sp>
      <p:sp>
        <p:nvSpPr>
          <p:cNvPr id="36" name="Text 34"/>
          <p:cNvSpPr/>
          <p:nvPr/>
        </p:nvSpPr>
        <p:spPr>
          <a:xfrm>
            <a:off x="9418320" y="2835256"/>
            <a:ext cx="1645920" cy="256032"/>
          </a:xfrm>
          <a:prstGeom prst="rect">
            <a:avLst/>
          </a:prstGeom>
          <a:noFill/>
          <a:ln/>
        </p:spPr>
        <p:txBody>
          <a:bodyPr wrap="square" lIns="0" tIns="0" rIns="0" bIns="0" rtlCol="0" anchor="ctr"/>
          <a:lstStyle/>
          <a:p>
            <a:pPr marL="0" indent="0">
              <a:buNone/>
            </a:pPr>
            <a:r>
              <a:rPr lang="en-US" sz="1100" dirty="0">
                <a:solidFill>
                  <a:srgbClr val="475467"/>
                </a:solidFill>
              </a:rPr>
              <a:t>Barriers: Funding to treat multiple corners at each intersection</a:t>
            </a:r>
            <a:endParaRPr lang="en-US" sz="1100" dirty="0"/>
          </a:p>
        </p:txBody>
      </p:sp>
      <p:sp>
        <p:nvSpPr>
          <p:cNvPr id="37" name="Text 35"/>
          <p:cNvSpPr/>
          <p:nvPr/>
        </p:nvSpPr>
        <p:spPr>
          <a:xfrm>
            <a:off x="9418320" y="3455252"/>
            <a:ext cx="1645920" cy="256032"/>
          </a:xfrm>
          <a:prstGeom prst="rect">
            <a:avLst/>
          </a:prstGeom>
          <a:noFill/>
          <a:ln/>
        </p:spPr>
        <p:txBody>
          <a:bodyPr wrap="square" lIns="0" tIns="0" rIns="0" bIns="0" rtlCol="0" anchor="ctr"/>
          <a:lstStyle/>
          <a:p>
            <a:pPr marL="0" indent="0">
              <a:buNone/>
            </a:pPr>
            <a:r>
              <a:rPr lang="en-US" sz="1100" dirty="0">
                <a:solidFill>
                  <a:srgbClr val="475467"/>
                </a:solidFill>
              </a:rPr>
              <a:t>Partners</a:t>
            </a:r>
            <a:r>
              <a:rPr lang="en-US" sz="1100">
                <a:solidFill>
                  <a:srgbClr val="475467"/>
                </a:solidFill>
              </a:rPr>
              <a:t>: City </a:t>
            </a:r>
            <a:r>
              <a:rPr lang="en-US" sz="1100" dirty="0">
                <a:solidFill>
                  <a:srgbClr val="475467"/>
                </a:solidFill>
              </a:rPr>
              <a:t>of Philadelphia</a:t>
            </a:r>
            <a:endParaRPr lang="en-US" sz="1100" dirty="0"/>
          </a:p>
        </p:txBody>
      </p:sp>
      <p:sp>
        <p:nvSpPr>
          <p:cNvPr id="38" name="Text 36"/>
          <p:cNvSpPr/>
          <p:nvPr/>
        </p:nvSpPr>
        <p:spPr>
          <a:xfrm>
            <a:off x="9418320" y="4111599"/>
            <a:ext cx="1645920" cy="256032"/>
          </a:xfrm>
          <a:prstGeom prst="rect">
            <a:avLst/>
          </a:prstGeom>
          <a:noFill/>
          <a:ln/>
        </p:spPr>
        <p:txBody>
          <a:bodyPr wrap="square" lIns="0" tIns="0" rIns="0" bIns="0" rtlCol="0" anchor="ctr"/>
          <a:lstStyle/>
          <a:p>
            <a:pPr marL="0" indent="0">
              <a:buNone/>
            </a:pPr>
            <a:r>
              <a:rPr lang="en-US" sz="1100" dirty="0">
                <a:solidFill>
                  <a:srgbClr val="475467"/>
                </a:solidFill>
              </a:rPr>
              <a:t>Visibility Status for Leadership</a:t>
            </a:r>
            <a:endParaRPr lang="en-US" sz="1100" dirty="0"/>
          </a:p>
        </p:txBody>
      </p:sp>
      <p:sp>
        <p:nvSpPr>
          <p:cNvPr id="41" name="Text 37">
            <a:extLst>
              <a:ext uri="{FF2B5EF4-FFF2-40B4-BE49-F238E27FC236}">
                <a16:creationId xmlns:a16="http://schemas.microsoft.com/office/drawing/2014/main" id="{D92629F1-67C6-B6B3-7C5E-45097406E43E}"/>
              </a:ext>
            </a:extLst>
          </p:cNvPr>
          <p:cNvSpPr/>
          <p:nvPr/>
        </p:nvSpPr>
        <p:spPr>
          <a:xfrm>
            <a:off x="749808" y="5622359"/>
            <a:ext cx="10424160" cy="256032"/>
          </a:xfrm>
          <a:prstGeom prst="rect">
            <a:avLst/>
          </a:prstGeom>
          <a:noFill/>
          <a:ln/>
        </p:spPr>
        <p:txBody>
          <a:bodyPr wrap="square" lIns="0" tIns="0" rIns="0" bIns="0" rtlCol="0" anchor="ctr"/>
          <a:lstStyle/>
          <a:p>
            <a:pPr marL="0" indent="0">
              <a:buNone/>
            </a:pPr>
            <a:r>
              <a:rPr lang="en-US" sz="950" dirty="0">
                <a:solidFill>
                  <a:srgbClr val="667085"/>
                </a:solidFill>
              </a:rPr>
              <a:t>Pictures, figures, diagrams, and other relevant visuals may go in this white space.</a:t>
            </a:r>
            <a:endParaRPr lang="en-US" sz="950" dirty="0"/>
          </a:p>
        </p:txBody>
      </p:sp>
      <p:sp>
        <p:nvSpPr>
          <p:cNvPr id="42" name="Text 20">
            <a:extLst>
              <a:ext uri="{FF2B5EF4-FFF2-40B4-BE49-F238E27FC236}">
                <a16:creationId xmlns:a16="http://schemas.microsoft.com/office/drawing/2014/main" id="{F0F086F2-DB8E-9404-6372-76FA16B456FE}"/>
              </a:ext>
            </a:extLst>
          </p:cNvPr>
          <p:cNvSpPr/>
          <p:nvPr/>
        </p:nvSpPr>
        <p:spPr>
          <a:xfrm>
            <a:off x="4343400" y="2944368"/>
            <a:ext cx="2057400" cy="256032"/>
          </a:xfrm>
          <a:prstGeom prst="rect">
            <a:avLst/>
          </a:prstGeom>
          <a:noFill/>
          <a:ln/>
        </p:spPr>
        <p:txBody>
          <a:bodyPr wrap="square" lIns="0" tIns="0" rIns="0" bIns="0" rtlCol="0" anchor="ctr"/>
          <a:lstStyle/>
          <a:p>
            <a:pPr marL="0" indent="0">
              <a:buNone/>
            </a:pPr>
            <a:r>
              <a:rPr lang="en-US" sz="1100" dirty="0">
                <a:solidFill>
                  <a:srgbClr val="475467"/>
                </a:solidFill>
              </a:rPr>
              <a:t>Federal Share: $90,000</a:t>
            </a:r>
            <a:endParaRPr lang="en-US" sz="1100" dirty="0"/>
          </a:p>
        </p:txBody>
      </p:sp>
      <p:sp>
        <p:nvSpPr>
          <p:cNvPr id="43" name="Text 20">
            <a:extLst>
              <a:ext uri="{FF2B5EF4-FFF2-40B4-BE49-F238E27FC236}">
                <a16:creationId xmlns:a16="http://schemas.microsoft.com/office/drawing/2014/main" id="{2AB7AD42-D085-6C74-CE54-6F8AB856F9EB}"/>
              </a:ext>
            </a:extLst>
          </p:cNvPr>
          <p:cNvSpPr/>
          <p:nvPr/>
        </p:nvSpPr>
        <p:spPr>
          <a:xfrm>
            <a:off x="4343400" y="3208343"/>
            <a:ext cx="2057400" cy="256032"/>
          </a:xfrm>
          <a:prstGeom prst="rect">
            <a:avLst/>
          </a:prstGeom>
          <a:noFill/>
          <a:ln/>
        </p:spPr>
        <p:txBody>
          <a:bodyPr wrap="square" lIns="0" tIns="0" rIns="0" bIns="0" rtlCol="0" anchor="ctr"/>
          <a:lstStyle/>
          <a:p>
            <a:pPr marL="0" indent="0">
              <a:buNone/>
            </a:pPr>
            <a:r>
              <a:rPr lang="en-US" sz="1100" dirty="0">
                <a:solidFill>
                  <a:srgbClr val="475467"/>
                </a:solidFill>
              </a:rPr>
              <a:t>Non-federal Share: $90,000</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11480" y="804672"/>
            <a:ext cx="7772400" cy="411480"/>
          </a:xfrm>
          <a:prstGeom prst="rect">
            <a:avLst/>
          </a:prstGeom>
          <a:noFill/>
          <a:ln/>
        </p:spPr>
        <p:txBody>
          <a:bodyPr wrap="square" lIns="0" tIns="0" rIns="0" bIns="0" rtlCol="0" anchor="ctr"/>
          <a:lstStyle/>
          <a:p>
            <a:pPr marL="0" indent="0">
              <a:buNone/>
            </a:pPr>
            <a:r>
              <a:rPr lang="en-US" sz="2600" b="1" dirty="0">
                <a:solidFill>
                  <a:srgbClr val="1F3A5F"/>
                </a:solidFill>
                <a:latin typeface="Aptos" pitchFamily="34" charset="0"/>
                <a:ea typeface="Aptos" pitchFamily="34" charset="-122"/>
                <a:cs typeface="Aptos" pitchFamily="34" charset="-120"/>
              </a:rPr>
              <a:t>Project Deep Dive</a:t>
            </a:r>
            <a:endParaRPr lang="en-US" sz="2600" dirty="0"/>
          </a:p>
        </p:txBody>
      </p:sp>
      <p:sp>
        <p:nvSpPr>
          <p:cNvPr id="4" name="Shape 2"/>
          <p:cNvSpPr/>
          <p:nvPr/>
        </p:nvSpPr>
        <p:spPr>
          <a:xfrm>
            <a:off x="502920" y="1298448"/>
            <a:ext cx="11109960" cy="5285232"/>
          </a:xfrm>
          <a:prstGeom prst="roundRect">
            <a:avLst>
              <a:gd name="adj" fmla="val 1038"/>
            </a:avLst>
          </a:prstGeom>
          <a:solidFill>
            <a:srgbClr val="FFFFFF"/>
          </a:solidFill>
          <a:ln w="12700">
            <a:solidFill>
              <a:srgbClr val="D0D5DD"/>
            </a:solidFill>
            <a:prstDash val="solid"/>
          </a:ln>
        </p:spPr>
        <p:txBody>
          <a:bodyPr/>
          <a:lstStyle/>
          <a:p>
            <a:endParaRPr lang="en-US"/>
          </a:p>
        </p:txBody>
      </p:sp>
      <p:sp>
        <p:nvSpPr>
          <p:cNvPr id="5" name="Shape 3"/>
          <p:cNvSpPr/>
          <p:nvPr/>
        </p:nvSpPr>
        <p:spPr>
          <a:xfrm>
            <a:off x="502920" y="1298448"/>
            <a:ext cx="11109960" cy="420624"/>
          </a:xfrm>
          <a:prstGeom prst="rect">
            <a:avLst/>
          </a:prstGeom>
          <a:solidFill>
            <a:srgbClr val="EFF2F5"/>
          </a:solidFill>
          <a:ln w="12700">
            <a:solidFill>
              <a:srgbClr val="EFF2F5"/>
            </a:solidFill>
            <a:prstDash val="solid"/>
          </a:ln>
        </p:spPr>
        <p:txBody>
          <a:bodyPr/>
          <a:lstStyle/>
          <a:p>
            <a:endParaRPr lang="en-US"/>
          </a:p>
        </p:txBody>
      </p:sp>
      <p:sp>
        <p:nvSpPr>
          <p:cNvPr id="6" name="Text 4"/>
          <p:cNvSpPr/>
          <p:nvPr/>
        </p:nvSpPr>
        <p:spPr>
          <a:xfrm>
            <a:off x="658368" y="1417320"/>
            <a:ext cx="7406640" cy="182880"/>
          </a:xfrm>
          <a:prstGeom prst="rect">
            <a:avLst/>
          </a:prstGeom>
          <a:noFill/>
          <a:ln/>
        </p:spPr>
        <p:txBody>
          <a:bodyPr wrap="square" lIns="0" tIns="0" rIns="0" bIns="0" rtlCol="0" anchor="ctr"/>
          <a:lstStyle/>
          <a:p>
            <a:pPr marL="0" indent="0">
              <a:buNone/>
            </a:pPr>
            <a:r>
              <a:rPr lang="en-US" sz="1500" b="1" dirty="0">
                <a:solidFill>
                  <a:srgbClr val="1F3A5F"/>
                </a:solidFill>
              </a:rPr>
              <a:t>Project Title | University | PI | Project ID</a:t>
            </a:r>
            <a:endParaRPr lang="en-US" sz="1500" dirty="0"/>
          </a:p>
        </p:txBody>
      </p:sp>
      <p:sp>
        <p:nvSpPr>
          <p:cNvPr id="7" name="Shape 5"/>
          <p:cNvSpPr/>
          <p:nvPr/>
        </p:nvSpPr>
        <p:spPr>
          <a:xfrm>
            <a:off x="10378440" y="1399032"/>
            <a:ext cx="194310" cy="194310"/>
          </a:xfrm>
          <a:prstGeom prst="ellipse">
            <a:avLst/>
          </a:prstGeom>
          <a:solidFill>
            <a:srgbClr val="2F7D31"/>
          </a:solidFill>
          <a:ln w="12700">
            <a:solidFill>
              <a:srgbClr val="2F7D31"/>
            </a:solidFill>
            <a:prstDash val="solid"/>
          </a:ln>
        </p:spPr>
        <p:txBody>
          <a:bodyPr/>
          <a:lstStyle/>
          <a:p>
            <a:endParaRPr lang="en-US"/>
          </a:p>
        </p:txBody>
      </p:sp>
      <p:sp>
        <p:nvSpPr>
          <p:cNvPr id="10" name="Shape 8"/>
          <p:cNvSpPr/>
          <p:nvPr/>
        </p:nvSpPr>
        <p:spPr>
          <a:xfrm>
            <a:off x="713232" y="1920240"/>
            <a:ext cx="2834640" cy="3429000"/>
          </a:xfrm>
          <a:prstGeom prst="roundRect">
            <a:avLst>
              <a:gd name="adj" fmla="val 1290"/>
            </a:avLst>
          </a:prstGeom>
          <a:solidFill>
            <a:srgbClr val="FFFFFF"/>
          </a:solidFill>
          <a:ln w="12700">
            <a:solidFill>
              <a:srgbClr val="D0D5DD"/>
            </a:solidFill>
            <a:prstDash val="solid"/>
          </a:ln>
        </p:spPr>
        <p:txBody>
          <a:bodyPr/>
          <a:lstStyle/>
          <a:p>
            <a:endParaRPr lang="en-US"/>
          </a:p>
        </p:txBody>
      </p:sp>
      <p:sp>
        <p:nvSpPr>
          <p:cNvPr id="11" name="Shape 9"/>
          <p:cNvSpPr/>
          <p:nvPr/>
        </p:nvSpPr>
        <p:spPr>
          <a:xfrm>
            <a:off x="713232" y="1920240"/>
            <a:ext cx="2834640" cy="310896"/>
          </a:xfrm>
          <a:prstGeom prst="rect">
            <a:avLst/>
          </a:prstGeom>
          <a:solidFill>
            <a:srgbClr val="EEF2F6"/>
          </a:solidFill>
          <a:ln w="12700">
            <a:solidFill>
              <a:srgbClr val="EEF2F6"/>
            </a:solidFill>
            <a:prstDash val="solid"/>
          </a:ln>
        </p:spPr>
        <p:txBody>
          <a:bodyPr/>
          <a:lstStyle/>
          <a:p>
            <a:endParaRPr lang="en-US"/>
          </a:p>
        </p:txBody>
      </p:sp>
      <p:sp>
        <p:nvSpPr>
          <p:cNvPr id="12" name="Text 10"/>
          <p:cNvSpPr/>
          <p:nvPr/>
        </p:nvSpPr>
        <p:spPr>
          <a:xfrm>
            <a:off x="850392" y="1975104"/>
            <a:ext cx="2560320" cy="164592"/>
          </a:xfrm>
          <a:prstGeom prst="rect">
            <a:avLst/>
          </a:prstGeom>
          <a:noFill/>
          <a:ln/>
        </p:spPr>
        <p:txBody>
          <a:bodyPr wrap="square" lIns="0" tIns="0" rIns="0" bIns="0" rtlCol="0" anchor="ctr"/>
          <a:lstStyle/>
          <a:p>
            <a:pPr marL="0" indent="0">
              <a:buNone/>
            </a:pPr>
            <a:r>
              <a:rPr lang="en-US" sz="1200" b="1" dirty="0">
                <a:solidFill>
                  <a:srgbClr val="1F3A5F"/>
                </a:solidFill>
              </a:rPr>
              <a:t>TIMELINE</a:t>
            </a:r>
            <a:endParaRPr lang="en-US" sz="1200" dirty="0"/>
          </a:p>
        </p:txBody>
      </p:sp>
      <p:sp>
        <p:nvSpPr>
          <p:cNvPr id="13" name="Text 11"/>
          <p:cNvSpPr/>
          <p:nvPr/>
        </p:nvSpPr>
        <p:spPr>
          <a:xfrm>
            <a:off x="850392" y="2331720"/>
            <a:ext cx="2560320" cy="256032"/>
          </a:xfrm>
          <a:prstGeom prst="rect">
            <a:avLst/>
          </a:prstGeom>
          <a:noFill/>
          <a:ln/>
        </p:spPr>
        <p:txBody>
          <a:bodyPr wrap="square" lIns="0" tIns="0" rIns="0" bIns="0" rtlCol="0" anchor="ctr"/>
          <a:lstStyle/>
          <a:p>
            <a:pPr marL="0" indent="0">
              <a:buNone/>
            </a:pPr>
            <a:r>
              <a:rPr lang="en-US" sz="1100" dirty="0">
                <a:solidFill>
                  <a:srgbClr val="475467"/>
                </a:solidFill>
              </a:rPr>
              <a:t>Data collection and processing: completed 11/1/2025</a:t>
            </a:r>
            <a:endParaRPr lang="en-US" sz="1100" dirty="0"/>
          </a:p>
        </p:txBody>
      </p:sp>
      <p:sp>
        <p:nvSpPr>
          <p:cNvPr id="14" name="Text 12"/>
          <p:cNvSpPr/>
          <p:nvPr/>
        </p:nvSpPr>
        <p:spPr>
          <a:xfrm>
            <a:off x="850392" y="2823240"/>
            <a:ext cx="2560320" cy="256032"/>
          </a:xfrm>
          <a:prstGeom prst="rect">
            <a:avLst/>
          </a:prstGeom>
          <a:noFill/>
          <a:ln/>
        </p:spPr>
        <p:txBody>
          <a:bodyPr wrap="square" lIns="0" tIns="0" rIns="0" bIns="0" rtlCol="0" anchor="ctr"/>
          <a:lstStyle/>
          <a:p>
            <a:pPr marL="0" indent="0">
              <a:buNone/>
            </a:pPr>
            <a:r>
              <a:rPr lang="en-US" sz="1100" dirty="0">
                <a:solidFill>
                  <a:srgbClr val="475467"/>
                </a:solidFill>
              </a:rPr>
              <a:t>Published in Transportation Research Record: date / status</a:t>
            </a:r>
            <a:endParaRPr lang="en-US" sz="1100" dirty="0"/>
          </a:p>
        </p:txBody>
      </p:sp>
      <p:sp>
        <p:nvSpPr>
          <p:cNvPr id="16" name="Text 14"/>
          <p:cNvSpPr/>
          <p:nvPr/>
        </p:nvSpPr>
        <p:spPr>
          <a:xfrm>
            <a:off x="850392" y="3264408"/>
            <a:ext cx="2560320" cy="256032"/>
          </a:xfrm>
          <a:prstGeom prst="rect">
            <a:avLst/>
          </a:prstGeom>
          <a:noFill/>
          <a:ln/>
        </p:spPr>
        <p:txBody>
          <a:bodyPr wrap="square" lIns="0" tIns="0" rIns="0" bIns="0" rtlCol="0" anchor="ctr"/>
          <a:lstStyle/>
          <a:p>
            <a:pPr marL="0" indent="0">
              <a:buNone/>
            </a:pPr>
            <a:r>
              <a:rPr lang="en-US" sz="1100" dirty="0">
                <a:solidFill>
                  <a:srgbClr val="475467"/>
                </a:solidFill>
              </a:rPr>
              <a:t>Schedule note if needed</a:t>
            </a:r>
            <a:endParaRPr lang="en-US" sz="1100" dirty="0"/>
          </a:p>
        </p:txBody>
      </p:sp>
      <p:sp>
        <p:nvSpPr>
          <p:cNvPr id="17" name="Shape 15"/>
          <p:cNvSpPr/>
          <p:nvPr/>
        </p:nvSpPr>
        <p:spPr>
          <a:xfrm>
            <a:off x="3657600" y="1920240"/>
            <a:ext cx="2377440" cy="3429000"/>
          </a:xfrm>
          <a:prstGeom prst="roundRect">
            <a:avLst>
              <a:gd name="adj" fmla="val 1538"/>
            </a:avLst>
          </a:prstGeom>
          <a:solidFill>
            <a:srgbClr val="FFFFFF"/>
          </a:solidFill>
          <a:ln w="12700">
            <a:solidFill>
              <a:srgbClr val="D0D5DD"/>
            </a:solidFill>
            <a:prstDash val="solid"/>
          </a:ln>
        </p:spPr>
        <p:txBody>
          <a:bodyPr/>
          <a:lstStyle/>
          <a:p>
            <a:endParaRPr lang="en-US"/>
          </a:p>
        </p:txBody>
      </p:sp>
      <p:sp>
        <p:nvSpPr>
          <p:cNvPr id="18" name="Shape 16"/>
          <p:cNvSpPr/>
          <p:nvPr/>
        </p:nvSpPr>
        <p:spPr>
          <a:xfrm>
            <a:off x="3657600" y="1920240"/>
            <a:ext cx="2377440" cy="310896"/>
          </a:xfrm>
          <a:prstGeom prst="rect">
            <a:avLst/>
          </a:prstGeom>
          <a:solidFill>
            <a:srgbClr val="EEF6EE"/>
          </a:solidFill>
          <a:ln w="12700">
            <a:solidFill>
              <a:srgbClr val="EEF6EE"/>
            </a:solidFill>
            <a:prstDash val="solid"/>
          </a:ln>
        </p:spPr>
        <p:txBody>
          <a:bodyPr/>
          <a:lstStyle/>
          <a:p>
            <a:endParaRPr lang="en-US"/>
          </a:p>
        </p:txBody>
      </p:sp>
      <p:sp>
        <p:nvSpPr>
          <p:cNvPr id="19" name="Text 17"/>
          <p:cNvSpPr/>
          <p:nvPr/>
        </p:nvSpPr>
        <p:spPr>
          <a:xfrm>
            <a:off x="3794760" y="1975104"/>
            <a:ext cx="2103120" cy="164592"/>
          </a:xfrm>
          <a:prstGeom prst="rect">
            <a:avLst/>
          </a:prstGeom>
          <a:noFill/>
          <a:ln/>
        </p:spPr>
        <p:txBody>
          <a:bodyPr wrap="square" lIns="0" tIns="0" rIns="0" bIns="0" rtlCol="0" anchor="ctr"/>
          <a:lstStyle/>
          <a:p>
            <a:pPr marL="0" indent="0">
              <a:buNone/>
            </a:pPr>
            <a:r>
              <a:rPr lang="en-US" sz="1200" b="1" dirty="0">
                <a:solidFill>
                  <a:srgbClr val="1F3A5F"/>
                </a:solidFill>
              </a:rPr>
              <a:t>BUDGET</a:t>
            </a:r>
            <a:endParaRPr lang="en-US" sz="1200" dirty="0"/>
          </a:p>
        </p:txBody>
      </p:sp>
      <p:sp>
        <p:nvSpPr>
          <p:cNvPr id="20" name="Text 18"/>
          <p:cNvSpPr/>
          <p:nvPr/>
        </p:nvSpPr>
        <p:spPr>
          <a:xfrm>
            <a:off x="3794760" y="2331720"/>
            <a:ext cx="2103120" cy="256032"/>
          </a:xfrm>
          <a:prstGeom prst="rect">
            <a:avLst/>
          </a:prstGeom>
          <a:noFill/>
          <a:ln/>
        </p:spPr>
        <p:txBody>
          <a:bodyPr wrap="square" lIns="0" tIns="0" rIns="0" bIns="0" rtlCol="0" anchor="ctr"/>
          <a:lstStyle/>
          <a:p>
            <a:pPr marL="0" indent="0">
              <a:buNone/>
            </a:pPr>
            <a:r>
              <a:rPr lang="en-US" sz="1100" dirty="0">
                <a:solidFill>
                  <a:srgbClr val="475467"/>
                </a:solidFill>
              </a:rPr>
              <a:t>Allocated: $180,000</a:t>
            </a:r>
            <a:endParaRPr lang="en-US" sz="1100" dirty="0"/>
          </a:p>
        </p:txBody>
      </p:sp>
      <p:sp>
        <p:nvSpPr>
          <p:cNvPr id="21" name="Text 19"/>
          <p:cNvSpPr/>
          <p:nvPr/>
        </p:nvSpPr>
        <p:spPr>
          <a:xfrm>
            <a:off x="3794760" y="2642616"/>
            <a:ext cx="2103120" cy="256032"/>
          </a:xfrm>
          <a:prstGeom prst="rect">
            <a:avLst/>
          </a:prstGeom>
          <a:noFill/>
          <a:ln/>
        </p:spPr>
        <p:txBody>
          <a:bodyPr wrap="square" lIns="0" tIns="0" rIns="0" bIns="0" rtlCol="0" anchor="ctr"/>
          <a:lstStyle/>
          <a:p>
            <a:pPr marL="0" indent="0">
              <a:buNone/>
            </a:pPr>
            <a:r>
              <a:rPr lang="en-US" sz="1100" dirty="0">
                <a:solidFill>
                  <a:srgbClr val="475467"/>
                </a:solidFill>
              </a:rPr>
              <a:t>Spent: $180,000</a:t>
            </a:r>
            <a:endParaRPr lang="en-US" sz="1100" dirty="0"/>
          </a:p>
        </p:txBody>
      </p:sp>
      <p:sp>
        <p:nvSpPr>
          <p:cNvPr id="22" name="Text 20"/>
          <p:cNvSpPr/>
          <p:nvPr/>
        </p:nvSpPr>
        <p:spPr>
          <a:xfrm>
            <a:off x="3794760" y="2953512"/>
            <a:ext cx="2103120" cy="256032"/>
          </a:xfrm>
          <a:prstGeom prst="rect">
            <a:avLst/>
          </a:prstGeom>
          <a:noFill/>
          <a:ln/>
        </p:spPr>
        <p:txBody>
          <a:bodyPr wrap="square" lIns="0" tIns="0" rIns="0" bIns="0" rtlCol="0" anchor="ctr"/>
          <a:lstStyle/>
          <a:p>
            <a:pPr marL="0" indent="0">
              <a:buNone/>
            </a:pPr>
            <a:r>
              <a:rPr lang="en-US" sz="1100" dirty="0">
                <a:solidFill>
                  <a:srgbClr val="475467"/>
                </a:solidFill>
              </a:rPr>
              <a:t>Burn %: 100%</a:t>
            </a:r>
            <a:endParaRPr lang="en-US" sz="1100" dirty="0"/>
          </a:p>
        </p:txBody>
      </p:sp>
      <p:sp>
        <p:nvSpPr>
          <p:cNvPr id="23" name="Text 21"/>
          <p:cNvSpPr/>
          <p:nvPr/>
        </p:nvSpPr>
        <p:spPr>
          <a:xfrm>
            <a:off x="3794760" y="3593592"/>
            <a:ext cx="2103120" cy="256032"/>
          </a:xfrm>
          <a:prstGeom prst="rect">
            <a:avLst/>
          </a:prstGeom>
          <a:noFill/>
          <a:ln/>
        </p:spPr>
        <p:txBody>
          <a:bodyPr wrap="square" lIns="0" tIns="0" rIns="0" bIns="0" rtlCol="0" anchor="ctr"/>
          <a:lstStyle/>
          <a:p>
            <a:pPr marL="0" indent="0">
              <a:buNone/>
            </a:pPr>
            <a:endParaRPr lang="en-US" sz="1100" dirty="0"/>
          </a:p>
        </p:txBody>
      </p:sp>
      <p:sp>
        <p:nvSpPr>
          <p:cNvPr id="24" name="Shape 22"/>
          <p:cNvSpPr/>
          <p:nvPr/>
        </p:nvSpPr>
        <p:spPr>
          <a:xfrm>
            <a:off x="6144768" y="1920240"/>
            <a:ext cx="2560320" cy="3429000"/>
          </a:xfrm>
          <a:prstGeom prst="roundRect">
            <a:avLst>
              <a:gd name="adj" fmla="val 1429"/>
            </a:avLst>
          </a:prstGeom>
          <a:solidFill>
            <a:srgbClr val="FFFFFF"/>
          </a:solidFill>
          <a:ln w="12700">
            <a:solidFill>
              <a:srgbClr val="D0D5DD"/>
            </a:solidFill>
            <a:prstDash val="solid"/>
          </a:ln>
        </p:spPr>
        <p:txBody>
          <a:bodyPr/>
          <a:lstStyle/>
          <a:p>
            <a:endParaRPr lang="en-US"/>
          </a:p>
        </p:txBody>
      </p:sp>
      <p:sp>
        <p:nvSpPr>
          <p:cNvPr id="25" name="Shape 23"/>
          <p:cNvSpPr/>
          <p:nvPr/>
        </p:nvSpPr>
        <p:spPr>
          <a:xfrm>
            <a:off x="6144768" y="1920240"/>
            <a:ext cx="2560320" cy="310896"/>
          </a:xfrm>
          <a:prstGeom prst="rect">
            <a:avLst/>
          </a:prstGeom>
          <a:solidFill>
            <a:srgbClr val="F7F8FA"/>
          </a:solidFill>
          <a:ln w="12700">
            <a:solidFill>
              <a:srgbClr val="F7F8FA"/>
            </a:solidFill>
            <a:prstDash val="solid"/>
          </a:ln>
        </p:spPr>
        <p:txBody>
          <a:bodyPr/>
          <a:lstStyle/>
          <a:p>
            <a:endParaRPr lang="en-US"/>
          </a:p>
        </p:txBody>
      </p:sp>
      <p:sp>
        <p:nvSpPr>
          <p:cNvPr id="26" name="Text 24"/>
          <p:cNvSpPr/>
          <p:nvPr/>
        </p:nvSpPr>
        <p:spPr>
          <a:xfrm>
            <a:off x="6281928" y="1975104"/>
            <a:ext cx="2286000" cy="164592"/>
          </a:xfrm>
          <a:prstGeom prst="rect">
            <a:avLst/>
          </a:prstGeom>
          <a:noFill/>
          <a:ln/>
        </p:spPr>
        <p:txBody>
          <a:bodyPr wrap="square" lIns="0" tIns="0" rIns="0" bIns="0" rtlCol="0" anchor="ctr"/>
          <a:lstStyle/>
          <a:p>
            <a:pPr marL="0" indent="0">
              <a:buNone/>
            </a:pPr>
            <a:r>
              <a:rPr lang="en-US" sz="1200" b="1" dirty="0">
                <a:solidFill>
                  <a:srgbClr val="1F3A5F"/>
                </a:solidFill>
              </a:rPr>
              <a:t>DELIVERABLES</a:t>
            </a:r>
            <a:endParaRPr lang="en-US" sz="1200" dirty="0"/>
          </a:p>
        </p:txBody>
      </p:sp>
      <p:sp>
        <p:nvSpPr>
          <p:cNvPr id="27" name="Text 25"/>
          <p:cNvSpPr/>
          <p:nvPr/>
        </p:nvSpPr>
        <p:spPr>
          <a:xfrm>
            <a:off x="6281928" y="2331720"/>
            <a:ext cx="2286000" cy="256032"/>
          </a:xfrm>
          <a:prstGeom prst="rect">
            <a:avLst/>
          </a:prstGeom>
          <a:noFill/>
          <a:ln/>
        </p:spPr>
        <p:txBody>
          <a:bodyPr wrap="square" lIns="0" tIns="0" rIns="0" bIns="0" rtlCol="0" anchor="ctr"/>
          <a:lstStyle/>
          <a:p>
            <a:pPr marL="0" indent="0">
              <a:buNone/>
            </a:pPr>
            <a:r>
              <a:rPr lang="en-US" sz="1100" dirty="0">
                <a:solidFill>
                  <a:srgbClr val="475467"/>
                </a:solidFill>
              </a:rPr>
              <a:t>Final report: completed</a:t>
            </a:r>
            <a:endParaRPr lang="en-US" sz="1100" dirty="0"/>
          </a:p>
        </p:txBody>
      </p:sp>
      <p:sp>
        <p:nvSpPr>
          <p:cNvPr id="28" name="Text 26"/>
          <p:cNvSpPr/>
          <p:nvPr/>
        </p:nvSpPr>
        <p:spPr>
          <a:xfrm>
            <a:off x="6281928" y="2642616"/>
            <a:ext cx="2286000" cy="256032"/>
          </a:xfrm>
          <a:prstGeom prst="rect">
            <a:avLst/>
          </a:prstGeom>
          <a:noFill/>
          <a:ln/>
        </p:spPr>
        <p:txBody>
          <a:bodyPr wrap="square" lIns="0" tIns="0" rIns="0" bIns="0" rtlCol="0" anchor="ctr"/>
          <a:lstStyle/>
          <a:p>
            <a:pPr marL="0" indent="0">
              <a:buNone/>
            </a:pPr>
            <a:r>
              <a:rPr lang="en-US" sz="1100" dirty="0">
                <a:solidFill>
                  <a:srgbClr val="475467"/>
                </a:solidFill>
              </a:rPr>
              <a:t>Publication: completed</a:t>
            </a:r>
            <a:endParaRPr lang="en-US" sz="1100" dirty="0"/>
          </a:p>
        </p:txBody>
      </p:sp>
      <p:sp>
        <p:nvSpPr>
          <p:cNvPr id="29" name="Text 27"/>
          <p:cNvSpPr/>
          <p:nvPr/>
        </p:nvSpPr>
        <p:spPr>
          <a:xfrm>
            <a:off x="6281928" y="3021246"/>
            <a:ext cx="2286000" cy="256032"/>
          </a:xfrm>
          <a:prstGeom prst="rect">
            <a:avLst/>
          </a:prstGeom>
          <a:noFill/>
          <a:ln/>
        </p:spPr>
        <p:txBody>
          <a:bodyPr wrap="square" lIns="0" tIns="0" rIns="0" bIns="0" rtlCol="0" anchor="ctr"/>
          <a:lstStyle/>
          <a:p>
            <a:pPr marL="0" indent="0">
              <a:buNone/>
            </a:pPr>
            <a:r>
              <a:rPr lang="en-US" sz="1100" dirty="0">
                <a:solidFill>
                  <a:srgbClr val="475467"/>
                </a:solidFill>
              </a:rPr>
              <a:t>Inclusion in FHWA CMF clearing house: ongoing</a:t>
            </a:r>
            <a:endParaRPr lang="en-US" sz="1100" dirty="0"/>
          </a:p>
        </p:txBody>
      </p:sp>
      <p:sp>
        <p:nvSpPr>
          <p:cNvPr id="30" name="Text 28"/>
          <p:cNvSpPr/>
          <p:nvPr/>
        </p:nvSpPr>
        <p:spPr>
          <a:xfrm>
            <a:off x="6281928" y="3754687"/>
            <a:ext cx="2286000" cy="256032"/>
          </a:xfrm>
          <a:prstGeom prst="rect">
            <a:avLst/>
          </a:prstGeom>
          <a:noFill/>
          <a:ln/>
        </p:spPr>
        <p:txBody>
          <a:bodyPr wrap="square" lIns="0" tIns="0" rIns="0" bIns="0" rtlCol="0" anchor="ctr"/>
          <a:lstStyle/>
          <a:p>
            <a:pPr marL="0" indent="0">
              <a:buNone/>
            </a:pPr>
            <a:r>
              <a:rPr lang="en-US" sz="1100" dirty="0">
                <a:solidFill>
                  <a:srgbClr val="475467"/>
                </a:solidFill>
              </a:rPr>
              <a:t>Report and publication completed with ongoing work to disseminate findings and work with research partners.</a:t>
            </a:r>
            <a:endParaRPr lang="en-US" sz="1100" dirty="0"/>
          </a:p>
        </p:txBody>
      </p:sp>
      <p:sp>
        <p:nvSpPr>
          <p:cNvPr id="31" name="Shape 29"/>
          <p:cNvSpPr/>
          <p:nvPr/>
        </p:nvSpPr>
        <p:spPr>
          <a:xfrm>
            <a:off x="8833104" y="1920240"/>
            <a:ext cx="2103120" cy="3429000"/>
          </a:xfrm>
          <a:prstGeom prst="roundRect">
            <a:avLst>
              <a:gd name="adj" fmla="val 1739"/>
            </a:avLst>
          </a:prstGeom>
          <a:solidFill>
            <a:srgbClr val="FFFFFF"/>
          </a:solidFill>
          <a:ln w="12700">
            <a:solidFill>
              <a:srgbClr val="D0D5DD"/>
            </a:solidFill>
            <a:prstDash val="solid"/>
          </a:ln>
        </p:spPr>
        <p:txBody>
          <a:bodyPr/>
          <a:lstStyle/>
          <a:p>
            <a:endParaRPr lang="en-US"/>
          </a:p>
        </p:txBody>
      </p:sp>
      <p:sp>
        <p:nvSpPr>
          <p:cNvPr id="32" name="Shape 30"/>
          <p:cNvSpPr/>
          <p:nvPr/>
        </p:nvSpPr>
        <p:spPr>
          <a:xfrm>
            <a:off x="8833104" y="1920240"/>
            <a:ext cx="2103120" cy="310896"/>
          </a:xfrm>
          <a:prstGeom prst="rect">
            <a:avLst/>
          </a:prstGeom>
          <a:solidFill>
            <a:srgbClr val="FDEFEF"/>
          </a:solidFill>
          <a:ln w="12700">
            <a:solidFill>
              <a:srgbClr val="FDEFEF"/>
            </a:solidFill>
            <a:prstDash val="solid"/>
          </a:ln>
        </p:spPr>
        <p:txBody>
          <a:bodyPr/>
          <a:lstStyle/>
          <a:p>
            <a:endParaRPr lang="en-US"/>
          </a:p>
        </p:txBody>
      </p:sp>
      <p:sp>
        <p:nvSpPr>
          <p:cNvPr id="33" name="Text 31"/>
          <p:cNvSpPr/>
          <p:nvPr/>
        </p:nvSpPr>
        <p:spPr>
          <a:xfrm>
            <a:off x="8970264" y="1975104"/>
            <a:ext cx="1828800" cy="164592"/>
          </a:xfrm>
          <a:prstGeom prst="rect">
            <a:avLst/>
          </a:prstGeom>
          <a:noFill/>
          <a:ln/>
        </p:spPr>
        <p:txBody>
          <a:bodyPr wrap="square" lIns="0" tIns="0" rIns="0" bIns="0" rtlCol="0" anchor="ctr"/>
          <a:lstStyle/>
          <a:p>
            <a:pPr marL="0" indent="0">
              <a:buNone/>
            </a:pPr>
            <a:r>
              <a:rPr lang="en-US" sz="1200" b="1" dirty="0">
                <a:solidFill>
                  <a:srgbClr val="1F3A5F"/>
                </a:solidFill>
              </a:rPr>
              <a:t>RISKS / NOTES</a:t>
            </a:r>
            <a:endParaRPr lang="en-US" sz="1200" dirty="0"/>
          </a:p>
        </p:txBody>
      </p:sp>
      <p:sp>
        <p:nvSpPr>
          <p:cNvPr id="34" name="Text 32"/>
          <p:cNvSpPr/>
          <p:nvPr/>
        </p:nvSpPr>
        <p:spPr>
          <a:xfrm>
            <a:off x="8970264" y="2331720"/>
            <a:ext cx="1828800" cy="256032"/>
          </a:xfrm>
          <a:prstGeom prst="rect">
            <a:avLst/>
          </a:prstGeom>
          <a:noFill/>
          <a:ln/>
        </p:spPr>
        <p:txBody>
          <a:bodyPr wrap="square" lIns="0" tIns="0" rIns="0" bIns="0" rtlCol="0" anchor="ctr"/>
          <a:lstStyle/>
          <a:p>
            <a:pPr marL="0" indent="0">
              <a:buNone/>
            </a:pPr>
            <a:r>
              <a:rPr lang="en-US" sz="1100" dirty="0">
                <a:solidFill>
                  <a:srgbClr val="475467"/>
                </a:solidFill>
              </a:rPr>
              <a:t>Risk: Nothing to report</a:t>
            </a:r>
            <a:endParaRPr lang="en-US" sz="1100" dirty="0"/>
          </a:p>
        </p:txBody>
      </p:sp>
      <p:sp>
        <p:nvSpPr>
          <p:cNvPr id="35" name="Text 33"/>
          <p:cNvSpPr/>
          <p:nvPr/>
        </p:nvSpPr>
        <p:spPr>
          <a:xfrm>
            <a:off x="8970264" y="2642616"/>
            <a:ext cx="1828800" cy="256032"/>
          </a:xfrm>
          <a:prstGeom prst="rect">
            <a:avLst/>
          </a:prstGeom>
          <a:noFill/>
          <a:ln/>
        </p:spPr>
        <p:txBody>
          <a:bodyPr wrap="square" lIns="0" tIns="0" rIns="0" bIns="0" rtlCol="0" anchor="ctr"/>
          <a:lstStyle/>
          <a:p>
            <a:pPr marL="0" indent="0">
              <a:buNone/>
            </a:pPr>
            <a:r>
              <a:rPr lang="en-US" sz="1100" dirty="0">
                <a:solidFill>
                  <a:srgbClr val="475467"/>
                </a:solidFill>
              </a:rPr>
              <a:t>Mitigation: Nothing to report</a:t>
            </a:r>
            <a:endParaRPr lang="en-US" sz="1100" dirty="0"/>
          </a:p>
        </p:txBody>
      </p:sp>
      <p:sp>
        <p:nvSpPr>
          <p:cNvPr id="36" name="Text 34"/>
          <p:cNvSpPr/>
          <p:nvPr/>
        </p:nvSpPr>
        <p:spPr>
          <a:xfrm>
            <a:off x="8970264" y="2953512"/>
            <a:ext cx="1828800" cy="256032"/>
          </a:xfrm>
          <a:prstGeom prst="rect">
            <a:avLst/>
          </a:prstGeom>
          <a:noFill/>
          <a:ln/>
        </p:spPr>
        <p:txBody>
          <a:bodyPr wrap="square" lIns="0" tIns="0" rIns="0" bIns="0" rtlCol="0" anchor="ctr"/>
          <a:lstStyle/>
          <a:p>
            <a:pPr marL="0" indent="0">
              <a:buNone/>
            </a:pPr>
            <a:r>
              <a:rPr lang="en-US" sz="1100" dirty="0">
                <a:solidFill>
                  <a:srgbClr val="475467"/>
                </a:solidFill>
              </a:rPr>
              <a:t>Decision request if needed</a:t>
            </a:r>
            <a:endParaRPr lang="en-US" sz="1100" dirty="0"/>
          </a:p>
        </p:txBody>
      </p:sp>
      <p:sp>
        <p:nvSpPr>
          <p:cNvPr id="37" name="Text 35"/>
          <p:cNvSpPr/>
          <p:nvPr/>
        </p:nvSpPr>
        <p:spPr>
          <a:xfrm>
            <a:off x="749808" y="5669280"/>
            <a:ext cx="6949440" cy="182880"/>
          </a:xfrm>
          <a:prstGeom prst="rect">
            <a:avLst/>
          </a:prstGeom>
          <a:noFill/>
          <a:ln/>
        </p:spPr>
        <p:txBody>
          <a:bodyPr wrap="square" lIns="0" tIns="0" rIns="0" bIns="0" rtlCol="0" anchor="ctr"/>
          <a:lstStyle/>
          <a:p>
            <a:pPr marL="0" indent="0">
              <a:buNone/>
            </a:pPr>
            <a:r>
              <a:rPr lang="en-US" sz="950" dirty="0">
                <a:solidFill>
                  <a:srgbClr val="667085"/>
                </a:solidFill>
              </a:rPr>
              <a:t>Keep this slide factual. If a detail does not drive a decision, it should not be here.</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86</TotalTime>
  <Words>361</Words>
  <Application>Microsoft Office PowerPoint</Application>
  <PresentationFormat>Widescreen</PresentationFormat>
  <Paragraphs>46</Paragraphs>
  <Slides>2</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Office Theme</vt:lpstr>
      <vt:lpstr>PowerPoint Presentation</vt:lpstr>
      <vt:lpstr>PowerPoint Presentation</vt:lpstr>
    </vt:vector>
  </TitlesOfParts>
  <Company>OpenAI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UTC Semi-Annual Progress Review Template</dc:title>
  <dc:subject>UTC Semi-Annual Progress Review Template</dc:subject>
  <dc:creator>OpenAI</dc:creator>
  <cp:lastModifiedBy>Guerra, Erick S</cp:lastModifiedBy>
  <cp:revision>10</cp:revision>
  <dcterms:created xsi:type="dcterms:W3CDTF">2026-04-01T15:01:49Z</dcterms:created>
  <dcterms:modified xsi:type="dcterms:W3CDTF">2026-08-18T15:55:05Z</dcterms:modified>
</cp:coreProperties>
</file>