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4" r:id="rId1"/>
  </p:sldMasterIdLst>
  <p:notesMasterIdLst>
    <p:notesMasterId r:id="rId3"/>
  </p:notesMasterIdLst>
  <p:sldIdLst>
    <p:sldId id="259" r:id="rId2"/>
  </p:sldIdLst>
  <p:sldSz cx="43891200" cy="173736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144" userDrawn="1">
          <p15:clr>
            <a:srgbClr val="A4A3A4"/>
          </p15:clr>
        </p15:guide>
        <p15:guide id="2" orient="horz" pos="5472" userDrawn="1">
          <p15:clr>
            <a:srgbClr val="A4A3A4"/>
          </p15:clr>
        </p15:guide>
        <p15:guide id="3" pos="182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13607-83D5-3363-1B5B-4446119FDBE7}" name="Pingbo Tang" initials="PT" userId="S::ptang@andrew.cmu.edu::b15e24cd-c381-45e9-997d-301359f67ea4" providerId="AD"/>
  <p188:author id="{D888F772-2DC3-8564-6DFE-BD625B8BCB52}" name="Shi Ying" initials="SY" userId="1ceac086fead64ac" providerId="Windows Live"/>
  <p188:author id="{FAB1D6BE-1ECC-5094-ADA2-1D9A63856F47}" name="Pingbo Tang" initials="PT" userId="2c8fd3afe7f9219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20E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5706" autoAdjust="0"/>
  </p:normalViewPr>
  <p:slideViewPr>
    <p:cSldViewPr snapToGrid="0">
      <p:cViewPr varScale="1">
        <p:scale>
          <a:sx n="29" d="100"/>
          <a:sy n="29" d="100"/>
        </p:scale>
        <p:origin x="211" y="499"/>
      </p:cViewPr>
      <p:guideLst>
        <p:guide pos="9144"/>
        <p:guide orient="horz" pos="5472"/>
        <p:guide pos="18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000" b="0" i="0" u="none" strike="noStrike" kern="1200" spc="0" baseline="0">
                <a:solidFill>
                  <a:srgbClr val="000000">
                    <a:lumMod val="75000"/>
                    <a:lumOff val="25000"/>
                  </a:srgbClr>
                </a:solidFill>
                <a:latin typeface="+mn-lt"/>
                <a:ea typeface="+mn-ea"/>
                <a:cs typeface="+mn-cs"/>
              </a:defRPr>
            </a:pPr>
            <a:r>
              <a:rPr lang="en-US" altLang="zh-CN" sz="2000" baseline="0" dirty="0">
                <a:solidFill>
                  <a:schemeClr val="tx1"/>
                </a:solidFill>
                <a:latin typeface="Times New Roman" panose="02020603050405020304" pitchFamily="18" charset="0"/>
                <a:cs typeface="Times New Roman" panose="02020603050405020304" pitchFamily="18" charset="0"/>
              </a:rPr>
              <a:t>Crash causes</a:t>
            </a:r>
            <a:endParaRPr lang="en-US" sz="20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39915455503567948"/>
          <c:y val="1.1513012708797293E-2"/>
        </c:manualLayout>
      </c:layout>
      <c:overlay val="0"/>
      <c:spPr>
        <a:noFill/>
        <a:ln>
          <a:noFill/>
        </a:ln>
        <a:effectLst/>
      </c:spPr>
      <c:txPr>
        <a:bodyPr rot="0" spcFirstLastPara="1" vertOverflow="ellipsis" vert="horz" wrap="square" anchor="ctr" anchorCtr="1"/>
        <a:lstStyle/>
        <a:p>
          <a:pPr>
            <a:defRPr lang="en-US" sz="2000" b="0" i="0" u="none" strike="noStrike" kern="1200" spc="0" baseline="0">
              <a:solidFill>
                <a:srgbClr val="000000">
                  <a:lumMod val="75000"/>
                  <a:lumOff val="25000"/>
                </a:srgbClr>
              </a:solidFill>
              <a:latin typeface="+mn-lt"/>
              <a:ea typeface="+mn-ea"/>
              <a:cs typeface="+mn-cs"/>
            </a:defRPr>
          </a:pPr>
          <a:endParaRPr lang="en-US"/>
        </a:p>
      </c:txPr>
    </c:title>
    <c:autoTitleDeleted val="0"/>
    <c:plotArea>
      <c:layout/>
      <c:pieChart>
        <c:varyColors val="1"/>
        <c:ser>
          <c:idx val="0"/>
          <c:order val="0"/>
          <c:tx>
            <c:strRef>
              <c:f>Sheet1!$B$1</c:f>
              <c:strCache>
                <c:ptCount val="1"/>
                <c:pt idx="0">
                  <c:v>Proportion of Vehicles Involved in Traffic Crashes by Reasons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9D8-420F-A20B-D9D30816AFE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9D8-420F-A20B-D9D30816AFE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9D8-420F-A20B-D9D30816AFE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9D8-420F-A20B-D9D30816AFE1}"/>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89D8-420F-A20B-D9D30816AFE1}"/>
              </c:ext>
            </c:extLst>
          </c:dPt>
          <c:dLbls>
            <c:dLbl>
              <c:idx val="0"/>
              <c:layout>
                <c:manualLayout>
                  <c:x val="-3.8918206035299906E-2"/>
                  <c:y val="0.18228967639610993"/>
                </c:manualLayout>
              </c:layout>
              <c:tx>
                <c:rich>
                  <a:bodyPr/>
                  <a:lstStyle/>
                  <a:p>
                    <a:fld id="{5222143F-388B-441F-8B6C-657FC2C21CE7}" type="CATEGORYNAME">
                      <a:rPr lang="en-US" sz="1400" b="1">
                        <a:solidFill>
                          <a:schemeClr val="tx1"/>
                        </a:solidFill>
                      </a:rPr>
                      <a:pPr/>
                      <a:t>[CATEGORY NAME]</a:t>
                    </a:fld>
                    <a:r>
                      <a:rPr lang="en-US" sz="1400" b="1" baseline="0" dirty="0">
                        <a:solidFill>
                          <a:srgbClr val="C00000"/>
                        </a:solidFill>
                      </a:rPr>
                      <a:t>
</a:t>
                    </a:r>
                    <a:fld id="{6C3A9B33-80EA-4120-A439-DC2A3C7E1DDD}" type="PERCENTAGE">
                      <a:rPr lang="en-US" sz="1400" b="1" baseline="0">
                        <a:solidFill>
                          <a:schemeClr val="tx1"/>
                        </a:solidFill>
                      </a:rPr>
                      <a:pPr/>
                      <a:t>[PERCENTAGE]</a:t>
                    </a:fld>
                    <a:endParaRPr lang="en-US" sz="1400" b="1" baseline="0" dirty="0">
                      <a:solidFill>
                        <a:srgbClr val="C0000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D8-420F-A20B-D9D30816AFE1}"/>
                </c:ext>
              </c:extLst>
            </c:dLbl>
            <c:dLbl>
              <c:idx val="1"/>
              <c:tx>
                <c:rich>
                  <a:bodyPr/>
                  <a:lstStyle/>
                  <a:p>
                    <a:fld id="{D432D06F-5292-41CA-9C0A-5A7287A581F2}" type="CATEGORYNAME">
                      <a:rPr lang="en-US" sz="1400" b="0">
                        <a:solidFill>
                          <a:schemeClr val="tx1"/>
                        </a:solidFill>
                        <a:latin typeface="Times New Roman" panose="02020603050405020304" pitchFamily="18" charset="0"/>
                        <a:cs typeface="Times New Roman" panose="02020603050405020304" pitchFamily="18" charset="0"/>
                      </a:rPr>
                      <a:pPr/>
                      <a:t>[CATEGORY NAME]</a:t>
                    </a:fld>
                    <a:r>
                      <a:rPr lang="en-US" sz="1200" b="0" baseline="0" dirty="0">
                        <a:solidFill>
                          <a:schemeClr val="tx1"/>
                        </a:solidFill>
                        <a:latin typeface="Times New Roman" panose="02020603050405020304" pitchFamily="18" charset="0"/>
                        <a:cs typeface="Times New Roman" panose="02020603050405020304" pitchFamily="18" charset="0"/>
                      </a:rPr>
                      <a:t>
</a:t>
                    </a:r>
                    <a:fld id="{15548548-B4F3-4F6D-8071-B1E5801BE5E2}" type="PERCENTAGE">
                      <a:rPr lang="en-US" sz="1200" b="0" baseline="0">
                        <a:solidFill>
                          <a:schemeClr val="tx1"/>
                        </a:solidFill>
                        <a:latin typeface="Times New Roman" panose="02020603050405020304" pitchFamily="18" charset="0"/>
                        <a:cs typeface="Times New Roman" panose="02020603050405020304" pitchFamily="18" charset="0"/>
                      </a:rPr>
                      <a:pPr/>
                      <a:t>[PERCENTAGE]</a:t>
                    </a:fld>
                    <a:endParaRPr lang="en-US" sz="1200" b="0" baseline="0" dirty="0">
                      <a:solidFill>
                        <a:schemeClr val="tx1"/>
                      </a:solidFill>
                      <a:latin typeface="Times New Roman" panose="02020603050405020304" pitchFamily="18" charset="0"/>
                      <a:cs typeface="Times New Roman" panose="02020603050405020304" pitchFamily="18"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D8-420F-A20B-D9D30816AFE1}"/>
                </c:ext>
              </c:extLst>
            </c:dLbl>
            <c:dLbl>
              <c:idx val="2"/>
              <c:layout>
                <c:manualLayout>
                  <c:x val="-0.18353298980430341"/>
                  <c:y val="7.4283185032067545E-2"/>
                </c:manualLayout>
              </c:layout>
              <c:tx>
                <c:rich>
                  <a:bodyPr/>
                  <a:lstStyle/>
                  <a:p>
                    <a:fld id="{3C446D7D-90CB-4052-B075-FE58D46E569D}" type="CATEGORYNAME">
                      <a:rPr lang="en-US" sz="1400"/>
                      <a:pPr/>
                      <a:t>[CATEGORY NAME]</a:t>
                    </a:fld>
                    <a:r>
                      <a:rPr lang="en-US" sz="1400" dirty="0"/>
                      <a:t>
</a:t>
                    </a:r>
                    <a:fld id="{689CF342-DEC7-4698-BF46-8FD288579A00}" type="PERCENTAGE">
                      <a:rPr lang="en-US" sz="1400"/>
                      <a:pPr/>
                      <a:t>[PERCENTAGE]</a:t>
                    </a:fld>
                    <a:endParaRPr lang="en-US" sz="140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9D8-420F-A20B-D9D30816AFE1}"/>
                </c:ext>
              </c:extLst>
            </c:dLbl>
            <c:spPr>
              <a:noFill/>
              <a:ln>
                <a:noFill/>
              </a:ln>
              <a:effectLst/>
            </c:spPr>
            <c:txPr>
              <a:bodyPr rot="0" spcFirstLastPara="1" vertOverflow="ellipsis" vert="horz" wrap="square" anchor="ctr" anchorCtr="1"/>
              <a:lstStyle/>
              <a:p>
                <a:pPr>
                  <a:defRPr lang="en-US"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0">
                  <c:v>Vehicle</c:v>
                </c:pt>
                <c:pt idx="1">
                  <c:v>Driver</c:v>
                </c:pt>
                <c:pt idx="2">
                  <c:v>Environment</c:v>
                </c:pt>
              </c:strCache>
            </c:strRef>
          </c:cat>
          <c:val>
            <c:numRef>
              <c:f>Sheet1!$B$2:$B$6</c:f>
              <c:numCache>
                <c:formatCode>0.00%</c:formatCode>
                <c:ptCount val="5"/>
                <c:pt idx="0">
                  <c:v>0.1</c:v>
                </c:pt>
                <c:pt idx="1">
                  <c:v>0.87</c:v>
                </c:pt>
                <c:pt idx="2">
                  <c:v>0.03</c:v>
                </c:pt>
              </c:numCache>
            </c:numRef>
          </c:val>
          <c:extLst>
            <c:ext xmlns:c16="http://schemas.microsoft.com/office/drawing/2014/chart" uri="{C3380CC4-5D6E-409C-BE32-E72D297353CC}">
              <c16:uniqueId val="{0000000A-89D8-420F-A20B-D9D30816AFE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197" b="0" i="0" u="none" strike="noStrike" kern="1200" baseline="0">
          <a:solidFill>
            <a:srgbClr val="000000">
              <a:lumMod val="75000"/>
              <a:lumOff val="25000"/>
            </a:srgbClr>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4B86F7-4C84-4E39-B468-01475795D4A3}" type="datetimeFigureOut">
              <a:rPr lang="en-US" smtClean="0"/>
              <a:t>2024-07-14</a:t>
            </a:fld>
            <a:endParaRPr lang="en-US"/>
          </a:p>
        </p:txBody>
      </p:sp>
      <p:sp>
        <p:nvSpPr>
          <p:cNvPr id="4" name="Slide Image Placeholder 3"/>
          <p:cNvSpPr>
            <a:spLocks noGrp="1" noRot="1" noChangeAspect="1"/>
          </p:cNvSpPr>
          <p:nvPr>
            <p:ph type="sldImg" idx="2"/>
          </p:nvPr>
        </p:nvSpPr>
        <p:spPr>
          <a:xfrm>
            <a:off x="-457200" y="1162050"/>
            <a:ext cx="79248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185A04-22C6-47D7-A614-72B62D3F6FF7}" type="slidenum">
              <a:rPr lang="en-US" smtClean="0"/>
              <a:t>‹#›</a:t>
            </a:fld>
            <a:endParaRPr lang="en-US"/>
          </a:p>
        </p:txBody>
      </p:sp>
    </p:spTree>
    <p:extLst>
      <p:ext uri="{BB962C8B-B14F-4D97-AF65-F5344CB8AC3E}">
        <p14:creationId xmlns:p14="http://schemas.microsoft.com/office/powerpoint/2010/main" val="2718493052"/>
      </p:ext>
    </p:extLst>
  </p:cSld>
  <p:clrMap bg1="lt1" tx1="dk1" bg2="lt2" tx2="dk2" accent1="accent1" accent2="accent2" accent3="accent3" accent4="accent4" accent5="accent5" accent6="accent6" hlink="hlink" folHlink="folHlink"/>
  <p:notesStyle>
    <a:lvl1pPr marL="0" algn="l" defTabSz="653064" rtl="0" eaLnBrk="1" latinLnBrk="0" hangingPunct="1">
      <a:defRPr sz="857" kern="1200">
        <a:solidFill>
          <a:schemeClr val="tx1"/>
        </a:solidFill>
        <a:latin typeface="+mn-lt"/>
        <a:ea typeface="+mn-ea"/>
        <a:cs typeface="+mn-cs"/>
      </a:defRPr>
    </a:lvl1pPr>
    <a:lvl2pPr marL="326532" algn="l" defTabSz="653064" rtl="0" eaLnBrk="1" latinLnBrk="0" hangingPunct="1">
      <a:defRPr sz="857" kern="1200">
        <a:solidFill>
          <a:schemeClr val="tx1"/>
        </a:solidFill>
        <a:latin typeface="+mn-lt"/>
        <a:ea typeface="+mn-ea"/>
        <a:cs typeface="+mn-cs"/>
      </a:defRPr>
    </a:lvl2pPr>
    <a:lvl3pPr marL="653064" algn="l" defTabSz="653064" rtl="0" eaLnBrk="1" latinLnBrk="0" hangingPunct="1">
      <a:defRPr sz="857" kern="1200">
        <a:solidFill>
          <a:schemeClr val="tx1"/>
        </a:solidFill>
        <a:latin typeface="+mn-lt"/>
        <a:ea typeface="+mn-ea"/>
        <a:cs typeface="+mn-cs"/>
      </a:defRPr>
    </a:lvl3pPr>
    <a:lvl4pPr marL="979597" algn="l" defTabSz="653064" rtl="0" eaLnBrk="1" latinLnBrk="0" hangingPunct="1">
      <a:defRPr sz="857" kern="1200">
        <a:solidFill>
          <a:schemeClr val="tx1"/>
        </a:solidFill>
        <a:latin typeface="+mn-lt"/>
        <a:ea typeface="+mn-ea"/>
        <a:cs typeface="+mn-cs"/>
      </a:defRPr>
    </a:lvl4pPr>
    <a:lvl5pPr marL="1306129" algn="l" defTabSz="653064" rtl="0" eaLnBrk="1" latinLnBrk="0" hangingPunct="1">
      <a:defRPr sz="857" kern="1200">
        <a:solidFill>
          <a:schemeClr val="tx1"/>
        </a:solidFill>
        <a:latin typeface="+mn-lt"/>
        <a:ea typeface="+mn-ea"/>
        <a:cs typeface="+mn-cs"/>
      </a:defRPr>
    </a:lvl5pPr>
    <a:lvl6pPr marL="1632661" algn="l" defTabSz="653064" rtl="0" eaLnBrk="1" latinLnBrk="0" hangingPunct="1">
      <a:defRPr sz="857" kern="1200">
        <a:solidFill>
          <a:schemeClr val="tx1"/>
        </a:solidFill>
        <a:latin typeface="+mn-lt"/>
        <a:ea typeface="+mn-ea"/>
        <a:cs typeface="+mn-cs"/>
      </a:defRPr>
    </a:lvl6pPr>
    <a:lvl7pPr marL="1959193" algn="l" defTabSz="653064" rtl="0" eaLnBrk="1" latinLnBrk="0" hangingPunct="1">
      <a:defRPr sz="857" kern="1200">
        <a:solidFill>
          <a:schemeClr val="tx1"/>
        </a:solidFill>
        <a:latin typeface="+mn-lt"/>
        <a:ea typeface="+mn-ea"/>
        <a:cs typeface="+mn-cs"/>
      </a:defRPr>
    </a:lvl7pPr>
    <a:lvl8pPr marL="2285726" algn="l" defTabSz="653064" rtl="0" eaLnBrk="1" latinLnBrk="0" hangingPunct="1">
      <a:defRPr sz="857" kern="1200">
        <a:solidFill>
          <a:schemeClr val="tx1"/>
        </a:solidFill>
        <a:latin typeface="+mn-lt"/>
        <a:ea typeface="+mn-ea"/>
        <a:cs typeface="+mn-cs"/>
      </a:defRPr>
    </a:lvl8pPr>
    <a:lvl9pPr marL="2612258" algn="l" defTabSz="653064" rtl="0" eaLnBrk="1" latinLnBrk="0" hangingPunct="1">
      <a:defRPr sz="8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1162050"/>
            <a:ext cx="79248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85A04-22C6-47D7-A614-72B62D3F6FF7}" type="slidenum">
              <a:rPr lang="en-US" smtClean="0"/>
              <a:t>1</a:t>
            </a:fld>
            <a:endParaRPr lang="en-US"/>
          </a:p>
        </p:txBody>
      </p:sp>
    </p:spTree>
    <p:extLst>
      <p:ext uri="{BB962C8B-B14F-4D97-AF65-F5344CB8AC3E}">
        <p14:creationId xmlns:p14="http://schemas.microsoft.com/office/powerpoint/2010/main" val="3045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2843319"/>
            <a:ext cx="32918400" cy="6048587"/>
          </a:xfrm>
        </p:spPr>
        <p:txBody>
          <a:bodyPr anchor="b"/>
          <a:lstStyle>
            <a:lvl1pPr algn="ctr">
              <a:defRPr sz="15200"/>
            </a:lvl1pPr>
          </a:lstStyle>
          <a:p>
            <a:r>
              <a:rPr lang="en-US"/>
              <a:t>Click to edit Master title style</a:t>
            </a:r>
            <a:endParaRPr lang="en-US" dirty="0"/>
          </a:p>
        </p:txBody>
      </p:sp>
      <p:sp>
        <p:nvSpPr>
          <p:cNvPr id="3" name="Subtitle 2"/>
          <p:cNvSpPr>
            <a:spLocks noGrp="1"/>
          </p:cNvSpPr>
          <p:nvPr>
            <p:ph type="subTitle" idx="1"/>
          </p:nvPr>
        </p:nvSpPr>
        <p:spPr>
          <a:xfrm>
            <a:off x="5486400" y="9125163"/>
            <a:ext cx="32918400" cy="4194597"/>
          </a:xfrm>
        </p:spPr>
        <p:txBody>
          <a:bodyPr/>
          <a:lstStyle>
            <a:lvl1pPr marL="0" indent="0" algn="ctr">
              <a:buNone/>
              <a:defRPr sz="6080"/>
            </a:lvl1pPr>
            <a:lvl2pPr marL="1158225" indent="0" algn="ctr">
              <a:buNone/>
              <a:defRPr sz="5067"/>
            </a:lvl2pPr>
            <a:lvl3pPr marL="2316450" indent="0" algn="ctr">
              <a:buNone/>
              <a:defRPr sz="4560"/>
            </a:lvl3pPr>
            <a:lvl4pPr marL="3474674" indent="0" algn="ctr">
              <a:buNone/>
              <a:defRPr sz="4053"/>
            </a:lvl4pPr>
            <a:lvl5pPr marL="4632899" indent="0" algn="ctr">
              <a:buNone/>
              <a:defRPr sz="4053"/>
            </a:lvl5pPr>
            <a:lvl6pPr marL="5791124" indent="0" algn="ctr">
              <a:buNone/>
              <a:defRPr sz="4053"/>
            </a:lvl6pPr>
            <a:lvl7pPr marL="6949349" indent="0" algn="ctr">
              <a:buNone/>
              <a:defRPr sz="4053"/>
            </a:lvl7pPr>
            <a:lvl8pPr marL="8107573" indent="0" algn="ctr">
              <a:buNone/>
              <a:defRPr sz="4053"/>
            </a:lvl8pPr>
            <a:lvl9pPr marL="9265798" indent="0" algn="ctr">
              <a:buNone/>
              <a:defRPr sz="40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CAE1B4-269F-4A8C-8B3E-1030EEC61F63}" type="datetimeFigureOut">
              <a:rPr lang="en-US" smtClean="0"/>
              <a:t>2024-07-14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196464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AE1B4-269F-4A8C-8B3E-1030EEC61F63}" type="datetimeFigureOut">
              <a:rPr lang="en-US" smtClean="0"/>
              <a:t>2024-07-14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250886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924983"/>
            <a:ext cx="9464040" cy="147233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0" y="924983"/>
            <a:ext cx="27843480" cy="14723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AE1B4-269F-4A8C-8B3E-1030EEC61F63}" type="datetimeFigureOut">
              <a:rPr lang="en-US" smtClean="0"/>
              <a:t>2024-07-14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355410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AE1B4-269F-4A8C-8B3E-1030EEC61F63}" type="datetimeFigureOut">
              <a:rPr lang="en-US" smtClean="0"/>
              <a:t>2024-07-14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12424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4331337"/>
            <a:ext cx="37856160" cy="7226934"/>
          </a:xfrm>
        </p:spPr>
        <p:txBody>
          <a:bodyPr anchor="b"/>
          <a:lstStyle>
            <a:lvl1pPr>
              <a:defRPr sz="15200"/>
            </a:lvl1pPr>
          </a:lstStyle>
          <a:p>
            <a:r>
              <a:rPr lang="en-US"/>
              <a:t>Click to edit Master title style</a:t>
            </a:r>
            <a:endParaRPr lang="en-US" dirty="0"/>
          </a:p>
        </p:txBody>
      </p:sp>
      <p:sp>
        <p:nvSpPr>
          <p:cNvPr id="3" name="Text Placeholder 2"/>
          <p:cNvSpPr>
            <a:spLocks noGrp="1"/>
          </p:cNvSpPr>
          <p:nvPr>
            <p:ph type="body" idx="1"/>
          </p:nvPr>
        </p:nvSpPr>
        <p:spPr>
          <a:xfrm>
            <a:off x="2994660" y="11626641"/>
            <a:ext cx="37856160" cy="3800474"/>
          </a:xfrm>
        </p:spPr>
        <p:txBody>
          <a:bodyPr/>
          <a:lstStyle>
            <a:lvl1pPr marL="0" indent="0">
              <a:buNone/>
              <a:defRPr sz="6080">
                <a:solidFill>
                  <a:schemeClr val="tx1">
                    <a:tint val="75000"/>
                  </a:schemeClr>
                </a:solidFill>
              </a:defRPr>
            </a:lvl1pPr>
            <a:lvl2pPr marL="1158225" indent="0">
              <a:buNone/>
              <a:defRPr sz="5067">
                <a:solidFill>
                  <a:schemeClr val="tx1">
                    <a:tint val="75000"/>
                  </a:schemeClr>
                </a:solidFill>
              </a:defRPr>
            </a:lvl2pPr>
            <a:lvl3pPr marL="2316450" indent="0">
              <a:buNone/>
              <a:defRPr sz="4560">
                <a:solidFill>
                  <a:schemeClr val="tx1">
                    <a:tint val="75000"/>
                  </a:schemeClr>
                </a:solidFill>
              </a:defRPr>
            </a:lvl3pPr>
            <a:lvl4pPr marL="3474674" indent="0">
              <a:buNone/>
              <a:defRPr sz="4053">
                <a:solidFill>
                  <a:schemeClr val="tx1">
                    <a:tint val="75000"/>
                  </a:schemeClr>
                </a:solidFill>
              </a:defRPr>
            </a:lvl4pPr>
            <a:lvl5pPr marL="4632899" indent="0">
              <a:buNone/>
              <a:defRPr sz="4053">
                <a:solidFill>
                  <a:schemeClr val="tx1">
                    <a:tint val="75000"/>
                  </a:schemeClr>
                </a:solidFill>
              </a:defRPr>
            </a:lvl5pPr>
            <a:lvl6pPr marL="5791124" indent="0">
              <a:buNone/>
              <a:defRPr sz="4053">
                <a:solidFill>
                  <a:schemeClr val="tx1">
                    <a:tint val="75000"/>
                  </a:schemeClr>
                </a:solidFill>
              </a:defRPr>
            </a:lvl6pPr>
            <a:lvl7pPr marL="6949349" indent="0">
              <a:buNone/>
              <a:defRPr sz="4053">
                <a:solidFill>
                  <a:schemeClr val="tx1">
                    <a:tint val="75000"/>
                  </a:schemeClr>
                </a:solidFill>
              </a:defRPr>
            </a:lvl7pPr>
            <a:lvl8pPr marL="8107573" indent="0">
              <a:buNone/>
              <a:defRPr sz="4053">
                <a:solidFill>
                  <a:schemeClr val="tx1">
                    <a:tint val="75000"/>
                  </a:schemeClr>
                </a:solidFill>
              </a:defRPr>
            </a:lvl8pPr>
            <a:lvl9pPr marL="9265798" indent="0">
              <a:buNone/>
              <a:defRPr sz="40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AE1B4-269F-4A8C-8B3E-1030EEC61F63}" type="datetimeFigureOut">
              <a:rPr lang="en-US" smtClean="0"/>
              <a:t>2024-07-14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183403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4624916"/>
            <a:ext cx="18653760" cy="11023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4624916"/>
            <a:ext cx="18653760" cy="11023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CAE1B4-269F-4A8C-8B3E-1030EEC61F63}" type="datetimeFigureOut">
              <a:rPr lang="en-US" smtClean="0"/>
              <a:t>2024-07-14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214154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924985"/>
            <a:ext cx="37856160" cy="335809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39" y="4258946"/>
            <a:ext cx="18568033" cy="2087244"/>
          </a:xfrm>
        </p:spPr>
        <p:txBody>
          <a:bodyPr anchor="b"/>
          <a:lstStyle>
            <a:lvl1pPr marL="0" indent="0">
              <a:buNone/>
              <a:defRPr sz="6080" b="1"/>
            </a:lvl1pPr>
            <a:lvl2pPr marL="1158225" indent="0">
              <a:buNone/>
              <a:defRPr sz="5067" b="1"/>
            </a:lvl2pPr>
            <a:lvl3pPr marL="2316450" indent="0">
              <a:buNone/>
              <a:defRPr sz="4560" b="1"/>
            </a:lvl3pPr>
            <a:lvl4pPr marL="3474674" indent="0">
              <a:buNone/>
              <a:defRPr sz="4053" b="1"/>
            </a:lvl4pPr>
            <a:lvl5pPr marL="4632899" indent="0">
              <a:buNone/>
              <a:defRPr sz="4053" b="1"/>
            </a:lvl5pPr>
            <a:lvl6pPr marL="5791124" indent="0">
              <a:buNone/>
              <a:defRPr sz="4053" b="1"/>
            </a:lvl6pPr>
            <a:lvl7pPr marL="6949349" indent="0">
              <a:buNone/>
              <a:defRPr sz="4053" b="1"/>
            </a:lvl7pPr>
            <a:lvl8pPr marL="8107573" indent="0">
              <a:buNone/>
              <a:defRPr sz="4053" b="1"/>
            </a:lvl8pPr>
            <a:lvl9pPr marL="9265798" indent="0">
              <a:buNone/>
              <a:defRPr sz="4053" b="1"/>
            </a:lvl9pPr>
          </a:lstStyle>
          <a:p>
            <a:pPr lvl="0"/>
            <a:r>
              <a:rPr lang="en-US"/>
              <a:t>Click to edit Master text styles</a:t>
            </a:r>
          </a:p>
        </p:txBody>
      </p:sp>
      <p:sp>
        <p:nvSpPr>
          <p:cNvPr id="4" name="Content Placeholder 3"/>
          <p:cNvSpPr>
            <a:spLocks noGrp="1"/>
          </p:cNvSpPr>
          <p:nvPr>
            <p:ph sz="half" idx="2"/>
          </p:nvPr>
        </p:nvSpPr>
        <p:spPr>
          <a:xfrm>
            <a:off x="3023239" y="6346190"/>
            <a:ext cx="18568033" cy="9334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0" y="4258946"/>
            <a:ext cx="18659477" cy="2087244"/>
          </a:xfrm>
        </p:spPr>
        <p:txBody>
          <a:bodyPr anchor="b"/>
          <a:lstStyle>
            <a:lvl1pPr marL="0" indent="0">
              <a:buNone/>
              <a:defRPr sz="6080" b="1"/>
            </a:lvl1pPr>
            <a:lvl2pPr marL="1158225" indent="0">
              <a:buNone/>
              <a:defRPr sz="5067" b="1"/>
            </a:lvl2pPr>
            <a:lvl3pPr marL="2316450" indent="0">
              <a:buNone/>
              <a:defRPr sz="4560" b="1"/>
            </a:lvl3pPr>
            <a:lvl4pPr marL="3474674" indent="0">
              <a:buNone/>
              <a:defRPr sz="4053" b="1"/>
            </a:lvl4pPr>
            <a:lvl5pPr marL="4632899" indent="0">
              <a:buNone/>
              <a:defRPr sz="4053" b="1"/>
            </a:lvl5pPr>
            <a:lvl6pPr marL="5791124" indent="0">
              <a:buNone/>
              <a:defRPr sz="4053" b="1"/>
            </a:lvl6pPr>
            <a:lvl7pPr marL="6949349" indent="0">
              <a:buNone/>
              <a:defRPr sz="4053" b="1"/>
            </a:lvl7pPr>
            <a:lvl8pPr marL="8107573" indent="0">
              <a:buNone/>
              <a:defRPr sz="4053" b="1"/>
            </a:lvl8pPr>
            <a:lvl9pPr marL="9265798" indent="0">
              <a:buNone/>
              <a:defRPr sz="4053" b="1"/>
            </a:lvl9pPr>
          </a:lstStyle>
          <a:p>
            <a:pPr lvl="0"/>
            <a:r>
              <a:rPr lang="en-US"/>
              <a:t>Click to edit Master text styles</a:t>
            </a:r>
          </a:p>
        </p:txBody>
      </p:sp>
      <p:sp>
        <p:nvSpPr>
          <p:cNvPr id="6" name="Content Placeholder 5"/>
          <p:cNvSpPr>
            <a:spLocks noGrp="1"/>
          </p:cNvSpPr>
          <p:nvPr>
            <p:ph sz="quarter" idx="4"/>
          </p:nvPr>
        </p:nvSpPr>
        <p:spPr>
          <a:xfrm>
            <a:off x="22219920" y="6346190"/>
            <a:ext cx="18659477" cy="9334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AE1B4-269F-4A8C-8B3E-1030EEC61F63}" type="datetimeFigureOut">
              <a:rPr lang="en-US" smtClean="0"/>
              <a:t>2024-07-14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422334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CAE1B4-269F-4A8C-8B3E-1030EEC61F63}" type="datetimeFigureOut">
              <a:rPr lang="en-US" smtClean="0"/>
              <a:t>2024-07-14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2890296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AE1B4-269F-4A8C-8B3E-1030EEC61F63}" type="datetimeFigureOut">
              <a:rPr lang="en-US" smtClean="0"/>
              <a:t>2024-07-14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948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158240"/>
            <a:ext cx="14156053" cy="4053840"/>
          </a:xfrm>
        </p:spPr>
        <p:txBody>
          <a:bodyPr anchor="b"/>
          <a:lstStyle>
            <a:lvl1pPr>
              <a:defRPr sz="8107"/>
            </a:lvl1pPr>
          </a:lstStyle>
          <a:p>
            <a:r>
              <a:rPr lang="en-US"/>
              <a:t>Click to edit Master title style</a:t>
            </a:r>
            <a:endParaRPr lang="en-US" dirty="0"/>
          </a:p>
        </p:txBody>
      </p:sp>
      <p:sp>
        <p:nvSpPr>
          <p:cNvPr id="3" name="Content Placeholder 2"/>
          <p:cNvSpPr>
            <a:spLocks noGrp="1"/>
          </p:cNvSpPr>
          <p:nvPr>
            <p:ph idx="1"/>
          </p:nvPr>
        </p:nvSpPr>
        <p:spPr>
          <a:xfrm>
            <a:off x="18659477" y="2501478"/>
            <a:ext cx="22219920" cy="12346517"/>
          </a:xfrm>
        </p:spPr>
        <p:txBody>
          <a:bodyPr/>
          <a:lstStyle>
            <a:lvl1pPr>
              <a:defRPr sz="8107"/>
            </a:lvl1pPr>
            <a:lvl2pPr>
              <a:defRPr sz="7093"/>
            </a:lvl2pPr>
            <a:lvl3pPr>
              <a:defRPr sz="6080"/>
            </a:lvl3pPr>
            <a:lvl4pPr>
              <a:defRPr sz="5067"/>
            </a:lvl4pPr>
            <a:lvl5pPr>
              <a:defRPr sz="5067"/>
            </a:lvl5pPr>
            <a:lvl6pPr>
              <a:defRPr sz="5067"/>
            </a:lvl6pPr>
            <a:lvl7pPr>
              <a:defRPr sz="5067"/>
            </a:lvl7pPr>
            <a:lvl8pPr>
              <a:defRPr sz="5067"/>
            </a:lvl8pPr>
            <a:lvl9pPr>
              <a:defRPr sz="5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9" y="5212080"/>
            <a:ext cx="14156053" cy="9656023"/>
          </a:xfrm>
        </p:spPr>
        <p:txBody>
          <a:bodyPr/>
          <a:lstStyle>
            <a:lvl1pPr marL="0" indent="0">
              <a:buNone/>
              <a:defRPr sz="4053"/>
            </a:lvl1pPr>
            <a:lvl2pPr marL="1158225" indent="0">
              <a:buNone/>
              <a:defRPr sz="3547"/>
            </a:lvl2pPr>
            <a:lvl3pPr marL="2316450" indent="0">
              <a:buNone/>
              <a:defRPr sz="3040"/>
            </a:lvl3pPr>
            <a:lvl4pPr marL="3474674" indent="0">
              <a:buNone/>
              <a:defRPr sz="2533"/>
            </a:lvl4pPr>
            <a:lvl5pPr marL="4632899" indent="0">
              <a:buNone/>
              <a:defRPr sz="2533"/>
            </a:lvl5pPr>
            <a:lvl6pPr marL="5791124" indent="0">
              <a:buNone/>
              <a:defRPr sz="2533"/>
            </a:lvl6pPr>
            <a:lvl7pPr marL="6949349" indent="0">
              <a:buNone/>
              <a:defRPr sz="2533"/>
            </a:lvl7pPr>
            <a:lvl8pPr marL="8107573" indent="0">
              <a:buNone/>
              <a:defRPr sz="2533"/>
            </a:lvl8pPr>
            <a:lvl9pPr marL="9265798" indent="0">
              <a:buNone/>
              <a:defRPr sz="2533"/>
            </a:lvl9pPr>
          </a:lstStyle>
          <a:p>
            <a:pPr lvl="0"/>
            <a:r>
              <a:rPr lang="en-US"/>
              <a:t>Click to edit Master text styles</a:t>
            </a:r>
          </a:p>
        </p:txBody>
      </p:sp>
      <p:sp>
        <p:nvSpPr>
          <p:cNvPr id="5" name="Date Placeholder 4"/>
          <p:cNvSpPr>
            <a:spLocks noGrp="1"/>
          </p:cNvSpPr>
          <p:nvPr>
            <p:ph type="dt" sz="half" idx="10"/>
          </p:nvPr>
        </p:nvSpPr>
        <p:spPr/>
        <p:txBody>
          <a:bodyPr/>
          <a:lstStyle/>
          <a:p>
            <a:fld id="{D9CAE1B4-269F-4A8C-8B3E-1030EEC61F63}" type="datetimeFigureOut">
              <a:rPr lang="en-US" smtClean="0"/>
              <a:t>2024-07-14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314655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158240"/>
            <a:ext cx="14156053" cy="4053840"/>
          </a:xfrm>
        </p:spPr>
        <p:txBody>
          <a:bodyPr anchor="b"/>
          <a:lstStyle>
            <a:lvl1pPr>
              <a:defRPr sz="810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2501478"/>
            <a:ext cx="22219920" cy="12346517"/>
          </a:xfrm>
        </p:spPr>
        <p:txBody>
          <a:bodyPr anchor="t"/>
          <a:lstStyle>
            <a:lvl1pPr marL="0" indent="0">
              <a:buNone/>
              <a:defRPr sz="8107"/>
            </a:lvl1pPr>
            <a:lvl2pPr marL="1158225" indent="0">
              <a:buNone/>
              <a:defRPr sz="7093"/>
            </a:lvl2pPr>
            <a:lvl3pPr marL="2316450" indent="0">
              <a:buNone/>
              <a:defRPr sz="6080"/>
            </a:lvl3pPr>
            <a:lvl4pPr marL="3474674" indent="0">
              <a:buNone/>
              <a:defRPr sz="5067"/>
            </a:lvl4pPr>
            <a:lvl5pPr marL="4632899" indent="0">
              <a:buNone/>
              <a:defRPr sz="5067"/>
            </a:lvl5pPr>
            <a:lvl6pPr marL="5791124" indent="0">
              <a:buNone/>
              <a:defRPr sz="5067"/>
            </a:lvl6pPr>
            <a:lvl7pPr marL="6949349" indent="0">
              <a:buNone/>
              <a:defRPr sz="5067"/>
            </a:lvl7pPr>
            <a:lvl8pPr marL="8107573" indent="0">
              <a:buNone/>
              <a:defRPr sz="5067"/>
            </a:lvl8pPr>
            <a:lvl9pPr marL="9265798" indent="0">
              <a:buNone/>
              <a:defRPr sz="5067"/>
            </a:lvl9pPr>
          </a:lstStyle>
          <a:p>
            <a:r>
              <a:rPr lang="en-US"/>
              <a:t>Click icon to add picture</a:t>
            </a:r>
            <a:endParaRPr lang="en-US" dirty="0"/>
          </a:p>
        </p:txBody>
      </p:sp>
      <p:sp>
        <p:nvSpPr>
          <p:cNvPr id="4" name="Text Placeholder 3"/>
          <p:cNvSpPr>
            <a:spLocks noGrp="1"/>
          </p:cNvSpPr>
          <p:nvPr>
            <p:ph type="body" sz="half" idx="2"/>
          </p:nvPr>
        </p:nvSpPr>
        <p:spPr>
          <a:xfrm>
            <a:off x="3023239" y="5212080"/>
            <a:ext cx="14156053" cy="9656023"/>
          </a:xfrm>
        </p:spPr>
        <p:txBody>
          <a:bodyPr/>
          <a:lstStyle>
            <a:lvl1pPr marL="0" indent="0">
              <a:buNone/>
              <a:defRPr sz="4053"/>
            </a:lvl1pPr>
            <a:lvl2pPr marL="1158225" indent="0">
              <a:buNone/>
              <a:defRPr sz="3547"/>
            </a:lvl2pPr>
            <a:lvl3pPr marL="2316450" indent="0">
              <a:buNone/>
              <a:defRPr sz="3040"/>
            </a:lvl3pPr>
            <a:lvl4pPr marL="3474674" indent="0">
              <a:buNone/>
              <a:defRPr sz="2533"/>
            </a:lvl4pPr>
            <a:lvl5pPr marL="4632899" indent="0">
              <a:buNone/>
              <a:defRPr sz="2533"/>
            </a:lvl5pPr>
            <a:lvl6pPr marL="5791124" indent="0">
              <a:buNone/>
              <a:defRPr sz="2533"/>
            </a:lvl6pPr>
            <a:lvl7pPr marL="6949349" indent="0">
              <a:buNone/>
              <a:defRPr sz="2533"/>
            </a:lvl7pPr>
            <a:lvl8pPr marL="8107573" indent="0">
              <a:buNone/>
              <a:defRPr sz="2533"/>
            </a:lvl8pPr>
            <a:lvl9pPr marL="9265798" indent="0">
              <a:buNone/>
              <a:defRPr sz="2533"/>
            </a:lvl9pPr>
          </a:lstStyle>
          <a:p>
            <a:pPr lvl="0"/>
            <a:r>
              <a:rPr lang="en-US"/>
              <a:t>Click to edit Master text styles</a:t>
            </a:r>
          </a:p>
        </p:txBody>
      </p:sp>
      <p:sp>
        <p:nvSpPr>
          <p:cNvPr id="5" name="Date Placeholder 4"/>
          <p:cNvSpPr>
            <a:spLocks noGrp="1"/>
          </p:cNvSpPr>
          <p:nvPr>
            <p:ph type="dt" sz="half" idx="10"/>
          </p:nvPr>
        </p:nvSpPr>
        <p:spPr/>
        <p:txBody>
          <a:bodyPr/>
          <a:lstStyle/>
          <a:p>
            <a:fld id="{D9CAE1B4-269F-4A8C-8B3E-1030EEC61F63}" type="datetimeFigureOut">
              <a:rPr lang="en-US" smtClean="0"/>
              <a:t>2024-07-14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A643B-815B-4006-BC1C-84929F41DD19}" type="slidenum">
              <a:rPr lang="en-US" smtClean="0"/>
              <a:t>‹#›</a:t>
            </a:fld>
            <a:endParaRPr lang="en-US"/>
          </a:p>
        </p:txBody>
      </p:sp>
    </p:spTree>
    <p:extLst>
      <p:ext uri="{BB962C8B-B14F-4D97-AF65-F5344CB8AC3E}">
        <p14:creationId xmlns:p14="http://schemas.microsoft.com/office/powerpoint/2010/main" val="191271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924985"/>
            <a:ext cx="37856160" cy="33580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4624916"/>
            <a:ext cx="37856160" cy="110233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16102755"/>
            <a:ext cx="9875520" cy="924983"/>
          </a:xfrm>
          <a:prstGeom prst="rect">
            <a:avLst/>
          </a:prstGeom>
        </p:spPr>
        <p:txBody>
          <a:bodyPr vert="horz" lIns="91440" tIns="45720" rIns="91440" bIns="45720" rtlCol="0" anchor="ctr"/>
          <a:lstStyle>
            <a:lvl1pPr algn="l">
              <a:defRPr sz="3040">
                <a:solidFill>
                  <a:schemeClr val="tx1">
                    <a:tint val="75000"/>
                  </a:schemeClr>
                </a:solidFill>
              </a:defRPr>
            </a:lvl1pPr>
          </a:lstStyle>
          <a:p>
            <a:fld id="{D9CAE1B4-269F-4A8C-8B3E-1030EEC61F63}" type="datetimeFigureOut">
              <a:rPr lang="en-US" smtClean="0"/>
              <a:t>2024-07-14</a:t>
            </a:fld>
            <a:endParaRPr lang="en-US"/>
          </a:p>
        </p:txBody>
      </p:sp>
      <p:sp>
        <p:nvSpPr>
          <p:cNvPr id="5" name="Footer Placeholder 4"/>
          <p:cNvSpPr>
            <a:spLocks noGrp="1"/>
          </p:cNvSpPr>
          <p:nvPr>
            <p:ph type="ftr" sz="quarter" idx="3"/>
          </p:nvPr>
        </p:nvSpPr>
        <p:spPr>
          <a:xfrm>
            <a:off x="14538960" y="16102755"/>
            <a:ext cx="14813280" cy="924983"/>
          </a:xfrm>
          <a:prstGeom prst="rect">
            <a:avLst/>
          </a:prstGeom>
        </p:spPr>
        <p:txBody>
          <a:bodyPr vert="horz" lIns="91440" tIns="45720" rIns="91440" bIns="45720" rtlCol="0" anchor="ctr"/>
          <a:lstStyle>
            <a:lvl1pPr algn="ctr">
              <a:defRPr sz="3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16102755"/>
            <a:ext cx="9875520" cy="924983"/>
          </a:xfrm>
          <a:prstGeom prst="rect">
            <a:avLst/>
          </a:prstGeom>
        </p:spPr>
        <p:txBody>
          <a:bodyPr vert="horz" lIns="91440" tIns="45720" rIns="91440" bIns="45720" rtlCol="0" anchor="ctr"/>
          <a:lstStyle>
            <a:lvl1pPr algn="r">
              <a:defRPr sz="3040">
                <a:solidFill>
                  <a:schemeClr val="tx1">
                    <a:tint val="75000"/>
                  </a:schemeClr>
                </a:solidFill>
              </a:defRPr>
            </a:lvl1pPr>
          </a:lstStyle>
          <a:p>
            <a:fld id="{E0DA643B-815B-4006-BC1C-84929F41DD19}" type="slidenum">
              <a:rPr lang="en-US" smtClean="0"/>
              <a:t>‹#›</a:t>
            </a:fld>
            <a:endParaRPr lang="en-US"/>
          </a:p>
        </p:txBody>
      </p:sp>
    </p:spTree>
    <p:extLst>
      <p:ext uri="{BB962C8B-B14F-4D97-AF65-F5344CB8AC3E}">
        <p14:creationId xmlns:p14="http://schemas.microsoft.com/office/powerpoint/2010/main" val="18621435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2316450" rtl="0" eaLnBrk="1" latinLnBrk="0" hangingPunct="1">
        <a:lnSpc>
          <a:spcPct val="90000"/>
        </a:lnSpc>
        <a:spcBef>
          <a:spcPct val="0"/>
        </a:spcBef>
        <a:buNone/>
        <a:defRPr sz="11147" kern="1200">
          <a:solidFill>
            <a:schemeClr val="tx1"/>
          </a:solidFill>
          <a:latin typeface="+mj-lt"/>
          <a:ea typeface="+mj-ea"/>
          <a:cs typeface="+mj-cs"/>
        </a:defRPr>
      </a:lvl1pPr>
    </p:titleStyle>
    <p:bodyStyle>
      <a:lvl1pPr marL="579112" indent="-579112" algn="l" defTabSz="2316450" rtl="0" eaLnBrk="1" latinLnBrk="0" hangingPunct="1">
        <a:lnSpc>
          <a:spcPct val="90000"/>
        </a:lnSpc>
        <a:spcBef>
          <a:spcPts val="2533"/>
        </a:spcBef>
        <a:buFont typeface="Arial" panose="020B0604020202020204" pitchFamily="34" charset="0"/>
        <a:buChar char="•"/>
        <a:defRPr sz="7093" kern="1200">
          <a:solidFill>
            <a:schemeClr val="tx1"/>
          </a:solidFill>
          <a:latin typeface="+mn-lt"/>
          <a:ea typeface="+mn-ea"/>
          <a:cs typeface="+mn-cs"/>
        </a:defRPr>
      </a:lvl1pPr>
      <a:lvl2pPr marL="1737337" indent="-579112" algn="l" defTabSz="2316450" rtl="0" eaLnBrk="1" latinLnBrk="0" hangingPunct="1">
        <a:lnSpc>
          <a:spcPct val="90000"/>
        </a:lnSpc>
        <a:spcBef>
          <a:spcPts val="1267"/>
        </a:spcBef>
        <a:buFont typeface="Arial" panose="020B0604020202020204" pitchFamily="34" charset="0"/>
        <a:buChar char="•"/>
        <a:defRPr sz="6080" kern="1200">
          <a:solidFill>
            <a:schemeClr val="tx1"/>
          </a:solidFill>
          <a:latin typeface="+mn-lt"/>
          <a:ea typeface="+mn-ea"/>
          <a:cs typeface="+mn-cs"/>
        </a:defRPr>
      </a:lvl2pPr>
      <a:lvl3pPr marL="2895562" indent="-579112" algn="l" defTabSz="2316450" rtl="0" eaLnBrk="1" latinLnBrk="0" hangingPunct="1">
        <a:lnSpc>
          <a:spcPct val="90000"/>
        </a:lnSpc>
        <a:spcBef>
          <a:spcPts val="1267"/>
        </a:spcBef>
        <a:buFont typeface="Arial" panose="020B0604020202020204" pitchFamily="34" charset="0"/>
        <a:buChar char="•"/>
        <a:defRPr sz="5067" kern="1200">
          <a:solidFill>
            <a:schemeClr val="tx1"/>
          </a:solidFill>
          <a:latin typeface="+mn-lt"/>
          <a:ea typeface="+mn-ea"/>
          <a:cs typeface="+mn-cs"/>
        </a:defRPr>
      </a:lvl3pPr>
      <a:lvl4pPr marL="4053787"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4pPr>
      <a:lvl5pPr marL="5212011"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5pPr>
      <a:lvl6pPr marL="6370236"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6pPr>
      <a:lvl7pPr marL="7528461"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7pPr>
      <a:lvl8pPr marL="8686686"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8pPr>
      <a:lvl9pPr marL="9844910" indent="-579112" algn="l" defTabSz="2316450" rtl="0" eaLnBrk="1" latinLnBrk="0" hangingPunct="1">
        <a:lnSpc>
          <a:spcPct val="90000"/>
        </a:lnSpc>
        <a:spcBef>
          <a:spcPts val="1267"/>
        </a:spcBef>
        <a:buFont typeface="Arial" panose="020B0604020202020204" pitchFamily="34" charset="0"/>
        <a:buChar char="•"/>
        <a:defRPr sz="4560" kern="1200">
          <a:solidFill>
            <a:schemeClr val="tx1"/>
          </a:solidFill>
          <a:latin typeface="+mn-lt"/>
          <a:ea typeface="+mn-ea"/>
          <a:cs typeface="+mn-cs"/>
        </a:defRPr>
      </a:lvl9pPr>
    </p:bodyStyle>
    <p:otherStyle>
      <a:defPPr>
        <a:defRPr lang="en-US"/>
      </a:defPPr>
      <a:lvl1pPr marL="0" algn="l" defTabSz="2316450" rtl="0" eaLnBrk="1" latinLnBrk="0" hangingPunct="1">
        <a:defRPr sz="4560" kern="1200">
          <a:solidFill>
            <a:schemeClr val="tx1"/>
          </a:solidFill>
          <a:latin typeface="+mn-lt"/>
          <a:ea typeface="+mn-ea"/>
          <a:cs typeface="+mn-cs"/>
        </a:defRPr>
      </a:lvl1pPr>
      <a:lvl2pPr marL="1158225" algn="l" defTabSz="2316450" rtl="0" eaLnBrk="1" latinLnBrk="0" hangingPunct="1">
        <a:defRPr sz="4560" kern="1200">
          <a:solidFill>
            <a:schemeClr val="tx1"/>
          </a:solidFill>
          <a:latin typeface="+mn-lt"/>
          <a:ea typeface="+mn-ea"/>
          <a:cs typeface="+mn-cs"/>
        </a:defRPr>
      </a:lvl2pPr>
      <a:lvl3pPr marL="2316450" algn="l" defTabSz="2316450" rtl="0" eaLnBrk="1" latinLnBrk="0" hangingPunct="1">
        <a:defRPr sz="4560" kern="1200">
          <a:solidFill>
            <a:schemeClr val="tx1"/>
          </a:solidFill>
          <a:latin typeface="+mn-lt"/>
          <a:ea typeface="+mn-ea"/>
          <a:cs typeface="+mn-cs"/>
        </a:defRPr>
      </a:lvl3pPr>
      <a:lvl4pPr marL="3474674" algn="l" defTabSz="2316450" rtl="0" eaLnBrk="1" latinLnBrk="0" hangingPunct="1">
        <a:defRPr sz="4560" kern="1200">
          <a:solidFill>
            <a:schemeClr val="tx1"/>
          </a:solidFill>
          <a:latin typeface="+mn-lt"/>
          <a:ea typeface="+mn-ea"/>
          <a:cs typeface="+mn-cs"/>
        </a:defRPr>
      </a:lvl4pPr>
      <a:lvl5pPr marL="4632899" algn="l" defTabSz="2316450" rtl="0" eaLnBrk="1" latinLnBrk="0" hangingPunct="1">
        <a:defRPr sz="4560" kern="1200">
          <a:solidFill>
            <a:schemeClr val="tx1"/>
          </a:solidFill>
          <a:latin typeface="+mn-lt"/>
          <a:ea typeface="+mn-ea"/>
          <a:cs typeface="+mn-cs"/>
        </a:defRPr>
      </a:lvl5pPr>
      <a:lvl6pPr marL="5791124" algn="l" defTabSz="2316450" rtl="0" eaLnBrk="1" latinLnBrk="0" hangingPunct="1">
        <a:defRPr sz="4560" kern="1200">
          <a:solidFill>
            <a:schemeClr val="tx1"/>
          </a:solidFill>
          <a:latin typeface="+mn-lt"/>
          <a:ea typeface="+mn-ea"/>
          <a:cs typeface="+mn-cs"/>
        </a:defRPr>
      </a:lvl6pPr>
      <a:lvl7pPr marL="6949349" algn="l" defTabSz="2316450" rtl="0" eaLnBrk="1" latinLnBrk="0" hangingPunct="1">
        <a:defRPr sz="4560" kern="1200">
          <a:solidFill>
            <a:schemeClr val="tx1"/>
          </a:solidFill>
          <a:latin typeface="+mn-lt"/>
          <a:ea typeface="+mn-ea"/>
          <a:cs typeface="+mn-cs"/>
        </a:defRPr>
      </a:lvl7pPr>
      <a:lvl8pPr marL="8107573" algn="l" defTabSz="2316450" rtl="0" eaLnBrk="1" latinLnBrk="0" hangingPunct="1">
        <a:defRPr sz="4560" kern="1200">
          <a:solidFill>
            <a:schemeClr val="tx1"/>
          </a:solidFill>
          <a:latin typeface="+mn-lt"/>
          <a:ea typeface="+mn-ea"/>
          <a:cs typeface="+mn-cs"/>
        </a:defRPr>
      </a:lvl8pPr>
      <a:lvl9pPr marL="9265798" algn="l" defTabSz="2316450" rtl="0" eaLnBrk="1" latinLnBrk="0" hangingPunct="1">
        <a:defRPr sz="4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emf"/><Relationship Id="rId24"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7.png"/><Relationship Id="rId19" Type="http://schemas.openxmlformats.org/officeDocument/2006/relationships/image" Target="../media/image15.png"/><Relationship Id="rId4" Type="http://schemas.openxmlformats.org/officeDocument/2006/relationships/image" Target="../media/image2.jpg"/><Relationship Id="rId9" Type="http://schemas.openxmlformats.org/officeDocument/2006/relationships/image" Target="../media/image6.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21FDE-9D74-0C7D-DBB4-215F511D78A3}"/>
              </a:ext>
            </a:extLst>
          </p:cNvPr>
          <p:cNvSpPr txBox="1"/>
          <p:nvPr/>
        </p:nvSpPr>
        <p:spPr>
          <a:xfrm>
            <a:off x="4531718" y="0"/>
            <a:ext cx="34145278" cy="830997"/>
          </a:xfrm>
          <a:prstGeom prst="rect">
            <a:avLst/>
          </a:prstGeom>
          <a:noFill/>
        </p:spPr>
        <p:txBody>
          <a:bodyPr wrap="square" rtlCol="0">
            <a:spAutoFit/>
          </a:bodyPr>
          <a:lstStyle/>
          <a:p>
            <a:pPr algn="ctr">
              <a:spcAft>
                <a:spcPts val="317"/>
              </a:spcAft>
            </a:pPr>
            <a:r>
              <a:rPr lang="en-US" sz="4800" b="1" kern="1400" spc="-40" dirty="0">
                <a:latin typeface="Times New Roman" panose="02020603050405020304" pitchFamily="18" charset="0"/>
                <a:ea typeface="Times New Roman" panose="02020603050405020304" pitchFamily="18" charset="0"/>
                <a:cs typeface="Times New Roman" panose="02020603050405020304" pitchFamily="18" charset="0"/>
              </a:rPr>
              <a:t>Integrated telematics, computer vision, and data analytics for crash prevention of heavy-duty vehicle fleets</a:t>
            </a:r>
            <a:endParaRPr lang="en-US" sz="4800" kern="1400" spc="-4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7">
            <a:extLst>
              <a:ext uri="{FF2B5EF4-FFF2-40B4-BE49-F238E27FC236}">
                <a16:creationId xmlns:a16="http://schemas.microsoft.com/office/drawing/2014/main" id="{0D5D940A-C80A-3E9C-7438-F809EF01E983}"/>
              </a:ext>
            </a:extLst>
          </p:cNvPr>
          <p:cNvSpPr>
            <a:spLocks noChangeArrowheads="1"/>
          </p:cNvSpPr>
          <p:nvPr/>
        </p:nvSpPr>
        <p:spPr bwMode="auto">
          <a:xfrm>
            <a:off x="4951037" y="610388"/>
            <a:ext cx="33339784" cy="124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91384" tIns="145695" rIns="291384" bIns="145695">
            <a:spAutoFit/>
          </a:bodyPr>
          <a:lstStyle>
            <a:lvl1pPr defTabSz="3683000">
              <a:defRPr sz="3200">
                <a:solidFill>
                  <a:schemeClr val="tx1"/>
                </a:solidFill>
                <a:latin typeface="Times New Roman" panose="02020603050405020304" pitchFamily="18" charset="0"/>
              </a:defRPr>
            </a:lvl1pPr>
            <a:lvl2pPr marL="742950" indent="-285750" defTabSz="3683000">
              <a:defRPr sz="3200">
                <a:solidFill>
                  <a:schemeClr val="tx1"/>
                </a:solidFill>
                <a:latin typeface="Times New Roman" panose="02020603050405020304" pitchFamily="18" charset="0"/>
              </a:defRPr>
            </a:lvl2pPr>
            <a:lvl3pPr marL="1143000" indent="-228600" defTabSz="3683000">
              <a:defRPr sz="3200">
                <a:solidFill>
                  <a:schemeClr val="tx1"/>
                </a:solidFill>
                <a:latin typeface="Times New Roman" panose="02020603050405020304" pitchFamily="18" charset="0"/>
              </a:defRPr>
            </a:lvl3pPr>
            <a:lvl4pPr marL="1600200" indent="-228600" defTabSz="3683000">
              <a:defRPr sz="3200">
                <a:solidFill>
                  <a:schemeClr val="tx1"/>
                </a:solidFill>
                <a:latin typeface="Times New Roman" panose="02020603050405020304" pitchFamily="18" charset="0"/>
              </a:defRPr>
            </a:lvl4pPr>
            <a:lvl5pPr marL="2057400" indent="-228600" defTabSz="3683000">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defRPr sz="3200">
                <a:solidFill>
                  <a:schemeClr val="tx1"/>
                </a:solidFill>
                <a:latin typeface="Times New Roman" panose="02020603050405020304" pitchFamily="18" charset="0"/>
              </a:defRPr>
            </a:lvl9pPr>
          </a:lstStyle>
          <a:p>
            <a:pPr lvl="0" algn="ctr" eaLnBrk="0" fontAlgn="base" hangingPunct="0">
              <a:spcBef>
                <a:spcPct val="0"/>
              </a:spcBef>
              <a:spcAft>
                <a:spcPct val="0"/>
              </a:spcAft>
              <a:defRPr/>
            </a:pPr>
            <a:r>
              <a:rPr lang="en-US" altLang="en-US" b="1" kern="0" dirty="0">
                <a:cs typeface="Times New Roman" panose="02020603050405020304" pitchFamily="18" charset="0"/>
              </a:rPr>
              <a:t>Ava </a:t>
            </a:r>
            <a:r>
              <a:rPr lang="en-US" altLang="en-US" b="1" kern="0" dirty="0" err="1">
                <a:cs typeface="Times New Roman" panose="02020603050405020304" pitchFamily="18" charset="0"/>
              </a:rPr>
              <a:t>JahanBiglari</a:t>
            </a:r>
            <a:r>
              <a:rPr lang="en-US" altLang="en-US" b="1" kern="0" dirty="0">
                <a:cs typeface="Times New Roman" panose="02020603050405020304" pitchFamily="18" charset="0"/>
              </a:rPr>
              <a:t>, Ying Shi, Pingbo Tang* </a:t>
            </a:r>
            <a:endParaRPr lang="en-US" altLang="en-US" b="1" i="1" kern="0" dirty="0">
              <a:cs typeface="Times New Roman" panose="02020603050405020304" pitchFamily="18" charset="0"/>
            </a:endParaRPr>
          </a:p>
          <a:p>
            <a:pPr algn="ctr" eaLnBrk="0" fontAlgn="base" hangingPunct="0">
              <a:spcBef>
                <a:spcPct val="0"/>
              </a:spcBef>
              <a:spcAft>
                <a:spcPct val="0"/>
              </a:spcAft>
              <a:defRPr/>
            </a:pPr>
            <a:r>
              <a:rPr lang="en-US" altLang="en-US" sz="3000" i="1" kern="0" dirty="0">
                <a:cs typeface="Times New Roman" panose="02020603050405020304" pitchFamily="18" charset="0"/>
              </a:rPr>
              <a:t>Carnegie Mellon University, Civil and Environmental Engineering Department</a:t>
            </a:r>
          </a:p>
        </p:txBody>
      </p:sp>
      <p:pic>
        <p:nvPicPr>
          <p:cNvPr id="4" name="Picture 3" descr="Logo&#10;&#10;Description automatically generated">
            <a:extLst>
              <a:ext uri="{FF2B5EF4-FFF2-40B4-BE49-F238E27FC236}">
                <a16:creationId xmlns:a16="http://schemas.microsoft.com/office/drawing/2014/main" id="{ED94960D-B43D-D750-70A0-C4F907601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78" y="7657"/>
            <a:ext cx="1778175" cy="1591149"/>
          </a:xfrm>
          <a:prstGeom prst="rect">
            <a:avLst/>
          </a:prstGeom>
        </p:spPr>
      </p:pic>
      <p:cxnSp>
        <p:nvCxnSpPr>
          <p:cNvPr id="5" name="Straight Connector 4">
            <a:extLst>
              <a:ext uri="{FF2B5EF4-FFF2-40B4-BE49-F238E27FC236}">
                <a16:creationId xmlns:a16="http://schemas.microsoft.com/office/drawing/2014/main" id="{34A03D42-8254-3BA7-31CB-3044017B64B3}"/>
              </a:ext>
            </a:extLst>
          </p:cNvPr>
          <p:cNvCxnSpPr>
            <a:cxnSpLocks/>
          </p:cNvCxnSpPr>
          <p:nvPr/>
        </p:nvCxnSpPr>
        <p:spPr>
          <a:xfrm flipV="1">
            <a:off x="0" y="1716644"/>
            <a:ext cx="43891200" cy="36341"/>
          </a:xfrm>
          <a:prstGeom prst="line">
            <a:avLst/>
          </a:prstGeom>
          <a:ln w="76200">
            <a:solidFill>
              <a:srgbClr val="C20E0E"/>
            </a:solidFill>
          </a:ln>
        </p:spPr>
        <p:style>
          <a:lnRef idx="1">
            <a:schemeClr val="accent1"/>
          </a:lnRef>
          <a:fillRef idx="0">
            <a:schemeClr val="accent1"/>
          </a:fillRef>
          <a:effectRef idx="0">
            <a:schemeClr val="accent1"/>
          </a:effectRef>
          <a:fontRef idx="minor">
            <a:schemeClr val="tx1"/>
          </a:fontRef>
        </p:style>
      </p:cxnSp>
      <p:sp>
        <p:nvSpPr>
          <p:cNvPr id="6" name="Rectangle 1723">
            <a:extLst>
              <a:ext uri="{FF2B5EF4-FFF2-40B4-BE49-F238E27FC236}">
                <a16:creationId xmlns:a16="http://schemas.microsoft.com/office/drawing/2014/main" id="{C0A1B77C-89AB-0995-B048-2321EA042DEC}"/>
              </a:ext>
            </a:extLst>
          </p:cNvPr>
          <p:cNvSpPr>
            <a:spLocks noChangeArrowheads="1"/>
          </p:cNvSpPr>
          <p:nvPr/>
        </p:nvSpPr>
        <p:spPr bwMode="auto">
          <a:xfrm>
            <a:off x="63057" y="1765332"/>
            <a:ext cx="14441350"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Introduction</a:t>
            </a:r>
          </a:p>
        </p:txBody>
      </p:sp>
      <p:sp>
        <p:nvSpPr>
          <p:cNvPr id="15" name="Rectangle 1723">
            <a:extLst>
              <a:ext uri="{FF2B5EF4-FFF2-40B4-BE49-F238E27FC236}">
                <a16:creationId xmlns:a16="http://schemas.microsoft.com/office/drawing/2014/main" id="{0FF23EAB-6384-6FE1-7921-301E3ECEADAA}"/>
              </a:ext>
            </a:extLst>
          </p:cNvPr>
          <p:cNvSpPr>
            <a:spLocks noChangeArrowheads="1"/>
          </p:cNvSpPr>
          <p:nvPr/>
        </p:nvSpPr>
        <p:spPr bwMode="auto">
          <a:xfrm>
            <a:off x="27526695" y="10967663"/>
            <a:ext cx="16288260"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Discussion and Future Research</a:t>
            </a:r>
          </a:p>
        </p:txBody>
      </p:sp>
      <p:sp>
        <p:nvSpPr>
          <p:cNvPr id="16" name="Rectangle 21">
            <a:extLst>
              <a:ext uri="{FF2B5EF4-FFF2-40B4-BE49-F238E27FC236}">
                <a16:creationId xmlns:a16="http://schemas.microsoft.com/office/drawing/2014/main" id="{BFD18C0E-6499-4D80-1572-3D3763A63C74}"/>
              </a:ext>
            </a:extLst>
          </p:cNvPr>
          <p:cNvSpPr>
            <a:spLocks noChangeArrowheads="1"/>
          </p:cNvSpPr>
          <p:nvPr/>
        </p:nvSpPr>
        <p:spPr bwMode="auto">
          <a:xfrm>
            <a:off x="27541523" y="11688552"/>
            <a:ext cx="16250480" cy="3686220"/>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a:solidFill>
                <a:srgbClr val="000000"/>
              </a:solidFill>
            </a:endParaRPr>
          </a:p>
        </p:txBody>
      </p:sp>
      <p:sp>
        <p:nvSpPr>
          <p:cNvPr id="17" name="TextBox 16">
            <a:extLst>
              <a:ext uri="{FF2B5EF4-FFF2-40B4-BE49-F238E27FC236}">
                <a16:creationId xmlns:a16="http://schemas.microsoft.com/office/drawing/2014/main" id="{1BCF33D9-1105-9892-20CB-EF4A54834B14}"/>
              </a:ext>
            </a:extLst>
          </p:cNvPr>
          <p:cNvSpPr txBox="1"/>
          <p:nvPr/>
        </p:nvSpPr>
        <p:spPr>
          <a:xfrm>
            <a:off x="27511868" y="11618635"/>
            <a:ext cx="16257040" cy="3862596"/>
          </a:xfrm>
          <a:prstGeom prst="rect">
            <a:avLst/>
          </a:prstGeom>
          <a:noFill/>
        </p:spPr>
        <p:txBody>
          <a:bodyPr wrap="square">
            <a:spAutoFit/>
          </a:bodyPr>
          <a:lstStyle/>
          <a:p>
            <a:pPr algn="just">
              <a:spcAft>
                <a:spcPts val="633"/>
              </a:spcAft>
            </a:pPr>
            <a:r>
              <a:rPr lang="en-US" sz="2200" b="1" dirty="0">
                <a:latin typeface="Times New Roman" panose="02020603050405020304" pitchFamily="18" charset="0"/>
                <a:ea typeface="Aptos" panose="020B0004020202020204" pitchFamily="34" charset="0"/>
                <a:cs typeface="Times New Roman" panose="02020603050405020304" pitchFamily="18" charset="0"/>
              </a:rPr>
              <a:t>Why computer vision? </a:t>
            </a:r>
          </a:p>
          <a:p>
            <a:pPr marL="271488" indent="-271488" algn="just">
              <a:spcAft>
                <a:spcPts val="633"/>
              </a:spcAft>
              <a:buFont typeface="Arial" panose="020B0604020202020204" pitchFamily="34" charset="0"/>
              <a:buChar char="•"/>
            </a:pPr>
            <a:r>
              <a:rPr lang="en-US" sz="2200" dirty="0">
                <a:latin typeface="Times New Roman" panose="02020603050405020304" pitchFamily="18" charset="0"/>
                <a:ea typeface="Aptos" panose="020B0004020202020204" pitchFamily="34" charset="0"/>
                <a:cs typeface="Times New Roman" panose="02020603050405020304" pitchFamily="18" charset="0"/>
              </a:rPr>
              <a:t>Recognized the need for real-time dynamics and environmental conditions data for informed decision-making and enhanced situational awareness.</a:t>
            </a:r>
          </a:p>
          <a:p>
            <a:pPr algn="just">
              <a:spcAft>
                <a:spcPts val="633"/>
              </a:spcAft>
            </a:pPr>
            <a:r>
              <a:rPr lang="en-US" sz="2200" b="1" dirty="0">
                <a:latin typeface="Times New Roman" panose="02020603050405020304" pitchFamily="18" charset="0"/>
                <a:ea typeface="Aptos" panose="020B0004020202020204" pitchFamily="34" charset="0"/>
                <a:cs typeface="Times New Roman" panose="02020603050405020304" pitchFamily="18" charset="0"/>
              </a:rPr>
              <a:t>Future Research:</a:t>
            </a:r>
          </a:p>
          <a:p>
            <a:pPr marL="226240" indent="-226240" algn="just">
              <a:spcAft>
                <a:spcPts val="633"/>
              </a:spcAft>
              <a:buFont typeface="Arial" panose="020B0604020202020204" pitchFamily="34" charset="0"/>
              <a:buChar char="•"/>
            </a:pPr>
            <a:r>
              <a:rPr lang="en-US" sz="2200" dirty="0">
                <a:latin typeface="Times New Roman" panose="02020603050405020304" pitchFamily="18" charset="0"/>
                <a:ea typeface="Aptos" panose="020B0004020202020204" pitchFamily="34" charset="0"/>
                <a:cs typeface="Times New Roman" panose="02020603050405020304" pitchFamily="18" charset="0"/>
              </a:rPr>
              <a:t> Aim to collect the missing data using telematics, cameras, and computer vision to develop a digital twin of the safety system, enhancing crash prevention through near-miss identification.</a:t>
            </a:r>
          </a:p>
          <a:p>
            <a:pPr marL="226240" indent="-226240" algn="just">
              <a:spcAft>
                <a:spcPts val="633"/>
              </a:spcAft>
              <a:buFont typeface="Arial" panose="020B0604020202020204" pitchFamily="34" charset="0"/>
              <a:buChar char="•"/>
            </a:pPr>
            <a:r>
              <a:rPr lang="en-US" sz="2200" dirty="0">
                <a:latin typeface="Times New Roman" panose="02020603050405020304" pitchFamily="18" charset="0"/>
                <a:ea typeface="Aptos" panose="020B0004020202020204" pitchFamily="34" charset="0"/>
                <a:cs typeface="Times New Roman" panose="02020603050405020304" pitchFamily="18" charset="0"/>
              </a:rPr>
              <a:t>Utilizing the OODA loop to refine safety strategies and improve real-world applications, focusing on the specific needs of small motor carriers, who face </a:t>
            </a:r>
            <a:r>
              <a:rPr lang="en-US" sz="2200" b="1" dirty="0">
                <a:latin typeface="Times New Roman" panose="02020603050405020304" pitchFamily="18" charset="0"/>
                <a:ea typeface="Aptos" panose="020B0004020202020204" pitchFamily="34" charset="0"/>
                <a:cs typeface="Times New Roman" panose="02020603050405020304" pitchFamily="18" charset="0"/>
              </a:rPr>
              <a:t>budget, workforce and technology constraints</a:t>
            </a:r>
            <a:r>
              <a:rPr lang="en-US" sz="2200" dirty="0">
                <a:latin typeface="Times New Roman" panose="02020603050405020304" pitchFamily="18" charset="0"/>
                <a:ea typeface="Aptos" panose="020B0004020202020204" pitchFamily="34" charset="0"/>
                <a:cs typeface="Times New Roman" panose="02020603050405020304" pitchFamily="18" charset="0"/>
              </a:rPr>
              <a:t>.</a:t>
            </a:r>
          </a:p>
          <a:p>
            <a:pPr marL="226240" indent="-226240" algn="just">
              <a:spcAft>
                <a:spcPts val="633"/>
              </a:spcAft>
              <a:buFont typeface="Arial" panose="020B0604020202020204" pitchFamily="34" charset="0"/>
              <a:buChar char="•"/>
            </a:pPr>
            <a:r>
              <a:rPr lang="en-US" sz="2200" dirty="0">
                <a:latin typeface="Times New Roman" panose="02020603050405020304" pitchFamily="18" charset="0"/>
                <a:ea typeface="Aptos" panose="020B0004020202020204" pitchFamily="34" charset="0"/>
                <a:cs typeface="Times New Roman" panose="02020603050405020304" pitchFamily="18" charset="0"/>
              </a:rPr>
              <a:t>The digital twin framework will inform dynamic safety strategies and help customize sensor deployment for targeted, cost-effective interventions in fleet management.</a:t>
            </a:r>
          </a:p>
        </p:txBody>
      </p:sp>
      <p:sp>
        <p:nvSpPr>
          <p:cNvPr id="19" name="Rectangle 21">
            <a:extLst>
              <a:ext uri="{FF2B5EF4-FFF2-40B4-BE49-F238E27FC236}">
                <a16:creationId xmlns:a16="http://schemas.microsoft.com/office/drawing/2014/main" id="{DB48DA7B-EF59-E7E7-11AE-D665E4D5D009}"/>
              </a:ext>
            </a:extLst>
          </p:cNvPr>
          <p:cNvSpPr>
            <a:spLocks noChangeArrowheads="1"/>
          </p:cNvSpPr>
          <p:nvPr/>
        </p:nvSpPr>
        <p:spPr bwMode="auto">
          <a:xfrm>
            <a:off x="75667" y="2533202"/>
            <a:ext cx="14430624" cy="13902611"/>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a:solidFill>
                <a:srgbClr val="000000"/>
              </a:solidFill>
            </a:endParaRPr>
          </a:p>
        </p:txBody>
      </p:sp>
      <p:pic>
        <p:nvPicPr>
          <p:cNvPr id="30" name="Picture 29" descr="Diagram">
            <a:extLst>
              <a:ext uri="{FF2B5EF4-FFF2-40B4-BE49-F238E27FC236}">
                <a16:creationId xmlns:a16="http://schemas.microsoft.com/office/drawing/2014/main" id="{992CA3B6-C94C-0EDF-648C-BB9BF816D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965" y="16555035"/>
            <a:ext cx="5136565" cy="718922"/>
          </a:xfrm>
          <a:prstGeom prst="rect">
            <a:avLst/>
          </a:prstGeom>
        </p:spPr>
      </p:pic>
      <p:sp>
        <p:nvSpPr>
          <p:cNvPr id="31" name="Rectangle 1723">
            <a:extLst>
              <a:ext uri="{FF2B5EF4-FFF2-40B4-BE49-F238E27FC236}">
                <a16:creationId xmlns:a16="http://schemas.microsoft.com/office/drawing/2014/main" id="{B8DEB8C8-B038-74A6-C36F-3C9CABE474DB}"/>
              </a:ext>
            </a:extLst>
          </p:cNvPr>
          <p:cNvSpPr>
            <a:spLocks noChangeArrowheads="1"/>
          </p:cNvSpPr>
          <p:nvPr/>
        </p:nvSpPr>
        <p:spPr bwMode="auto">
          <a:xfrm>
            <a:off x="27526695" y="15374772"/>
            <a:ext cx="16288260" cy="725123"/>
          </a:xfrm>
          <a:prstGeom prst="rect">
            <a:avLst/>
          </a:prstGeom>
          <a:solidFill>
            <a:srgbClr val="C20E0E"/>
          </a:solidFill>
          <a:ln>
            <a:solidFill>
              <a:srgbClr val="FF0000"/>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Acknowledgements</a:t>
            </a:r>
          </a:p>
        </p:txBody>
      </p:sp>
      <p:sp>
        <p:nvSpPr>
          <p:cNvPr id="32" name="Rectangle 21">
            <a:extLst>
              <a:ext uri="{FF2B5EF4-FFF2-40B4-BE49-F238E27FC236}">
                <a16:creationId xmlns:a16="http://schemas.microsoft.com/office/drawing/2014/main" id="{2631D7E2-84AE-9CBB-1B76-85A069A60A9C}"/>
              </a:ext>
            </a:extLst>
          </p:cNvPr>
          <p:cNvSpPr>
            <a:spLocks noChangeArrowheads="1"/>
          </p:cNvSpPr>
          <p:nvPr/>
        </p:nvSpPr>
        <p:spPr bwMode="auto">
          <a:xfrm>
            <a:off x="27542099" y="16136491"/>
            <a:ext cx="16258029" cy="1115904"/>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defTabSz="723968" eaLnBrk="0" fontAlgn="base" hangingPunct="0">
              <a:spcBef>
                <a:spcPct val="0"/>
              </a:spcBef>
              <a:spcAft>
                <a:spcPct val="0"/>
              </a:spcAft>
              <a:defRPr/>
            </a:pPr>
            <a:endParaRPr lang="tr-TR" altLang="en-US" sz="2533" kern="0">
              <a:solidFill>
                <a:srgbClr val="000000"/>
              </a:solidFill>
            </a:endParaRPr>
          </a:p>
        </p:txBody>
      </p:sp>
      <p:sp>
        <p:nvSpPr>
          <p:cNvPr id="33" name="TextBox 32">
            <a:extLst>
              <a:ext uri="{FF2B5EF4-FFF2-40B4-BE49-F238E27FC236}">
                <a16:creationId xmlns:a16="http://schemas.microsoft.com/office/drawing/2014/main" id="{87056391-5890-E9CE-E821-7A26CD0616E6}"/>
              </a:ext>
            </a:extLst>
          </p:cNvPr>
          <p:cNvSpPr txBox="1"/>
          <p:nvPr/>
        </p:nvSpPr>
        <p:spPr>
          <a:xfrm>
            <a:off x="27499264" y="16134323"/>
            <a:ext cx="16214120" cy="1015663"/>
          </a:xfrm>
          <a:prstGeom prst="rect">
            <a:avLst/>
          </a:prstGeom>
          <a:noFill/>
          <a:ln>
            <a:noFill/>
          </a:ln>
        </p:spPr>
        <p:txBody>
          <a:bodyPr wrap="square">
            <a:spAutoFit/>
          </a:bodyPr>
          <a:lstStyle/>
          <a:p>
            <a:pPr algn="just"/>
            <a:r>
              <a:rPr lang="en-US" sz="2000" dirty="0">
                <a:latin typeface="Times New Roman" panose="02020603050405020304" pitchFamily="18" charset="0"/>
                <a:cs typeface="Times New Roman" panose="02020603050405020304" pitchFamily="18" charset="0"/>
              </a:rPr>
              <a:t>We thank FMCSA for providing the raw data and approving its use for this project, and Bernie Elder of CompuSpections, Paul Sniegocki and Roger Elmer of Clarience Technologies for discussing heavy-duty vehicle inspection and vehicle telematics for this project. We also thank the US DOT Safety21 UTC and the Department of Civil and Environmental Engineering at Carnegie Mellon University for funding. </a:t>
            </a:r>
          </a:p>
        </p:txBody>
      </p:sp>
      <p:sp>
        <p:nvSpPr>
          <p:cNvPr id="34" name="TextBox 33">
            <a:extLst>
              <a:ext uri="{FF2B5EF4-FFF2-40B4-BE49-F238E27FC236}">
                <a16:creationId xmlns:a16="http://schemas.microsoft.com/office/drawing/2014/main" id="{04D38F91-AC1E-DEFE-7C4D-85ABDE6775A9}"/>
              </a:ext>
            </a:extLst>
          </p:cNvPr>
          <p:cNvSpPr txBox="1"/>
          <p:nvPr/>
        </p:nvSpPr>
        <p:spPr>
          <a:xfrm>
            <a:off x="970173" y="16826238"/>
            <a:ext cx="941668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https://sites.google.com/andrew.cmu.edu/trsafety/home</a:t>
            </a:r>
          </a:p>
        </p:txBody>
      </p:sp>
      <p:sp>
        <p:nvSpPr>
          <p:cNvPr id="35" name="TextBox 34">
            <a:extLst>
              <a:ext uri="{FF2B5EF4-FFF2-40B4-BE49-F238E27FC236}">
                <a16:creationId xmlns:a16="http://schemas.microsoft.com/office/drawing/2014/main" id="{A275CF70-0C67-202F-360E-D7E4C040145E}"/>
              </a:ext>
            </a:extLst>
          </p:cNvPr>
          <p:cNvSpPr txBox="1"/>
          <p:nvPr/>
        </p:nvSpPr>
        <p:spPr>
          <a:xfrm>
            <a:off x="1008267" y="16524521"/>
            <a:ext cx="4423428" cy="384721"/>
          </a:xfrm>
          <a:prstGeom prst="rect">
            <a:avLst/>
          </a:prstGeom>
          <a:noFill/>
        </p:spPr>
        <p:txBody>
          <a:bodyPr wrap="square" rtlCol="0">
            <a:spAutoFit/>
          </a:bodyPr>
          <a:lstStyle/>
          <a:p>
            <a:r>
              <a:rPr lang="en-US" sz="1900" b="1" dirty="0">
                <a:latin typeface="Times New Roman" panose="02020603050405020304" pitchFamily="18" charset="0"/>
                <a:cs typeface="Times New Roman" panose="02020603050405020304" pitchFamily="18" charset="0"/>
              </a:rPr>
              <a:t>P</a:t>
            </a:r>
            <a:r>
              <a:rPr lang="en-US" altLang="zh-CN" sz="1900" b="1" dirty="0">
                <a:latin typeface="Times New Roman" panose="02020603050405020304" pitchFamily="18" charset="0"/>
                <a:cs typeface="Times New Roman" panose="02020603050405020304" pitchFamily="18" charset="0"/>
              </a:rPr>
              <a:t>roject Website:</a:t>
            </a:r>
            <a:r>
              <a:rPr lang="zh-CN" altLang="en-US" sz="1900" b="1" dirty="0">
                <a:latin typeface="Times New Roman" panose="02020603050405020304" pitchFamily="18" charset="0"/>
                <a:cs typeface="Times New Roman" panose="02020603050405020304" pitchFamily="18" charset="0"/>
              </a:rPr>
              <a:t> </a:t>
            </a:r>
            <a:r>
              <a:rPr lang="en-US" altLang="zh-CN" sz="1900" b="1" dirty="0">
                <a:latin typeface="Times New Roman" panose="02020603050405020304" pitchFamily="18" charset="0"/>
                <a:cs typeface="Times New Roman" panose="02020603050405020304" pitchFamily="18" charset="0"/>
              </a:rPr>
              <a:t>TrSafety</a:t>
            </a:r>
            <a:endParaRPr lang="en-US" sz="1900" b="1" dirty="0">
              <a:latin typeface="Times New Roman" panose="02020603050405020304" pitchFamily="18" charset="0"/>
              <a:cs typeface="Times New Roman" panose="02020603050405020304" pitchFamily="18" charset="0"/>
            </a:endParaRPr>
          </a:p>
        </p:txBody>
      </p:sp>
      <p:pic>
        <p:nvPicPr>
          <p:cNvPr id="36" name="Picture 35" descr="Qr code&#10;&#10;Description automatically generated">
            <a:extLst>
              <a:ext uri="{FF2B5EF4-FFF2-40B4-BE49-F238E27FC236}">
                <a16:creationId xmlns:a16="http://schemas.microsoft.com/office/drawing/2014/main" id="{96590B71-14D5-5AE8-F856-A4F11A2B2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 y="16502243"/>
            <a:ext cx="904669" cy="790534"/>
          </a:xfrm>
          <a:prstGeom prst="rect">
            <a:avLst/>
          </a:prstGeom>
        </p:spPr>
      </p:pic>
      <p:sp>
        <p:nvSpPr>
          <p:cNvPr id="43" name="TextBox 42">
            <a:extLst>
              <a:ext uri="{FF2B5EF4-FFF2-40B4-BE49-F238E27FC236}">
                <a16:creationId xmlns:a16="http://schemas.microsoft.com/office/drawing/2014/main" id="{E046C9EB-E703-1B84-7D6B-DC5078FE4904}"/>
              </a:ext>
            </a:extLst>
          </p:cNvPr>
          <p:cNvSpPr txBox="1"/>
          <p:nvPr/>
        </p:nvSpPr>
        <p:spPr>
          <a:xfrm>
            <a:off x="230339" y="13210934"/>
            <a:ext cx="13749385" cy="3062377"/>
          </a:xfrm>
          <a:prstGeom prst="rect">
            <a:avLst/>
          </a:prstGeom>
          <a:noFill/>
        </p:spPr>
        <p:txBody>
          <a:bodyPr wrap="square" rtlCol="0">
            <a:spAutoFit/>
          </a:bodyPr>
          <a:lstStyle/>
          <a:p>
            <a:pPr>
              <a:spcBef>
                <a:spcPts val="475"/>
              </a:spcBef>
              <a:spcAft>
                <a:spcPts val="475"/>
              </a:spcAft>
            </a:pPr>
            <a:r>
              <a:rPr lang="en-US" sz="2400" b="1" dirty="0">
                <a:latin typeface="Times New Roman" panose="02020603050405020304" pitchFamily="18" charset="0"/>
                <a:cs typeface="Times New Roman" panose="02020603050405020304" pitchFamily="18" charset="0"/>
              </a:rPr>
              <a:t>Challenges:</a:t>
            </a:r>
          </a:p>
          <a:p>
            <a:pPr marL="226240" indent="-22624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Historical data on heavy-duty truck component deterioration is </a:t>
            </a:r>
            <a:r>
              <a:rPr lang="en-US" sz="2400" b="1" dirty="0">
                <a:latin typeface="Times New Roman" panose="02020603050405020304" pitchFamily="18" charset="0"/>
                <a:cs typeface="Times New Roman" panose="02020603050405020304" pitchFamily="18" charset="0"/>
              </a:rPr>
              <a:t>limited</a:t>
            </a:r>
          </a:p>
          <a:p>
            <a:pPr marL="271488" indent="-271488">
              <a:lnSpc>
                <a:spcPct val="150000"/>
              </a:lnSpc>
              <a:spcBef>
                <a:spcPts val="475"/>
              </a:spcBef>
              <a:spcAft>
                <a:spcPts val="475"/>
              </a:spcAft>
              <a:buFont typeface="Arial" panose="020B0604020202020204" pitchFamily="34" charset="0"/>
              <a:buChar char="•"/>
            </a:pPr>
            <a:r>
              <a:rPr lang="en-US" sz="2400" dirty="0">
                <a:latin typeface="Times New Roman" panose="02020603050405020304" pitchFamily="18" charset="0"/>
                <a:ea typeface="SimSun"/>
                <a:cs typeface="Times New Roman" panose="02020603050405020304" pitchFamily="18" charset="0"/>
              </a:rPr>
              <a:t>It is hard to find sufficient vehicle samples in both inspection reports and crash reports</a:t>
            </a:r>
          </a:p>
          <a:p>
            <a:pPr marL="271488" indent="-271488">
              <a:spcBef>
                <a:spcPts val="475"/>
              </a:spcBef>
              <a:spcAft>
                <a:spcPts val="475"/>
              </a:spcAft>
              <a:buFont typeface="Arial" panose="020B0604020202020204" pitchFamily="34" charset="0"/>
              <a:buChar char="•"/>
            </a:pPr>
            <a:r>
              <a:rPr lang="en-US" sz="2400" dirty="0">
                <a:latin typeface="Times New Roman" panose="02020603050405020304" pitchFamily="18" charset="0"/>
                <a:ea typeface="SimSun"/>
                <a:cs typeface="Times New Roman" panose="02020603050405020304" pitchFamily="18" charset="0"/>
              </a:rPr>
              <a:t>Data reported by small motor carriers such as annual mileage may have </a:t>
            </a:r>
            <a:r>
              <a:rPr lang="en-US" sz="2400" b="1" dirty="0">
                <a:latin typeface="Times New Roman" panose="02020603050405020304" pitchFamily="18" charset="0"/>
                <a:ea typeface="SimSun"/>
                <a:cs typeface="Times New Roman" panose="02020603050405020304" pitchFamily="18" charset="0"/>
              </a:rPr>
              <a:t>quality issues</a:t>
            </a:r>
          </a:p>
          <a:p>
            <a:pPr marL="271488" indent="-271488">
              <a:spcBef>
                <a:spcPts val="475"/>
              </a:spcBef>
              <a:spcAft>
                <a:spcPts val="475"/>
              </a:spcAft>
              <a:buFont typeface="Arial" panose="020B0604020202020204" pitchFamily="34" charset="0"/>
              <a:buChar char="•"/>
            </a:pPr>
            <a:r>
              <a:rPr lang="en-US" sz="2400" dirty="0">
                <a:latin typeface="Times New Roman" panose="02020603050405020304" pitchFamily="18" charset="0"/>
                <a:ea typeface="Aptos" panose="020B0004020202020204" pitchFamily="34" charset="0"/>
                <a:cs typeface="Times New Roman" panose="02020603050405020304" pitchFamily="18" charset="0"/>
              </a:rPr>
              <a:t>Incorporating environmental conditions and real-time dynamics is essential for informed decision-making, currently </a:t>
            </a:r>
            <a:r>
              <a:rPr lang="en-US" sz="2400" b="1" dirty="0">
                <a:latin typeface="Times New Roman" panose="02020603050405020304" pitchFamily="18" charset="0"/>
                <a:ea typeface="Aptos" panose="020B0004020202020204" pitchFamily="34" charset="0"/>
                <a:cs typeface="Times New Roman" panose="02020603050405020304" pitchFamily="18" charset="0"/>
              </a:rPr>
              <a:t>missing</a:t>
            </a:r>
            <a:r>
              <a:rPr lang="en-US" sz="2400" dirty="0">
                <a:latin typeface="Times New Roman" panose="02020603050405020304" pitchFamily="18" charset="0"/>
                <a:ea typeface="Aptos" panose="020B0004020202020204" pitchFamily="34" charset="0"/>
                <a:cs typeface="Times New Roman" panose="02020603050405020304" pitchFamily="18" charset="0"/>
              </a:rPr>
              <a:t> beyond modeling vehicle component deterioration and understanding social contexts.</a:t>
            </a:r>
          </a:p>
        </p:txBody>
      </p:sp>
      <p:sp>
        <p:nvSpPr>
          <p:cNvPr id="8" name="Rectangle 1723">
            <a:extLst>
              <a:ext uri="{FF2B5EF4-FFF2-40B4-BE49-F238E27FC236}">
                <a16:creationId xmlns:a16="http://schemas.microsoft.com/office/drawing/2014/main" id="{E1B60B3F-B08E-D8DE-24FF-2CEBE1EF0AAF}"/>
              </a:ext>
            </a:extLst>
          </p:cNvPr>
          <p:cNvSpPr>
            <a:spLocks noChangeArrowheads="1"/>
          </p:cNvSpPr>
          <p:nvPr/>
        </p:nvSpPr>
        <p:spPr bwMode="auto">
          <a:xfrm>
            <a:off x="14563704" y="1754144"/>
            <a:ext cx="12919293"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Methodology</a:t>
            </a:r>
          </a:p>
        </p:txBody>
      </p:sp>
      <p:sp>
        <p:nvSpPr>
          <p:cNvPr id="9" name="Rectangle 21">
            <a:extLst>
              <a:ext uri="{FF2B5EF4-FFF2-40B4-BE49-F238E27FC236}">
                <a16:creationId xmlns:a16="http://schemas.microsoft.com/office/drawing/2014/main" id="{843BB56F-1D6A-CF2A-C9B3-C6FF6B62971F}"/>
              </a:ext>
            </a:extLst>
          </p:cNvPr>
          <p:cNvSpPr>
            <a:spLocks noChangeArrowheads="1"/>
          </p:cNvSpPr>
          <p:nvPr/>
        </p:nvSpPr>
        <p:spPr bwMode="auto">
          <a:xfrm>
            <a:off x="14580088" y="2509032"/>
            <a:ext cx="12902909" cy="14743365"/>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a:solidFill>
                <a:srgbClr val="000000"/>
              </a:solidFill>
            </a:endParaRPr>
          </a:p>
        </p:txBody>
      </p:sp>
      <p:pic>
        <p:nvPicPr>
          <p:cNvPr id="85" name="Picture 84" descr="A close-up of a sign&#10;&#10;Description automatically generated">
            <a:extLst>
              <a:ext uri="{FF2B5EF4-FFF2-40B4-BE49-F238E27FC236}">
                <a16:creationId xmlns:a16="http://schemas.microsoft.com/office/drawing/2014/main" id="{6A46F7E5-50C1-A56A-113F-BE24F17E84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00733" y="156951"/>
            <a:ext cx="2929240" cy="1441855"/>
          </a:xfrm>
          <a:prstGeom prst="rect">
            <a:avLst/>
          </a:prstGeom>
        </p:spPr>
      </p:pic>
      <p:pic>
        <p:nvPicPr>
          <p:cNvPr id="7" name="Picture 6">
            <a:extLst>
              <a:ext uri="{FF2B5EF4-FFF2-40B4-BE49-F238E27FC236}">
                <a16:creationId xmlns:a16="http://schemas.microsoft.com/office/drawing/2014/main" id="{A26A6321-E115-55DC-6178-259D38042AE5}"/>
              </a:ext>
            </a:extLst>
          </p:cNvPr>
          <p:cNvPicPr>
            <a:picLocks noChangeAspect="1"/>
          </p:cNvPicPr>
          <p:nvPr/>
        </p:nvPicPr>
        <p:blipFill>
          <a:blip r:embed="rId7"/>
          <a:stretch>
            <a:fillRect/>
          </a:stretch>
        </p:blipFill>
        <p:spPr>
          <a:xfrm>
            <a:off x="10184993" y="6776963"/>
            <a:ext cx="4005545" cy="1682638"/>
          </a:xfrm>
          <a:prstGeom prst="rect">
            <a:avLst/>
          </a:prstGeom>
        </p:spPr>
      </p:pic>
      <p:sp>
        <p:nvSpPr>
          <p:cNvPr id="11" name="TextBox 10">
            <a:extLst>
              <a:ext uri="{FF2B5EF4-FFF2-40B4-BE49-F238E27FC236}">
                <a16:creationId xmlns:a16="http://schemas.microsoft.com/office/drawing/2014/main" id="{1470B6F7-EFFC-0552-377B-960F0712565D}"/>
              </a:ext>
            </a:extLst>
          </p:cNvPr>
          <p:cNvSpPr txBox="1"/>
          <p:nvPr/>
        </p:nvSpPr>
        <p:spPr>
          <a:xfrm>
            <a:off x="7738735" y="7766374"/>
            <a:ext cx="4005544" cy="1704569"/>
          </a:xfrm>
          <a:prstGeom prst="rect">
            <a:avLst/>
          </a:prstGeom>
          <a:noFill/>
        </p:spPr>
        <p:txBody>
          <a:bodyPr wrap="square">
            <a:spAutoFit/>
          </a:bodyPr>
          <a:lstStyle/>
          <a:p>
            <a:pPr defTabSz="542975">
              <a:lnSpc>
                <a:spcPct val="150000"/>
              </a:lnSpc>
              <a:defRPr/>
            </a:pPr>
            <a:r>
              <a:rPr lang="en-US" b="1" dirty="0">
                <a:solidFill>
                  <a:srgbClr val="000000"/>
                </a:solidFill>
                <a:latin typeface="Times New Roman" panose="02020603050405020304" pitchFamily="18" charset="0"/>
                <a:ea typeface="SimSun"/>
                <a:cs typeface="Times New Roman" panose="02020603050405020304" pitchFamily="18" charset="0"/>
              </a:rPr>
              <a:t>Brake pad thickness</a:t>
            </a:r>
          </a:p>
          <a:p>
            <a:pPr defTabSz="542975">
              <a:lnSpc>
                <a:spcPct val="150000"/>
              </a:lnSpc>
              <a:defRPr/>
            </a:pPr>
            <a:r>
              <a:rPr lang="en-US" b="1" dirty="0">
                <a:solidFill>
                  <a:srgbClr val="000000"/>
                </a:solidFill>
                <a:latin typeface="Times New Roman" panose="02020603050405020304" pitchFamily="18" charset="0"/>
                <a:ea typeface="SimSun"/>
                <a:cs typeface="Times New Roman" panose="02020603050405020304" pitchFamily="18" charset="0"/>
              </a:rPr>
              <a:t>Units: </a:t>
            </a:r>
            <a:r>
              <a:rPr lang="en-US" dirty="0">
                <a:solidFill>
                  <a:srgbClr val="000000"/>
                </a:solidFill>
                <a:latin typeface="Times New Roman" panose="02020603050405020304" pitchFamily="18" charset="0"/>
                <a:ea typeface="SimSun"/>
                <a:cs typeface="Times New Roman" panose="02020603050405020304" pitchFamily="18" charset="0"/>
              </a:rPr>
              <a:t>/32inch</a:t>
            </a:r>
          </a:p>
          <a:p>
            <a:pPr defTabSz="542975">
              <a:lnSpc>
                <a:spcPct val="150000"/>
              </a:lnSpc>
              <a:defRPr/>
            </a:pPr>
            <a:r>
              <a:rPr lang="en-US" b="1" dirty="0">
                <a:solidFill>
                  <a:srgbClr val="000000"/>
                </a:solidFill>
                <a:latin typeface="Times New Roman" panose="02020603050405020304" pitchFamily="18" charset="0"/>
                <a:ea typeface="SimSun"/>
                <a:cs typeface="Times New Roman" panose="02020603050405020304" pitchFamily="18" charset="0"/>
              </a:rPr>
              <a:t>State range: </a:t>
            </a:r>
            <a:r>
              <a:rPr lang="en-US" dirty="0">
                <a:solidFill>
                  <a:srgbClr val="000000"/>
                </a:solidFill>
                <a:latin typeface="Times New Roman" panose="02020603050405020304" pitchFamily="18" charset="0"/>
                <a:ea typeface="SimSun"/>
                <a:cs typeface="Times New Roman" panose="02020603050405020304" pitchFamily="18" charset="0"/>
              </a:rPr>
              <a:t>2/32inch - 17/32inch</a:t>
            </a:r>
          </a:p>
          <a:p>
            <a:pPr defTabSz="542975">
              <a:lnSpc>
                <a:spcPct val="150000"/>
              </a:lnSpc>
              <a:defRPr/>
            </a:pPr>
            <a:r>
              <a:rPr lang="en-US" b="1" dirty="0">
                <a:solidFill>
                  <a:srgbClr val="000000"/>
                </a:solidFill>
                <a:latin typeface="Times New Roman" panose="02020603050405020304" pitchFamily="18" charset="0"/>
                <a:ea typeface="SimSun"/>
                <a:cs typeface="Times New Roman" panose="02020603050405020304" pitchFamily="18" charset="0"/>
              </a:rPr>
              <a:t>Failure states: ≤ </a:t>
            </a:r>
            <a:r>
              <a:rPr lang="en-US" dirty="0">
                <a:solidFill>
                  <a:srgbClr val="000000"/>
                </a:solidFill>
                <a:latin typeface="Times New Roman" panose="02020603050405020304" pitchFamily="18" charset="0"/>
                <a:ea typeface="SimSun"/>
                <a:cs typeface="Times New Roman" panose="02020603050405020304" pitchFamily="18" charset="0"/>
              </a:rPr>
              <a:t>2/32inch</a:t>
            </a:r>
          </a:p>
        </p:txBody>
      </p:sp>
      <p:sp>
        <p:nvSpPr>
          <p:cNvPr id="20" name="TextBox 19">
            <a:extLst>
              <a:ext uri="{FF2B5EF4-FFF2-40B4-BE49-F238E27FC236}">
                <a16:creationId xmlns:a16="http://schemas.microsoft.com/office/drawing/2014/main" id="{7F51B289-65E5-66C1-5BB1-49B6FFE91C39}"/>
              </a:ext>
            </a:extLst>
          </p:cNvPr>
          <p:cNvSpPr txBox="1"/>
          <p:nvPr/>
        </p:nvSpPr>
        <p:spPr>
          <a:xfrm>
            <a:off x="161937" y="2708398"/>
            <a:ext cx="14193154" cy="830997"/>
          </a:xfrm>
          <a:prstGeom prst="rect">
            <a:avLst/>
          </a:prstGeom>
          <a:noFill/>
        </p:spPr>
        <p:txBody>
          <a:bodyPr wrap="square">
            <a:spAutoFit/>
          </a:bodyPr>
          <a:lstStyle/>
          <a:p>
            <a:pPr marL="271488" indent="-27148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2021, there were 5,788 people killed in traffic crashes involving large trucks. This was a </a:t>
            </a:r>
            <a:r>
              <a:rPr lang="en-US" sz="2400" b="1" dirty="0">
                <a:solidFill>
                  <a:srgbClr val="FF0000"/>
                </a:solidFill>
                <a:latin typeface="Times New Roman" panose="02020603050405020304" pitchFamily="18" charset="0"/>
                <a:cs typeface="Times New Roman" panose="02020603050405020304" pitchFamily="18" charset="0"/>
              </a:rPr>
              <a:t>17%</a:t>
            </a:r>
            <a:r>
              <a:rPr lang="en-US" sz="2400" dirty="0">
                <a:latin typeface="Times New Roman" panose="02020603050405020304" pitchFamily="18" charset="0"/>
                <a:cs typeface="Times New Roman" panose="02020603050405020304" pitchFamily="18" charset="0"/>
              </a:rPr>
              <a:t> increase from 4,945 in 2020</a:t>
            </a:r>
          </a:p>
        </p:txBody>
      </p:sp>
      <p:graphicFrame>
        <p:nvGraphicFramePr>
          <p:cNvPr id="21" name="Chart 20">
            <a:extLst>
              <a:ext uri="{FF2B5EF4-FFF2-40B4-BE49-F238E27FC236}">
                <a16:creationId xmlns:a16="http://schemas.microsoft.com/office/drawing/2014/main" id="{ECB7282A-C6E8-ABB3-07CE-FAD8D086A8F5}"/>
              </a:ext>
            </a:extLst>
          </p:cNvPr>
          <p:cNvGraphicFramePr/>
          <p:nvPr>
            <p:extLst>
              <p:ext uri="{D42A27DB-BD31-4B8C-83A1-F6EECF244321}">
                <p14:modId xmlns:p14="http://schemas.microsoft.com/office/powerpoint/2010/main" val="1180543301"/>
              </p:ext>
            </p:extLst>
          </p:nvPr>
        </p:nvGraphicFramePr>
        <p:xfrm>
          <a:off x="-1000927" y="7198761"/>
          <a:ext cx="8583335" cy="2747742"/>
        </p:xfrm>
        <a:graphic>
          <a:graphicData uri="http://schemas.openxmlformats.org/drawingml/2006/chart">
            <c:chart xmlns:c="http://schemas.openxmlformats.org/drawingml/2006/chart" xmlns:r="http://schemas.openxmlformats.org/officeDocument/2006/relationships" r:id="rId8"/>
          </a:graphicData>
        </a:graphic>
      </p:graphicFrame>
      <p:sp>
        <p:nvSpPr>
          <p:cNvPr id="22" name="TextBox 21">
            <a:extLst>
              <a:ext uri="{FF2B5EF4-FFF2-40B4-BE49-F238E27FC236}">
                <a16:creationId xmlns:a16="http://schemas.microsoft.com/office/drawing/2014/main" id="{7B86DDA0-BE58-1FD5-AB35-E8290F25CDA8}"/>
              </a:ext>
            </a:extLst>
          </p:cNvPr>
          <p:cNvSpPr txBox="1"/>
          <p:nvPr/>
        </p:nvSpPr>
        <p:spPr>
          <a:xfrm>
            <a:off x="4369631" y="8358724"/>
            <a:ext cx="3697583" cy="1200329"/>
          </a:xfrm>
          <a:prstGeom prst="rect">
            <a:avLst/>
          </a:prstGeom>
          <a:noFill/>
        </p:spPr>
        <p:txBody>
          <a:bodyPr wrap="square" rtlCol="0">
            <a:spAutoFit/>
          </a:bodyPr>
          <a:lstStyle/>
          <a:p>
            <a:pPr defTabSz="542975">
              <a:defRPr/>
            </a:pPr>
            <a:r>
              <a:rPr lang="en-US" dirty="0">
                <a:solidFill>
                  <a:srgbClr val="000000"/>
                </a:solidFill>
                <a:latin typeface="Times New Roman" panose="02020603050405020304" pitchFamily="18" charset="0"/>
                <a:ea typeface="SimSun"/>
                <a:cs typeface="Times New Roman" panose="02020603050405020304" pitchFamily="18" charset="0"/>
              </a:rPr>
              <a:t>Critical vehicle malfunction</a:t>
            </a:r>
          </a:p>
          <a:p>
            <a:pPr marL="169681" indent="-169681" defTabSz="542975">
              <a:buFont typeface="Arial" panose="020B0604020202020204" pitchFamily="34" charset="0"/>
              <a:buChar char="•"/>
              <a:defRPr/>
            </a:pPr>
            <a:r>
              <a:rPr lang="en-US" b="1" dirty="0">
                <a:solidFill>
                  <a:srgbClr val="000000"/>
                </a:solidFill>
                <a:latin typeface="Times New Roman" panose="02020603050405020304" pitchFamily="18" charset="0"/>
                <a:ea typeface="SimSun"/>
                <a:cs typeface="Times New Roman" panose="02020603050405020304" pitchFamily="18" charset="0"/>
              </a:rPr>
              <a:t>Brake</a:t>
            </a:r>
            <a:r>
              <a:rPr lang="en-US" dirty="0">
                <a:solidFill>
                  <a:srgbClr val="000000"/>
                </a:solidFill>
                <a:latin typeface="Times New Roman" panose="02020603050405020304" pitchFamily="18" charset="0"/>
                <a:ea typeface="SimSun"/>
                <a:cs typeface="Times New Roman" panose="02020603050405020304" pitchFamily="18" charset="0"/>
              </a:rPr>
              <a:t> failure</a:t>
            </a:r>
          </a:p>
          <a:p>
            <a:pPr marL="169681" indent="-169681" defTabSz="542975">
              <a:buFont typeface="Arial" panose="020B0604020202020204" pitchFamily="34" charset="0"/>
              <a:buChar char="•"/>
              <a:defRPr/>
            </a:pPr>
            <a:r>
              <a:rPr lang="en-US" b="1" dirty="0">
                <a:solidFill>
                  <a:srgbClr val="000000"/>
                </a:solidFill>
                <a:latin typeface="Times New Roman" panose="02020603050405020304" pitchFamily="18" charset="0"/>
                <a:ea typeface="SimSun"/>
                <a:cs typeface="Times New Roman" panose="02020603050405020304" pitchFamily="18" charset="0"/>
              </a:rPr>
              <a:t>Tire</a:t>
            </a:r>
            <a:r>
              <a:rPr lang="en-US" dirty="0">
                <a:solidFill>
                  <a:srgbClr val="000000"/>
                </a:solidFill>
                <a:latin typeface="Times New Roman" panose="02020603050405020304" pitchFamily="18" charset="0"/>
                <a:ea typeface="SimSun"/>
                <a:cs typeface="Times New Roman" panose="02020603050405020304" pitchFamily="18" charset="0"/>
              </a:rPr>
              <a:t> or wheel failure</a:t>
            </a:r>
          </a:p>
          <a:p>
            <a:pPr marL="169681" indent="-169681" defTabSz="542975">
              <a:buFont typeface="Arial" panose="020B0604020202020204" pitchFamily="34" charset="0"/>
              <a:buChar char="•"/>
              <a:defRPr/>
            </a:pPr>
            <a:r>
              <a:rPr lang="en-US" dirty="0">
                <a:solidFill>
                  <a:srgbClr val="000000"/>
                </a:solidFill>
                <a:latin typeface="Times New Roman" panose="02020603050405020304" pitchFamily="18" charset="0"/>
                <a:ea typeface="SimSun"/>
                <a:cs typeface="Times New Roman" panose="02020603050405020304" pitchFamily="18" charset="0"/>
              </a:rPr>
              <a:t>…</a:t>
            </a:r>
          </a:p>
        </p:txBody>
      </p:sp>
      <p:cxnSp>
        <p:nvCxnSpPr>
          <p:cNvPr id="24" name="Straight Arrow Connector 23">
            <a:extLst>
              <a:ext uri="{FF2B5EF4-FFF2-40B4-BE49-F238E27FC236}">
                <a16:creationId xmlns:a16="http://schemas.microsoft.com/office/drawing/2014/main" id="{30871AFE-17D5-1093-C3FB-273F6A758A62}"/>
              </a:ext>
            </a:extLst>
          </p:cNvPr>
          <p:cNvCxnSpPr>
            <a:cxnSpLocks/>
          </p:cNvCxnSpPr>
          <p:nvPr/>
        </p:nvCxnSpPr>
        <p:spPr>
          <a:xfrm>
            <a:off x="3822063" y="8037640"/>
            <a:ext cx="578415" cy="344430"/>
          </a:xfrm>
          <a:prstGeom prst="straightConnector1">
            <a:avLst/>
          </a:prstGeom>
          <a:ln>
            <a:solidFill>
              <a:srgbClr val="C20E0E"/>
            </a:solidFill>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E61F5708-35A7-E5F0-DCEE-3000752B8352}"/>
              </a:ext>
            </a:extLst>
          </p:cNvPr>
          <p:cNvSpPr txBox="1"/>
          <p:nvPr/>
        </p:nvSpPr>
        <p:spPr>
          <a:xfrm>
            <a:off x="203765" y="3731093"/>
            <a:ext cx="14179563" cy="830997"/>
          </a:xfrm>
          <a:prstGeom prst="rect">
            <a:avLst/>
          </a:prstGeom>
          <a:noFill/>
        </p:spPr>
        <p:txBody>
          <a:bodyPr wrap="square">
            <a:spAutoFit/>
          </a:bodyPr>
          <a:lstStyle/>
          <a:p>
            <a:pPr marL="226240" indent="-22624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Fatal and injury crashes involving large trucks: Defective brakes contribute to </a:t>
            </a:r>
            <a:r>
              <a:rPr lang="en-US" sz="2400" b="1" dirty="0">
                <a:solidFill>
                  <a:srgbClr val="FF0000"/>
                </a:solidFill>
                <a:latin typeface="Times New Roman" panose="02020603050405020304" pitchFamily="18" charset="0"/>
                <a:ea typeface="SimSun" panose="02010600030101010101" pitchFamily="2" charset="-122"/>
              </a:rPr>
              <a:t>29%</a:t>
            </a:r>
            <a:r>
              <a:rPr lang="en-US" sz="2400" dirty="0">
                <a:latin typeface="Times New Roman" panose="02020603050405020304" pitchFamily="18" charset="0"/>
                <a:ea typeface="SimSun" panose="02010600030101010101" pitchFamily="2" charset="-122"/>
              </a:rPr>
              <a:t> of and tire problems account for 6% of these crashes</a:t>
            </a:r>
            <a:endParaRPr lang="en-US" sz="2400" dirty="0"/>
          </a:p>
        </p:txBody>
      </p:sp>
      <p:sp>
        <p:nvSpPr>
          <p:cNvPr id="38" name="TextBox 37">
            <a:extLst>
              <a:ext uri="{FF2B5EF4-FFF2-40B4-BE49-F238E27FC236}">
                <a16:creationId xmlns:a16="http://schemas.microsoft.com/office/drawing/2014/main" id="{40EED2A4-F4BE-9288-285D-C0B7BC0F5886}"/>
              </a:ext>
            </a:extLst>
          </p:cNvPr>
          <p:cNvSpPr txBox="1"/>
          <p:nvPr/>
        </p:nvSpPr>
        <p:spPr>
          <a:xfrm>
            <a:off x="161937" y="4615874"/>
            <a:ext cx="14342470" cy="1133965"/>
          </a:xfrm>
          <a:prstGeom prst="rect">
            <a:avLst/>
          </a:prstGeom>
          <a:noFill/>
        </p:spPr>
        <p:txBody>
          <a:bodyPr wrap="square">
            <a:spAutoFit/>
          </a:bodyPr>
          <a:lstStyle/>
          <a:p>
            <a:pPr marL="226240" indent="-226240">
              <a:lnSpc>
                <a:spcPct val="150000"/>
              </a:lnSpc>
              <a:buFont typeface="Arial" panose="020B0604020202020204" pitchFamily="34" charset="0"/>
              <a:buChar char="•"/>
            </a:pPr>
            <a:r>
              <a:rPr lang="en-US" sz="2400" kern="0" dirty="0">
                <a:latin typeface="Times New Roman" panose="02020603050405020304" pitchFamily="18" charset="0"/>
                <a:ea typeface="Open Sans" panose="020B0606030504020204" pitchFamily="34" charset="0"/>
                <a:cs typeface="Times New Roman" panose="02020603050405020304" pitchFamily="18" charset="0"/>
              </a:rPr>
              <a:t>The most frequent inspection violations of vehicles </a:t>
            </a:r>
            <a:r>
              <a:rPr lang="en-US" sz="2400" dirty="0">
                <a:latin typeface="Times New Roman" panose="02020603050405020304" pitchFamily="18" charset="0"/>
                <a:ea typeface="Open Sans" panose="020B0606030504020204" pitchFamily="34" charset="0"/>
                <a:cs typeface="Times New Roman" panose="02020603050405020304" pitchFamily="18" charset="0"/>
              </a:rPr>
              <a:t>i</a:t>
            </a:r>
            <a:r>
              <a:rPr lang="en-US" sz="2400" kern="0" dirty="0">
                <a:latin typeface="Times New Roman" panose="02020603050405020304" pitchFamily="18" charset="0"/>
                <a:ea typeface="Open Sans" panose="020B0606030504020204" pitchFamily="34" charset="0"/>
                <a:cs typeface="Times New Roman" panose="02020603050405020304" pitchFamily="18" charset="0"/>
              </a:rPr>
              <a:t>nvolved in crashes 2021 were  Brake, Lighting, and Tire </a:t>
            </a:r>
            <a:r>
              <a:rPr lang="en-US" sz="2400" b="1" kern="0" dirty="0">
                <a:latin typeface="Times New Roman" panose="02020603050405020304" pitchFamily="18" charset="0"/>
                <a:ea typeface="Open Sans" panose="020B0606030504020204" pitchFamily="34" charset="0"/>
                <a:cs typeface="Times New Roman" panose="02020603050405020304" pitchFamily="18" charset="0"/>
              </a:rPr>
              <a:t>(15.8%, 15.2%,7.8%)</a:t>
            </a:r>
            <a:endParaRPr lang="en-US" sz="2400" b="1" dirty="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E325FEF5-E71C-C3A4-7AA4-B555F8CED9EF}"/>
              </a:ext>
            </a:extLst>
          </p:cNvPr>
          <p:cNvSpPr txBox="1"/>
          <p:nvPr/>
        </p:nvSpPr>
        <p:spPr>
          <a:xfrm>
            <a:off x="14868487" y="11123181"/>
            <a:ext cx="3958677" cy="646331"/>
          </a:xfrm>
          <a:prstGeom prst="rect">
            <a:avLst/>
          </a:prstGeom>
          <a:noFill/>
          <a:ln w="19050">
            <a:solidFill>
              <a:schemeClr val="tx1"/>
            </a:solidFill>
          </a:ln>
        </p:spPr>
        <p:txBody>
          <a:bodyPr wrap="square" rtlCol="0">
            <a:spAutoFit/>
          </a:bodyPr>
          <a:lstStyle/>
          <a:p>
            <a:pPr algn="ctr" defTabSz="723949"/>
            <a:r>
              <a:rPr lang="en-US" b="1" dirty="0">
                <a:latin typeface="Times New Roman" panose="02020603050405020304" pitchFamily="18" charset="0"/>
                <a:cs typeface="Times New Roman" panose="02020603050405020304" pitchFamily="18" charset="0"/>
              </a:rPr>
              <a:t>Historic Truck Inspection Data</a:t>
            </a:r>
          </a:p>
          <a:p>
            <a:pPr algn="ctr" defTabSz="723949"/>
            <a:r>
              <a:rPr lang="en-US" dirty="0">
                <a:latin typeface="Times New Roman" panose="02020603050405020304" pitchFamily="18" charset="0"/>
                <a:cs typeface="Times New Roman" panose="02020603050405020304" pitchFamily="18" charset="0"/>
              </a:rPr>
              <a:t>(data source: </a:t>
            </a:r>
            <a:r>
              <a:rPr lang="en-US" dirty="0" err="1">
                <a:latin typeface="Times New Roman" panose="02020603050405020304" pitchFamily="18" charset="0"/>
                <a:cs typeface="Times New Roman" panose="02020603050405020304" pitchFamily="18" charset="0"/>
              </a:rPr>
              <a:t>CompuSpections</a:t>
            </a:r>
            <a:r>
              <a:rPr lang="en-US" dirty="0">
                <a:latin typeface="Times New Roman" panose="02020603050405020304" pitchFamily="18" charset="0"/>
                <a:cs typeface="Times New Roman" panose="02020603050405020304" pitchFamily="18" charset="0"/>
              </a:rPr>
              <a:t>, MCMIS)</a:t>
            </a:r>
          </a:p>
        </p:txBody>
      </p:sp>
      <p:sp>
        <p:nvSpPr>
          <p:cNvPr id="80" name="TextBox 79">
            <a:extLst>
              <a:ext uri="{FF2B5EF4-FFF2-40B4-BE49-F238E27FC236}">
                <a16:creationId xmlns:a16="http://schemas.microsoft.com/office/drawing/2014/main" id="{03C4F4A1-6DBC-CD90-901E-78ADB9A1AF65}"/>
              </a:ext>
            </a:extLst>
          </p:cNvPr>
          <p:cNvSpPr txBox="1"/>
          <p:nvPr/>
        </p:nvSpPr>
        <p:spPr>
          <a:xfrm>
            <a:off x="20405981" y="11158951"/>
            <a:ext cx="4096054" cy="646331"/>
          </a:xfrm>
          <a:prstGeom prst="rect">
            <a:avLst/>
          </a:prstGeom>
          <a:noFill/>
          <a:ln w="19050">
            <a:solidFill>
              <a:schemeClr val="tx1"/>
            </a:solidFill>
          </a:ln>
        </p:spPr>
        <p:txBody>
          <a:bodyPr wrap="square" rtlCol="0">
            <a:spAutoFit/>
          </a:bodyPr>
          <a:lstStyle/>
          <a:p>
            <a:pPr algn="ctr" defTabSz="723949"/>
            <a:r>
              <a:rPr lang="en-US" dirty="0">
                <a:latin typeface="Times New Roman" panose="02020603050405020304" pitchFamily="18" charset="0"/>
                <a:cs typeface="Times New Roman" panose="02020603050405020304" pitchFamily="18" charset="0"/>
              </a:rPr>
              <a:t>E</a:t>
            </a:r>
            <a:r>
              <a:rPr lang="en-US" altLang="zh-CN" dirty="0">
                <a:latin typeface="Times New Roman" panose="02020603050405020304" pitchFamily="18" charset="0"/>
                <a:cs typeface="Times New Roman" panose="02020603050405020304" pitchFamily="18" charset="0"/>
              </a:rPr>
              <a:t>xplore different failure modes for different groups of vehicles</a:t>
            </a:r>
            <a:endParaRPr lang="en-US" dirty="0">
              <a:latin typeface="Times New Roman" panose="02020603050405020304" pitchFamily="18" charset="0"/>
              <a:cs typeface="Times New Roman" panose="02020603050405020304" pitchFamily="18" charset="0"/>
            </a:endParaRPr>
          </a:p>
        </p:txBody>
      </p:sp>
      <p:cxnSp>
        <p:nvCxnSpPr>
          <p:cNvPr id="82" name="Straight Arrow Connector 81">
            <a:extLst>
              <a:ext uri="{FF2B5EF4-FFF2-40B4-BE49-F238E27FC236}">
                <a16:creationId xmlns:a16="http://schemas.microsoft.com/office/drawing/2014/main" id="{FC45F58F-EBD4-1E37-8346-6214297C48EB}"/>
              </a:ext>
            </a:extLst>
          </p:cNvPr>
          <p:cNvCxnSpPr>
            <a:cxnSpLocks/>
          </p:cNvCxnSpPr>
          <p:nvPr/>
        </p:nvCxnSpPr>
        <p:spPr bwMode="auto">
          <a:xfrm>
            <a:off x="18800425" y="11430973"/>
            <a:ext cx="1605556"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84" name="TextBox 83">
            <a:extLst>
              <a:ext uri="{FF2B5EF4-FFF2-40B4-BE49-F238E27FC236}">
                <a16:creationId xmlns:a16="http://schemas.microsoft.com/office/drawing/2014/main" id="{3F434D1E-7B9E-8A13-7ED4-901AD3F38E9B}"/>
              </a:ext>
            </a:extLst>
          </p:cNvPr>
          <p:cNvSpPr txBox="1"/>
          <p:nvPr/>
        </p:nvSpPr>
        <p:spPr>
          <a:xfrm>
            <a:off x="19069925" y="11132494"/>
            <a:ext cx="851515" cy="369332"/>
          </a:xfrm>
          <a:prstGeom prst="rect">
            <a:avLst/>
          </a:prstGeom>
          <a:noFill/>
        </p:spPr>
        <p:txBody>
          <a:bodyPr wrap="none" rtlCol="0">
            <a:spAutoFit/>
          </a:bodyPr>
          <a:lstStyle/>
          <a:p>
            <a:pPr defTabSz="723949"/>
            <a:r>
              <a:rPr lang="en-US" dirty="0">
                <a:latin typeface="Times New Roman" panose="02020603050405020304" pitchFamily="18" charset="0"/>
                <a:cs typeface="Times New Roman" panose="02020603050405020304" pitchFamily="18" charset="0"/>
              </a:rPr>
              <a:t>Cluster</a:t>
            </a:r>
          </a:p>
        </p:txBody>
      </p:sp>
      <p:sp>
        <p:nvSpPr>
          <p:cNvPr id="86" name="TextBox 85">
            <a:extLst>
              <a:ext uri="{FF2B5EF4-FFF2-40B4-BE49-F238E27FC236}">
                <a16:creationId xmlns:a16="http://schemas.microsoft.com/office/drawing/2014/main" id="{540B7AA2-E4A1-03B9-1804-DE02B91C92C3}"/>
              </a:ext>
            </a:extLst>
          </p:cNvPr>
          <p:cNvSpPr txBox="1"/>
          <p:nvPr/>
        </p:nvSpPr>
        <p:spPr>
          <a:xfrm>
            <a:off x="17932874" y="11930901"/>
            <a:ext cx="2858677" cy="646331"/>
          </a:xfrm>
          <a:prstGeom prst="rect">
            <a:avLst/>
          </a:prstGeom>
          <a:noFill/>
          <a:ln w="19050">
            <a:solidFill>
              <a:schemeClr val="tx1"/>
            </a:solidFill>
          </a:ln>
        </p:spPr>
        <p:txBody>
          <a:bodyPr wrap="square" rtlCol="0">
            <a:spAutoFit/>
          </a:bodyPr>
          <a:lstStyle/>
          <a:p>
            <a:pPr algn="ctr" defTabSz="723949"/>
            <a:r>
              <a:rPr lang="en-US" dirty="0">
                <a:latin typeface="Times New Roman" panose="02020603050405020304" pitchFamily="18" charset="0"/>
                <a:cs typeface="Times New Roman" panose="02020603050405020304" pitchFamily="18" charset="0"/>
              </a:rPr>
              <a:t>Vehicle attributes importance selection</a:t>
            </a:r>
          </a:p>
        </p:txBody>
      </p:sp>
      <p:sp>
        <p:nvSpPr>
          <p:cNvPr id="87" name="TextBox 86">
            <a:extLst>
              <a:ext uri="{FF2B5EF4-FFF2-40B4-BE49-F238E27FC236}">
                <a16:creationId xmlns:a16="http://schemas.microsoft.com/office/drawing/2014/main" id="{C68E63CE-897C-FF56-3826-F80EB7F30160}"/>
              </a:ext>
            </a:extLst>
          </p:cNvPr>
          <p:cNvSpPr txBox="1"/>
          <p:nvPr/>
        </p:nvSpPr>
        <p:spPr>
          <a:xfrm>
            <a:off x="21137905" y="12128740"/>
            <a:ext cx="2036685" cy="1200329"/>
          </a:xfrm>
          <a:prstGeom prst="rect">
            <a:avLst/>
          </a:prstGeom>
          <a:noFill/>
          <a:ln w="19050">
            <a:solidFill>
              <a:schemeClr val="tx1"/>
            </a:solidFill>
          </a:ln>
        </p:spPr>
        <p:txBody>
          <a:bodyPr wrap="square" rtlCol="0">
            <a:spAutoFit/>
          </a:bodyPr>
          <a:lstStyle/>
          <a:p>
            <a:pPr algn="ctr" defTabSz="723949"/>
            <a:r>
              <a:rPr lang="en-US" dirty="0">
                <a:latin typeface="Times New Roman" panose="02020603050405020304" pitchFamily="18" charset="0"/>
                <a:cs typeface="Times New Roman" panose="02020603050405020304" pitchFamily="18" charset="0"/>
              </a:rPr>
              <a:t>Predict the potential risks by Monte Carlo Simulation model</a:t>
            </a:r>
          </a:p>
        </p:txBody>
      </p:sp>
      <p:cxnSp>
        <p:nvCxnSpPr>
          <p:cNvPr id="88" name="Connector: Elbow 87">
            <a:extLst>
              <a:ext uri="{FF2B5EF4-FFF2-40B4-BE49-F238E27FC236}">
                <a16:creationId xmlns:a16="http://schemas.microsoft.com/office/drawing/2014/main" id="{C91CF29B-E98F-728F-E829-819AA3A1BA11}"/>
              </a:ext>
            </a:extLst>
          </p:cNvPr>
          <p:cNvCxnSpPr>
            <a:cxnSpLocks/>
            <a:stCxn id="78" idx="2"/>
            <a:endCxn id="86" idx="1"/>
          </p:cNvCxnSpPr>
          <p:nvPr/>
        </p:nvCxnSpPr>
        <p:spPr bwMode="auto">
          <a:xfrm rot="16200000" flipH="1">
            <a:off x="17148073" y="11469265"/>
            <a:ext cx="484555" cy="1085048"/>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93" name="Connector: Elbow 92">
            <a:extLst>
              <a:ext uri="{FF2B5EF4-FFF2-40B4-BE49-F238E27FC236}">
                <a16:creationId xmlns:a16="http://schemas.microsoft.com/office/drawing/2014/main" id="{9915C406-A883-FB10-3D30-AA4D7CE2121C}"/>
              </a:ext>
            </a:extLst>
          </p:cNvPr>
          <p:cNvCxnSpPr>
            <a:cxnSpLocks/>
            <a:stCxn id="86" idx="2"/>
            <a:endCxn id="87" idx="1"/>
          </p:cNvCxnSpPr>
          <p:nvPr/>
        </p:nvCxnSpPr>
        <p:spPr bwMode="auto">
          <a:xfrm rot="16200000" flipH="1">
            <a:off x="20174223" y="11765222"/>
            <a:ext cx="151673" cy="1775692"/>
          </a:xfrm>
          <a:prstGeom prst="bentConnector2">
            <a:avLst/>
          </a:prstGeom>
          <a:solidFill>
            <a:schemeClr val="accent1"/>
          </a:solidFill>
          <a:ln w="19050" cap="flat" cmpd="sng" algn="ctr">
            <a:solidFill>
              <a:schemeClr val="tx1"/>
            </a:solidFill>
            <a:prstDash val="solid"/>
            <a:round/>
            <a:headEnd type="none" w="med" len="med"/>
            <a:tailEnd type="triangle"/>
          </a:ln>
          <a:effectLst/>
        </p:spPr>
      </p:cxnSp>
      <p:cxnSp>
        <p:nvCxnSpPr>
          <p:cNvPr id="96" name="Straight Arrow Connector 95">
            <a:extLst>
              <a:ext uri="{FF2B5EF4-FFF2-40B4-BE49-F238E27FC236}">
                <a16:creationId xmlns:a16="http://schemas.microsoft.com/office/drawing/2014/main" id="{08DACF15-8B8F-74F1-BD11-1A0DA3142886}"/>
              </a:ext>
            </a:extLst>
          </p:cNvPr>
          <p:cNvCxnSpPr>
            <a:cxnSpLocks/>
          </p:cNvCxnSpPr>
          <p:nvPr/>
        </p:nvCxnSpPr>
        <p:spPr bwMode="auto">
          <a:xfrm flipH="1">
            <a:off x="18372975" y="12948023"/>
            <a:ext cx="2764927"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97" name="TextBox 96">
            <a:extLst>
              <a:ext uri="{FF2B5EF4-FFF2-40B4-BE49-F238E27FC236}">
                <a16:creationId xmlns:a16="http://schemas.microsoft.com/office/drawing/2014/main" id="{2C6FAD10-2988-D4B7-8C87-377E30B9E64D}"/>
              </a:ext>
            </a:extLst>
          </p:cNvPr>
          <p:cNvSpPr txBox="1"/>
          <p:nvPr/>
        </p:nvSpPr>
        <p:spPr>
          <a:xfrm>
            <a:off x="14912544" y="14402683"/>
            <a:ext cx="3361404" cy="646331"/>
          </a:xfrm>
          <a:prstGeom prst="rect">
            <a:avLst/>
          </a:prstGeom>
          <a:noFill/>
          <a:ln w="19050">
            <a:solidFill>
              <a:schemeClr val="tx1"/>
            </a:solidFill>
          </a:ln>
        </p:spPr>
        <p:txBody>
          <a:bodyPr wrap="square" rtlCol="0">
            <a:spAutoFit/>
          </a:bodyPr>
          <a:lstStyle/>
          <a:p>
            <a:pPr algn="ctr" defTabSz="723949"/>
            <a:r>
              <a:rPr lang="en-US" b="1" dirty="0">
                <a:latin typeface="Times New Roman" panose="02020603050405020304" pitchFamily="18" charset="0"/>
                <a:cs typeface="Times New Roman" panose="02020603050405020304" pitchFamily="18" charset="0"/>
              </a:rPr>
              <a:t>Historic Truck Crash Data</a:t>
            </a:r>
          </a:p>
          <a:p>
            <a:pPr algn="ctr" defTabSz="723949"/>
            <a:r>
              <a:rPr lang="en-US" dirty="0">
                <a:latin typeface="Times New Roman" panose="02020603050405020304" pitchFamily="18" charset="0"/>
                <a:cs typeface="Times New Roman" panose="02020603050405020304" pitchFamily="18" charset="0"/>
              </a:rPr>
              <a:t>(data source: MCMIS)</a:t>
            </a:r>
          </a:p>
        </p:txBody>
      </p:sp>
      <p:sp>
        <p:nvSpPr>
          <p:cNvPr id="98" name="TextBox 97">
            <a:extLst>
              <a:ext uri="{FF2B5EF4-FFF2-40B4-BE49-F238E27FC236}">
                <a16:creationId xmlns:a16="http://schemas.microsoft.com/office/drawing/2014/main" id="{1D3881BB-33C6-3110-3991-68B215DD7DE3}"/>
              </a:ext>
            </a:extLst>
          </p:cNvPr>
          <p:cNvSpPr txBox="1"/>
          <p:nvPr/>
        </p:nvSpPr>
        <p:spPr>
          <a:xfrm>
            <a:off x="23651988" y="12172634"/>
            <a:ext cx="2950174" cy="1200329"/>
          </a:xfrm>
          <a:prstGeom prst="rect">
            <a:avLst/>
          </a:prstGeom>
          <a:noFill/>
          <a:ln w="19050">
            <a:solidFill>
              <a:schemeClr val="tx1"/>
            </a:solidFill>
          </a:ln>
        </p:spPr>
        <p:txBody>
          <a:bodyPr wrap="square" rtlCol="0">
            <a:spAutoFit/>
          </a:bodyPr>
          <a:lstStyle/>
          <a:p>
            <a:pPr algn="ctr" defTabSz="723949"/>
            <a:r>
              <a:rPr lang="en-US" b="1" dirty="0">
                <a:latin typeface="Times New Roman" panose="02020603050405020304" pitchFamily="18" charset="0"/>
                <a:cs typeface="Times New Roman" panose="02020603050405020304" pitchFamily="18" charset="0"/>
              </a:rPr>
              <a:t>Inspection and maintenance plan</a:t>
            </a:r>
          </a:p>
          <a:p>
            <a:pPr algn="ctr" defTabSz="723949"/>
            <a:r>
              <a:rPr lang="en-US" dirty="0">
                <a:latin typeface="Times New Roman" panose="02020603050405020304" pitchFamily="18" charset="0"/>
                <a:cs typeface="Times New Roman" panose="02020603050405020304" pitchFamily="18" charset="0"/>
              </a:rPr>
              <a:t>(C</a:t>
            </a:r>
            <a:r>
              <a:rPr lang="en-US" altLang="zh-CN" dirty="0">
                <a:latin typeface="Times New Roman" panose="02020603050405020304" pitchFamily="18" charset="0"/>
                <a:cs typeface="Times New Roman" panose="02020603050405020304" pitchFamily="18" charset="0"/>
              </a:rPr>
              <a:t>omparing </a:t>
            </a:r>
            <a:r>
              <a:rPr lang="en-US" dirty="0">
                <a:latin typeface="Times New Roman" panose="02020603050405020304" pitchFamily="18" charset="0"/>
                <a:cs typeface="Times New Roman" panose="02020603050405020304" pitchFamily="18" charset="0"/>
              </a:rPr>
              <a:t>Telematics with annual inspection)</a:t>
            </a:r>
          </a:p>
        </p:txBody>
      </p:sp>
      <p:sp>
        <p:nvSpPr>
          <p:cNvPr id="103" name="TextBox 102">
            <a:extLst>
              <a:ext uri="{FF2B5EF4-FFF2-40B4-BE49-F238E27FC236}">
                <a16:creationId xmlns:a16="http://schemas.microsoft.com/office/drawing/2014/main" id="{3B77CF1F-048F-5CB9-A010-F59F68B3026C}"/>
              </a:ext>
            </a:extLst>
          </p:cNvPr>
          <p:cNvSpPr txBox="1"/>
          <p:nvPr/>
        </p:nvSpPr>
        <p:spPr>
          <a:xfrm>
            <a:off x="19347589" y="14221505"/>
            <a:ext cx="4851883" cy="1477328"/>
          </a:xfrm>
          <a:prstGeom prst="rect">
            <a:avLst/>
          </a:prstGeom>
          <a:noFill/>
          <a:ln w="19050">
            <a:solidFill>
              <a:schemeClr val="tx1"/>
            </a:solidFill>
          </a:ln>
        </p:spPr>
        <p:txBody>
          <a:bodyPr wrap="square" rtlCol="0">
            <a:spAutoFit/>
          </a:bodyPr>
          <a:lstStyle/>
          <a:p>
            <a:pPr algn="ctr" defTabSz="723949"/>
            <a:r>
              <a:rPr lang="en-US" dirty="0">
                <a:latin typeface="Times New Roman" panose="02020603050405020304" pitchFamily="18" charset="0"/>
                <a:cs typeface="Times New Roman" panose="02020603050405020304" pitchFamily="18" charset="0"/>
              </a:rPr>
              <a:t>Fleet management’s safety and costs:</a:t>
            </a:r>
          </a:p>
          <a:p>
            <a:pPr marL="135741" indent="-135741" defTabSz="723949">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Crash rates</a:t>
            </a:r>
          </a:p>
          <a:p>
            <a:pPr marL="135741" indent="-135741" defTabSz="723949">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Maintenance costs</a:t>
            </a:r>
          </a:p>
          <a:p>
            <a:pPr marL="135741" indent="-135741" defTabSz="723949">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Vehicle operation time losses due to outages</a:t>
            </a:r>
          </a:p>
          <a:p>
            <a:pPr marL="135741" indent="-135741" defTabSz="723949">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Energy Consumption</a:t>
            </a:r>
          </a:p>
        </p:txBody>
      </p:sp>
      <p:cxnSp>
        <p:nvCxnSpPr>
          <p:cNvPr id="107" name="Connector: Elbow 106">
            <a:extLst>
              <a:ext uri="{FF2B5EF4-FFF2-40B4-BE49-F238E27FC236}">
                <a16:creationId xmlns:a16="http://schemas.microsoft.com/office/drawing/2014/main" id="{8FFA0A8D-7689-E216-9CD8-1FFC81F917E6}"/>
              </a:ext>
            </a:extLst>
          </p:cNvPr>
          <p:cNvCxnSpPr>
            <a:cxnSpLocks/>
            <a:stCxn id="87" idx="2"/>
            <a:endCxn id="103" idx="0"/>
          </p:cNvCxnSpPr>
          <p:nvPr/>
        </p:nvCxnSpPr>
        <p:spPr bwMode="auto">
          <a:xfrm rot="5400000">
            <a:off x="21518672" y="13583929"/>
            <a:ext cx="892436" cy="382717"/>
          </a:xfrm>
          <a:prstGeom prst="bentConnector3">
            <a:avLst>
              <a:gd name="adj1" fmla="val 50000"/>
            </a:avLst>
          </a:prstGeom>
          <a:solidFill>
            <a:schemeClr val="accent1"/>
          </a:solidFill>
          <a:ln w="19050" cap="flat" cmpd="sng" algn="ctr">
            <a:solidFill>
              <a:schemeClr val="tx1"/>
            </a:solidFill>
            <a:prstDash val="solid"/>
            <a:round/>
            <a:headEnd type="none" w="med" len="med"/>
            <a:tailEnd type="triangle"/>
          </a:ln>
          <a:effectLst/>
        </p:spPr>
      </p:cxnSp>
      <p:cxnSp>
        <p:nvCxnSpPr>
          <p:cNvPr id="108" name="Connector: Elbow 107">
            <a:extLst>
              <a:ext uri="{FF2B5EF4-FFF2-40B4-BE49-F238E27FC236}">
                <a16:creationId xmlns:a16="http://schemas.microsoft.com/office/drawing/2014/main" id="{FE499622-0A8D-C46B-5C68-7CBF86D9F328}"/>
              </a:ext>
            </a:extLst>
          </p:cNvPr>
          <p:cNvCxnSpPr>
            <a:cxnSpLocks/>
            <a:stCxn id="98" idx="2"/>
          </p:cNvCxnSpPr>
          <p:nvPr/>
        </p:nvCxnSpPr>
        <p:spPr bwMode="auto">
          <a:xfrm rot="5400000">
            <a:off x="23202808" y="11943706"/>
            <a:ext cx="495011" cy="3353525"/>
          </a:xfrm>
          <a:prstGeom prst="bentConnector2">
            <a:avLst/>
          </a:prstGeom>
          <a:solidFill>
            <a:schemeClr val="accent1"/>
          </a:solidFill>
          <a:ln w="19050" cap="flat" cmpd="sng" algn="ctr">
            <a:solidFill>
              <a:schemeClr val="tx1"/>
            </a:solidFill>
            <a:prstDash val="lgDash"/>
            <a:round/>
            <a:headEnd type="none" w="med" len="med"/>
            <a:tailEnd type="none"/>
          </a:ln>
          <a:effectLst/>
        </p:spPr>
      </p:cxnSp>
      <p:cxnSp>
        <p:nvCxnSpPr>
          <p:cNvPr id="109" name="Connector: Elbow 108">
            <a:extLst>
              <a:ext uri="{FF2B5EF4-FFF2-40B4-BE49-F238E27FC236}">
                <a16:creationId xmlns:a16="http://schemas.microsoft.com/office/drawing/2014/main" id="{EB85F97A-EB2B-38C9-6F4A-A7362C698A53}"/>
              </a:ext>
            </a:extLst>
          </p:cNvPr>
          <p:cNvCxnSpPr>
            <a:cxnSpLocks/>
            <a:stCxn id="97" idx="3"/>
            <a:endCxn id="103" idx="0"/>
          </p:cNvCxnSpPr>
          <p:nvPr/>
        </p:nvCxnSpPr>
        <p:spPr bwMode="auto">
          <a:xfrm flipV="1">
            <a:off x="18273948" y="14221505"/>
            <a:ext cx="3499583" cy="504344"/>
          </a:xfrm>
          <a:prstGeom prst="bentConnector4">
            <a:avLst>
              <a:gd name="adj1" fmla="val 15340"/>
              <a:gd name="adj2" fmla="val 145326"/>
            </a:avLst>
          </a:prstGeom>
          <a:solidFill>
            <a:schemeClr val="accent1"/>
          </a:solidFill>
          <a:ln w="19050" cap="flat" cmpd="sng" algn="ctr">
            <a:solidFill>
              <a:schemeClr val="tx1"/>
            </a:solidFill>
            <a:prstDash val="solid"/>
            <a:round/>
            <a:headEnd type="none" w="med" len="med"/>
            <a:tailEnd type="triangle"/>
          </a:ln>
          <a:effectLst/>
        </p:spPr>
      </p:cxnSp>
      <p:sp>
        <p:nvSpPr>
          <p:cNvPr id="110" name="TextBox 109">
            <a:extLst>
              <a:ext uri="{FF2B5EF4-FFF2-40B4-BE49-F238E27FC236}">
                <a16:creationId xmlns:a16="http://schemas.microsoft.com/office/drawing/2014/main" id="{B6CCDB62-C016-F3ED-1AAA-AF4C1999F318}"/>
              </a:ext>
            </a:extLst>
          </p:cNvPr>
          <p:cNvSpPr txBox="1"/>
          <p:nvPr/>
        </p:nvSpPr>
        <p:spPr>
          <a:xfrm>
            <a:off x="21773531" y="13861288"/>
            <a:ext cx="1005403" cy="369332"/>
          </a:xfrm>
          <a:prstGeom prst="rect">
            <a:avLst/>
          </a:prstGeom>
          <a:noFill/>
        </p:spPr>
        <p:txBody>
          <a:bodyPr wrap="none" rtlCol="0">
            <a:spAutoFit/>
          </a:bodyPr>
          <a:lstStyle/>
          <a:p>
            <a:pPr defTabSz="723949"/>
            <a:r>
              <a:rPr lang="en-US" dirty="0">
                <a:latin typeface="Times New Roman" panose="02020603050405020304" pitchFamily="18" charset="0"/>
                <a:cs typeface="Times New Roman" panose="02020603050405020304" pitchFamily="18" charset="0"/>
              </a:rPr>
              <a:t>Simulate</a:t>
            </a:r>
          </a:p>
        </p:txBody>
      </p:sp>
      <p:cxnSp>
        <p:nvCxnSpPr>
          <p:cNvPr id="111" name="Connector: Elbow 110">
            <a:extLst>
              <a:ext uri="{FF2B5EF4-FFF2-40B4-BE49-F238E27FC236}">
                <a16:creationId xmlns:a16="http://schemas.microsoft.com/office/drawing/2014/main" id="{ABFE3540-DE57-68AC-9313-7E24A4E6D863}"/>
              </a:ext>
            </a:extLst>
          </p:cNvPr>
          <p:cNvCxnSpPr>
            <a:cxnSpLocks/>
            <a:stCxn id="103" idx="3"/>
          </p:cNvCxnSpPr>
          <p:nvPr/>
        </p:nvCxnSpPr>
        <p:spPr bwMode="auto">
          <a:xfrm flipV="1">
            <a:off x="24199472" y="13329070"/>
            <a:ext cx="1783146" cy="1631099"/>
          </a:xfrm>
          <a:prstGeom prst="bentConnector3">
            <a:avLst>
              <a:gd name="adj1" fmla="val 99571"/>
            </a:avLst>
          </a:prstGeom>
          <a:solidFill>
            <a:schemeClr val="accent1"/>
          </a:solidFill>
          <a:ln w="19050" cap="flat" cmpd="sng" algn="ctr">
            <a:solidFill>
              <a:schemeClr val="tx1"/>
            </a:solidFill>
            <a:prstDash val="lgDash"/>
            <a:round/>
            <a:headEnd type="none" w="med" len="med"/>
            <a:tailEnd type="triangle"/>
          </a:ln>
          <a:effectLst/>
        </p:spPr>
      </p:cxnSp>
      <p:sp>
        <p:nvSpPr>
          <p:cNvPr id="112" name="TextBox 111">
            <a:extLst>
              <a:ext uri="{FF2B5EF4-FFF2-40B4-BE49-F238E27FC236}">
                <a16:creationId xmlns:a16="http://schemas.microsoft.com/office/drawing/2014/main" id="{77FCDBAC-18B4-3991-CF3C-6E0B969B7D26}"/>
              </a:ext>
            </a:extLst>
          </p:cNvPr>
          <p:cNvSpPr txBox="1"/>
          <p:nvPr/>
        </p:nvSpPr>
        <p:spPr>
          <a:xfrm>
            <a:off x="24199472" y="14505441"/>
            <a:ext cx="1043876" cy="369332"/>
          </a:xfrm>
          <a:prstGeom prst="rect">
            <a:avLst/>
          </a:prstGeom>
          <a:noFill/>
        </p:spPr>
        <p:txBody>
          <a:bodyPr wrap="none" rtlCol="0">
            <a:spAutoFit/>
          </a:bodyPr>
          <a:lstStyle/>
          <a:p>
            <a:pPr defTabSz="723949"/>
            <a:r>
              <a:rPr lang="en-US" dirty="0">
                <a:latin typeface="Times New Roman" panose="02020603050405020304" pitchFamily="18" charset="0"/>
                <a:cs typeface="Times New Roman" panose="02020603050405020304" pitchFamily="18" charset="0"/>
              </a:rPr>
              <a:t>Optimize</a:t>
            </a:r>
          </a:p>
        </p:txBody>
      </p:sp>
      <p:sp>
        <p:nvSpPr>
          <p:cNvPr id="113" name="TextBox 112">
            <a:extLst>
              <a:ext uri="{FF2B5EF4-FFF2-40B4-BE49-F238E27FC236}">
                <a16:creationId xmlns:a16="http://schemas.microsoft.com/office/drawing/2014/main" id="{77881B45-50A1-43CE-1F6F-827D4664C8F7}"/>
              </a:ext>
            </a:extLst>
          </p:cNvPr>
          <p:cNvSpPr txBox="1"/>
          <p:nvPr/>
        </p:nvSpPr>
        <p:spPr>
          <a:xfrm>
            <a:off x="19636675" y="12995620"/>
            <a:ext cx="838691" cy="369332"/>
          </a:xfrm>
          <a:prstGeom prst="rect">
            <a:avLst/>
          </a:prstGeom>
          <a:noFill/>
        </p:spPr>
        <p:txBody>
          <a:bodyPr wrap="none" rtlCol="0">
            <a:spAutoFit/>
          </a:bodyPr>
          <a:lstStyle/>
          <a:p>
            <a:pPr defTabSz="723949"/>
            <a:r>
              <a:rPr lang="en-US" dirty="0">
                <a:latin typeface="Times New Roman" panose="02020603050405020304" pitchFamily="18" charset="0"/>
                <a:cs typeface="Times New Roman" panose="02020603050405020304" pitchFamily="18" charset="0"/>
              </a:rPr>
              <a:t>Design</a:t>
            </a:r>
          </a:p>
        </p:txBody>
      </p:sp>
      <p:cxnSp>
        <p:nvCxnSpPr>
          <p:cNvPr id="114" name="Connector: Elbow 113">
            <a:extLst>
              <a:ext uri="{FF2B5EF4-FFF2-40B4-BE49-F238E27FC236}">
                <a16:creationId xmlns:a16="http://schemas.microsoft.com/office/drawing/2014/main" id="{FA6D3176-F2A7-8834-BEFB-4BF0A81E771A}"/>
              </a:ext>
            </a:extLst>
          </p:cNvPr>
          <p:cNvCxnSpPr>
            <a:cxnSpLocks/>
            <a:stCxn id="80" idx="2"/>
          </p:cNvCxnSpPr>
          <p:nvPr/>
        </p:nvCxnSpPr>
        <p:spPr bwMode="auto">
          <a:xfrm rot="5400000">
            <a:off x="22181500" y="11830832"/>
            <a:ext cx="298058" cy="246958"/>
          </a:xfrm>
          <a:prstGeom prst="bentConnector3">
            <a:avLst>
              <a:gd name="adj1" fmla="val 50000"/>
            </a:avLst>
          </a:prstGeom>
          <a:solidFill>
            <a:schemeClr val="accent1"/>
          </a:solidFill>
          <a:ln w="19050" cap="flat" cmpd="sng" algn="ctr">
            <a:solidFill>
              <a:schemeClr val="tx1"/>
            </a:solidFill>
            <a:prstDash val="solid"/>
            <a:round/>
            <a:headEnd type="none" w="med" len="med"/>
            <a:tailEnd type="triangle"/>
          </a:ln>
          <a:effectLst/>
        </p:spPr>
      </p:cxnSp>
      <p:sp>
        <p:nvSpPr>
          <p:cNvPr id="115" name="TextBox 114">
            <a:extLst>
              <a:ext uri="{FF2B5EF4-FFF2-40B4-BE49-F238E27FC236}">
                <a16:creationId xmlns:a16="http://schemas.microsoft.com/office/drawing/2014/main" id="{2BF3066D-7174-3DDA-4AA6-5300B432BF1E}"/>
              </a:ext>
            </a:extLst>
          </p:cNvPr>
          <p:cNvSpPr txBox="1"/>
          <p:nvPr/>
        </p:nvSpPr>
        <p:spPr>
          <a:xfrm>
            <a:off x="14780918" y="15350329"/>
            <a:ext cx="4181899" cy="646331"/>
          </a:xfrm>
          <a:prstGeom prst="rect">
            <a:avLst/>
          </a:prstGeom>
          <a:noFill/>
          <a:ln w="19050">
            <a:solidFill>
              <a:schemeClr val="tx1"/>
            </a:solid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defTabSz="914377">
              <a:defRPr>
                <a:solidFill>
                  <a:srgbClr val="FF0000"/>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Estimate the motor carriers’ performance in safety and energy aspects (FMCSA)</a:t>
            </a:r>
          </a:p>
        </p:txBody>
      </p:sp>
      <p:cxnSp>
        <p:nvCxnSpPr>
          <p:cNvPr id="141" name="Connector: Elbow 140">
            <a:extLst>
              <a:ext uri="{FF2B5EF4-FFF2-40B4-BE49-F238E27FC236}">
                <a16:creationId xmlns:a16="http://schemas.microsoft.com/office/drawing/2014/main" id="{FB8CB85A-AAA6-EC0E-A440-6B10B2450EAF}"/>
              </a:ext>
            </a:extLst>
          </p:cNvPr>
          <p:cNvCxnSpPr>
            <a:cxnSpLocks/>
            <a:endCxn id="98" idx="0"/>
          </p:cNvCxnSpPr>
          <p:nvPr/>
        </p:nvCxnSpPr>
        <p:spPr>
          <a:xfrm>
            <a:off x="22470393" y="11882859"/>
            <a:ext cx="2656682" cy="289775"/>
          </a:xfrm>
          <a:prstGeom prst="bentConnector2">
            <a:avLst/>
          </a:prstGeom>
          <a:ln w="19050">
            <a:tailEnd type="triangle"/>
          </a:ln>
        </p:spPr>
        <p:style>
          <a:lnRef idx="2">
            <a:schemeClr val="dk1"/>
          </a:lnRef>
          <a:fillRef idx="0">
            <a:schemeClr val="dk1"/>
          </a:fillRef>
          <a:effectRef idx="1">
            <a:schemeClr val="dk1"/>
          </a:effectRef>
          <a:fontRef idx="minor">
            <a:schemeClr val="tx1"/>
          </a:fontRef>
        </p:style>
      </p:cxnSp>
      <p:sp>
        <p:nvSpPr>
          <p:cNvPr id="157" name="TextBox 156">
            <a:extLst>
              <a:ext uri="{FF2B5EF4-FFF2-40B4-BE49-F238E27FC236}">
                <a16:creationId xmlns:a16="http://schemas.microsoft.com/office/drawing/2014/main" id="{71D3CC6D-6621-319B-9CA0-507DFDBA53AE}"/>
              </a:ext>
            </a:extLst>
          </p:cNvPr>
          <p:cNvSpPr txBox="1"/>
          <p:nvPr/>
        </p:nvSpPr>
        <p:spPr>
          <a:xfrm>
            <a:off x="19000040" y="10598484"/>
            <a:ext cx="3578660"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Data Analysis</a:t>
            </a:r>
          </a:p>
        </p:txBody>
      </p:sp>
      <p:pic>
        <p:nvPicPr>
          <p:cNvPr id="163" name="Picture 162">
            <a:extLst>
              <a:ext uri="{FF2B5EF4-FFF2-40B4-BE49-F238E27FC236}">
                <a16:creationId xmlns:a16="http://schemas.microsoft.com/office/drawing/2014/main" id="{FE30B739-9645-F2EB-DFBE-1C39EA2EC1EA}"/>
              </a:ext>
            </a:extLst>
          </p:cNvPr>
          <p:cNvPicPr>
            <a:picLocks noChangeAspect="1"/>
          </p:cNvPicPr>
          <p:nvPr/>
        </p:nvPicPr>
        <p:blipFill rotWithShape="1">
          <a:blip r:embed="rId9"/>
          <a:srcRect l="710" t="2372" r="6732"/>
          <a:stretch/>
        </p:blipFill>
        <p:spPr>
          <a:xfrm>
            <a:off x="28123888" y="2754076"/>
            <a:ext cx="8337165" cy="3824841"/>
          </a:xfrm>
          <a:prstGeom prst="rect">
            <a:avLst/>
          </a:prstGeom>
        </p:spPr>
      </p:pic>
      <p:sp>
        <p:nvSpPr>
          <p:cNvPr id="164" name="TextBox 163">
            <a:extLst>
              <a:ext uri="{FF2B5EF4-FFF2-40B4-BE49-F238E27FC236}">
                <a16:creationId xmlns:a16="http://schemas.microsoft.com/office/drawing/2014/main" id="{184CD725-9E71-158A-D413-08F6B5686D51}"/>
              </a:ext>
            </a:extLst>
          </p:cNvPr>
          <p:cNvSpPr txBox="1"/>
          <p:nvPr/>
        </p:nvSpPr>
        <p:spPr>
          <a:xfrm>
            <a:off x="28005499" y="2468727"/>
            <a:ext cx="8232247" cy="384721"/>
          </a:xfrm>
          <a:prstGeom prst="rect">
            <a:avLst/>
          </a:prstGeom>
          <a:noFill/>
        </p:spPr>
        <p:txBody>
          <a:bodyPr wrap="square" rtlCol="0">
            <a:spAutoFit/>
          </a:bodyPr>
          <a:lstStyle/>
          <a:p>
            <a:pPr algn="ctr"/>
            <a:r>
              <a:rPr lang="en-US" sz="1900" b="1" dirty="0">
                <a:latin typeface="Times New Roman" panose="02020603050405020304" pitchFamily="18" charset="0"/>
                <a:cs typeface="Times New Roman" panose="02020603050405020304" pitchFamily="18" charset="0"/>
              </a:rPr>
              <a:t>Deterioration Model</a:t>
            </a:r>
          </a:p>
        </p:txBody>
      </p:sp>
      <p:sp>
        <p:nvSpPr>
          <p:cNvPr id="165" name="TextBox 164">
            <a:extLst>
              <a:ext uri="{FF2B5EF4-FFF2-40B4-BE49-F238E27FC236}">
                <a16:creationId xmlns:a16="http://schemas.microsoft.com/office/drawing/2014/main" id="{1F64090E-9CDC-B837-C3C3-F03710A44575}"/>
              </a:ext>
            </a:extLst>
          </p:cNvPr>
          <p:cNvSpPr txBox="1"/>
          <p:nvPr/>
        </p:nvSpPr>
        <p:spPr>
          <a:xfrm>
            <a:off x="35488415" y="2530680"/>
            <a:ext cx="9134244" cy="384721"/>
          </a:xfrm>
          <a:prstGeom prst="rect">
            <a:avLst/>
          </a:prstGeom>
          <a:noFill/>
        </p:spPr>
        <p:txBody>
          <a:bodyPr wrap="square" rtlCol="0">
            <a:spAutoFit/>
          </a:bodyPr>
          <a:lstStyle/>
          <a:p>
            <a:pPr algn="ctr"/>
            <a:r>
              <a:rPr lang="en-US" sz="1900" b="1" dirty="0">
                <a:latin typeface="Times New Roman" panose="02020603050405020304" pitchFamily="18" charset="0"/>
                <a:cs typeface="Times New Roman" panose="02020603050405020304" pitchFamily="18" charset="0"/>
              </a:rPr>
              <a:t>Social Context: Small and Large motor carriers</a:t>
            </a:r>
          </a:p>
        </p:txBody>
      </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58363875-1167-477D-D7F9-6D88AFA60EE5}"/>
                  </a:ext>
                </a:extLst>
              </p:cNvPr>
              <p:cNvSpPr txBox="1"/>
              <p:nvPr/>
            </p:nvSpPr>
            <p:spPr>
              <a:xfrm>
                <a:off x="36753580" y="5959513"/>
                <a:ext cx="6594683" cy="5482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a:latin typeface="Cambria Math" panose="02040503050406030204" pitchFamily="18" charset="0"/>
                        </a:rPr>
                        <m:t>𝑃</m:t>
                      </m:r>
                      <m:d>
                        <m:dPr>
                          <m:ctrlPr>
                            <a:rPr lang="en-US" sz="1400" i="1">
                              <a:latin typeface="Cambria Math" panose="02040503050406030204" pitchFamily="18" charset="0"/>
                            </a:rPr>
                          </m:ctrlPr>
                        </m:dPr>
                        <m:e>
                          <m:r>
                            <a:rPr lang="en-US" sz="1400" b="0" i="1">
                              <a:latin typeface="Cambria Math" panose="02040503050406030204" pitchFamily="18" charset="0"/>
                            </a:rPr>
                            <m:t>𝐸</m:t>
                          </m:r>
                        </m:e>
                      </m:d>
                      <m:r>
                        <a:rPr lang="en-US" sz="1400" b="0">
                          <a:latin typeface="Cambria Math" panose="02040503050406030204" pitchFamily="18" charset="0"/>
                        </a:rPr>
                        <m:t>=</m:t>
                      </m:r>
                      <m:f>
                        <m:fPr>
                          <m:ctrlPr>
                            <a:rPr lang="en-US" sz="1400" i="1">
                              <a:solidFill>
                                <a:srgbClr val="836967"/>
                              </a:solidFill>
                              <a:latin typeface="Cambria Math" panose="02040503050406030204" pitchFamily="18" charset="0"/>
                            </a:rPr>
                          </m:ctrlPr>
                        </m:fPr>
                        <m:num>
                          <m:r>
                            <a:rPr lang="en-US" sz="1400" b="0" i="1">
                              <a:latin typeface="Cambria Math" panose="02040503050406030204" pitchFamily="18" charset="0"/>
                            </a:rPr>
                            <m:t>𝑁𝑢𝑚𝑏𝑒𝑟</m:t>
                          </m:r>
                          <m:r>
                            <a:rPr lang="en-US" sz="1400" b="0">
                              <a:latin typeface="Cambria Math" panose="02040503050406030204" pitchFamily="18" charset="0"/>
                            </a:rPr>
                            <m:t> </m:t>
                          </m:r>
                          <m:r>
                            <a:rPr lang="en-US" sz="1400" b="0" i="1">
                              <a:latin typeface="Cambria Math" panose="02040503050406030204" pitchFamily="18" charset="0"/>
                            </a:rPr>
                            <m:t>𝑜𝑓</m:t>
                          </m:r>
                          <m:r>
                            <a:rPr lang="en-US" sz="1400" b="0">
                              <a:latin typeface="Cambria Math" panose="02040503050406030204" pitchFamily="18" charset="0"/>
                            </a:rPr>
                            <m:t> </m:t>
                          </m:r>
                          <m:r>
                            <a:rPr lang="en-US" sz="1400" b="0" i="1">
                              <a:latin typeface="Cambria Math" panose="02040503050406030204" pitchFamily="18" charset="0"/>
                            </a:rPr>
                            <m:t>𝑜𝑏𝑠𝑒𝑟𝑣𝑒𝑑</m:t>
                          </m:r>
                          <m:r>
                            <a:rPr lang="en-US" sz="1400" b="0">
                              <a:latin typeface="Cambria Math" panose="02040503050406030204" pitchFamily="18" charset="0"/>
                            </a:rPr>
                            <m:t> </m:t>
                          </m:r>
                          <m:r>
                            <a:rPr lang="en-US" sz="1400" b="0" i="1">
                              <a:latin typeface="Cambria Math" panose="02040503050406030204" pitchFamily="18" charset="0"/>
                            </a:rPr>
                            <m:t>𝑒𝑣𝑒𝑛𝑡𝑠</m:t>
                          </m:r>
                          <m:r>
                            <a:rPr lang="en-US" sz="1400" b="0">
                              <a:latin typeface="Cambria Math" panose="02040503050406030204" pitchFamily="18" charset="0"/>
                            </a:rPr>
                            <m:t> </m:t>
                          </m:r>
                          <m:d>
                            <m:dPr>
                              <m:ctrlPr>
                                <a:rPr lang="en-US" sz="1400" i="1">
                                  <a:latin typeface="Cambria Math" panose="02040503050406030204" pitchFamily="18" charset="0"/>
                                </a:rPr>
                              </m:ctrlPr>
                            </m:dPr>
                            <m:e>
                              <m:r>
                                <a:rPr lang="en-US" sz="1400" b="0" i="1">
                                  <a:latin typeface="Cambria Math" panose="02040503050406030204" pitchFamily="18" charset="0"/>
                                </a:rPr>
                                <m:t>𝑐𝑟𝑎𝑠h𝑒𝑠</m:t>
                              </m:r>
                              <m:r>
                                <a:rPr lang="en-US" sz="1400" b="0">
                                  <a:latin typeface="Cambria Math" panose="02040503050406030204" pitchFamily="18" charset="0"/>
                                </a:rPr>
                                <m:t> </m:t>
                              </m:r>
                              <m:r>
                                <a:rPr lang="en-US" sz="1400" b="0" i="1">
                                  <a:latin typeface="Cambria Math" panose="02040503050406030204" pitchFamily="18" charset="0"/>
                                </a:rPr>
                                <m:t>𝑜𝑟</m:t>
                              </m:r>
                              <m:r>
                                <a:rPr lang="en-US" sz="1400" b="0">
                                  <a:latin typeface="Cambria Math" panose="02040503050406030204" pitchFamily="18" charset="0"/>
                                </a:rPr>
                                <m:t> </m:t>
                              </m:r>
                              <m:r>
                                <a:rPr lang="en-US" sz="1400" b="0" i="1">
                                  <a:latin typeface="Cambria Math" panose="02040503050406030204" pitchFamily="18" charset="0"/>
                                </a:rPr>
                                <m:t>𝑣𝑖𝑜𝑙𝑎𝑡𝑖𝑜𝑛𝑠</m:t>
                              </m:r>
                              <m:r>
                                <a:rPr lang="en-US" sz="1400" b="0">
                                  <a:latin typeface="Cambria Math" panose="02040503050406030204" pitchFamily="18" charset="0"/>
                                </a:rPr>
                                <m:t> </m:t>
                              </m:r>
                              <m:r>
                                <a:rPr lang="en-US" sz="1400" b="0" i="1">
                                  <a:latin typeface="Cambria Math" panose="02040503050406030204" pitchFamily="18" charset="0"/>
                                </a:rPr>
                                <m:t>𝑤𝑖𝑡h𝑖𝑛</m:t>
                              </m:r>
                              <m:r>
                                <a:rPr lang="en-US" sz="1400" b="0">
                                  <a:latin typeface="Cambria Math" panose="02040503050406030204" pitchFamily="18" charset="0"/>
                                </a:rPr>
                                <m:t> </m:t>
                              </m:r>
                              <m:r>
                                <a:rPr lang="en-US" sz="1400" b="0" i="1">
                                  <a:latin typeface="Cambria Math" panose="02040503050406030204" pitchFamily="18" charset="0"/>
                                </a:rPr>
                                <m:t>𝑒𝑎𝑐h</m:t>
                              </m:r>
                              <m:r>
                                <a:rPr lang="en-US" sz="1400" b="0">
                                  <a:latin typeface="Cambria Math" panose="02040503050406030204" pitchFamily="18" charset="0"/>
                                </a:rPr>
                                <m:t> </m:t>
                              </m:r>
                              <m:r>
                                <a:rPr lang="en-US" sz="1400" b="0" i="1">
                                  <a:latin typeface="Cambria Math" panose="02040503050406030204" pitchFamily="18" charset="0"/>
                                </a:rPr>
                                <m:t>𝑔𝑟𝑜𝑢𝑝</m:t>
                              </m:r>
                            </m:e>
                          </m:d>
                        </m:num>
                        <m:den>
                          <m:r>
                            <a:rPr lang="en-US" sz="1400" b="0" i="1">
                              <a:latin typeface="Cambria Math" panose="02040503050406030204" pitchFamily="18" charset="0"/>
                            </a:rPr>
                            <m:t>𝑇𝑜𝑡𝑎𝑙</m:t>
                          </m:r>
                          <m:r>
                            <a:rPr lang="en-US" sz="1400" b="0">
                              <a:latin typeface="Cambria Math" panose="02040503050406030204" pitchFamily="18" charset="0"/>
                            </a:rPr>
                            <m:t> </m:t>
                          </m:r>
                          <m:r>
                            <a:rPr lang="en-US" sz="1400" b="0" i="1">
                              <a:latin typeface="Cambria Math" panose="02040503050406030204" pitchFamily="18" charset="0"/>
                            </a:rPr>
                            <m:t>𝑛𝑢𝑚𝑏𝑒𝑟</m:t>
                          </m:r>
                          <m:r>
                            <a:rPr lang="en-US" sz="1400" b="0">
                              <a:latin typeface="Cambria Math" panose="02040503050406030204" pitchFamily="18" charset="0"/>
                            </a:rPr>
                            <m:t> </m:t>
                          </m:r>
                          <m:r>
                            <a:rPr lang="en-US" sz="1400" b="0" i="1">
                              <a:latin typeface="Cambria Math" panose="02040503050406030204" pitchFamily="18" charset="0"/>
                            </a:rPr>
                            <m:t>𝑜𝑓</m:t>
                          </m:r>
                          <m:r>
                            <a:rPr lang="en-US" sz="1400" b="0">
                              <a:latin typeface="Cambria Math" panose="02040503050406030204" pitchFamily="18" charset="0"/>
                            </a:rPr>
                            <m:t> </m:t>
                          </m:r>
                          <m:r>
                            <a:rPr lang="en-US" sz="1400" b="0" i="1">
                              <a:latin typeface="Cambria Math" panose="02040503050406030204" pitchFamily="18" charset="0"/>
                            </a:rPr>
                            <m:t>𝑜𝑝𝑝𝑜𝑟𝑡𝑢𝑛𝑖𝑡𝑖𝑒𝑠</m:t>
                          </m:r>
                          <m:r>
                            <a:rPr lang="en-US" sz="1400" b="0">
                              <a:latin typeface="Cambria Math" panose="02040503050406030204" pitchFamily="18" charset="0"/>
                            </a:rPr>
                            <m:t>  </m:t>
                          </m:r>
                          <m:d>
                            <m:dPr>
                              <m:ctrlPr>
                                <a:rPr lang="en-US" sz="1400" i="1">
                                  <a:latin typeface="Cambria Math" panose="02040503050406030204" pitchFamily="18" charset="0"/>
                                </a:rPr>
                              </m:ctrlPr>
                            </m:dPr>
                            <m:e>
                              <m:r>
                                <a:rPr lang="en-US" sz="1400" b="0" i="1">
                                  <a:latin typeface="Cambria Math" panose="02040503050406030204" pitchFamily="18" charset="0"/>
                                </a:rPr>
                                <m:t>𝑡𝑜𝑡𝑎𝑙</m:t>
                              </m:r>
                              <m:r>
                                <a:rPr lang="en-US" sz="1400" b="0">
                                  <a:latin typeface="Cambria Math" panose="02040503050406030204" pitchFamily="18" charset="0"/>
                                </a:rPr>
                                <m:t> </m:t>
                              </m:r>
                              <m:r>
                                <a:rPr lang="en-US" sz="1400" b="0" i="1">
                                  <a:latin typeface="Cambria Math" panose="02040503050406030204" pitchFamily="18" charset="0"/>
                                </a:rPr>
                                <m:t>𝑣𝑒h𝑖𝑐𝑙𝑒𝑠</m:t>
                              </m:r>
                              <m:r>
                                <a:rPr lang="en-US" sz="1400" b="0">
                                  <a:latin typeface="Cambria Math" panose="02040503050406030204" pitchFamily="18" charset="0"/>
                                </a:rPr>
                                <m:t> </m:t>
                              </m:r>
                              <m:r>
                                <a:rPr lang="en-US" sz="1400" b="0" i="1">
                                  <a:latin typeface="Cambria Math" panose="02040503050406030204" pitchFamily="18" charset="0"/>
                                </a:rPr>
                                <m:t>𝑖𝑛</m:t>
                              </m:r>
                              <m:r>
                                <a:rPr lang="en-US" sz="1400" b="0">
                                  <a:latin typeface="Cambria Math" panose="02040503050406030204" pitchFamily="18" charset="0"/>
                                </a:rPr>
                                <m:t> </m:t>
                              </m:r>
                              <m:r>
                                <a:rPr lang="en-US" sz="1400" b="0" i="1">
                                  <a:latin typeface="Cambria Math" panose="02040503050406030204" pitchFamily="18" charset="0"/>
                                </a:rPr>
                                <m:t>𝑒𝑎𝑐h</m:t>
                              </m:r>
                              <m:r>
                                <a:rPr lang="en-US" sz="1400" b="0">
                                  <a:latin typeface="Cambria Math" panose="02040503050406030204" pitchFamily="18" charset="0"/>
                                </a:rPr>
                                <m:t> </m:t>
                              </m:r>
                              <m:r>
                                <a:rPr lang="en-US" sz="1400" b="0" i="1">
                                  <a:latin typeface="Cambria Math" panose="02040503050406030204" pitchFamily="18" charset="0"/>
                                </a:rPr>
                                <m:t>𝑔𝑟𝑜𝑢𝑝</m:t>
                              </m:r>
                            </m:e>
                          </m:d>
                        </m:den>
                      </m:f>
                    </m:oMath>
                  </m:oMathPara>
                </a14:m>
                <a:endParaRPr lang="en-US" sz="1400" dirty="0"/>
              </a:p>
            </p:txBody>
          </p:sp>
        </mc:Choice>
        <mc:Fallback xmlns="">
          <p:sp>
            <p:nvSpPr>
              <p:cNvPr id="168" name="TextBox 167">
                <a:extLst>
                  <a:ext uri="{FF2B5EF4-FFF2-40B4-BE49-F238E27FC236}">
                    <a16:creationId xmlns:a16="http://schemas.microsoft.com/office/drawing/2014/main" id="{58363875-1167-477D-D7F9-6D88AFA60EE5}"/>
                  </a:ext>
                </a:extLst>
              </p:cNvPr>
              <p:cNvSpPr txBox="1">
                <a:spLocks noRot="1" noChangeAspect="1" noMove="1" noResize="1" noEditPoints="1" noAdjustHandles="1" noChangeArrowheads="1" noChangeShapeType="1" noTextEdit="1"/>
              </p:cNvSpPr>
              <p:nvPr/>
            </p:nvSpPr>
            <p:spPr>
              <a:xfrm>
                <a:off x="36753580" y="5959513"/>
                <a:ext cx="6594683" cy="548227"/>
              </a:xfrm>
              <a:prstGeom prst="rect">
                <a:avLst/>
              </a:prstGeom>
              <a:blipFill>
                <a:blip r:embed="rId10"/>
                <a:stretch>
                  <a:fillRect b="-4444"/>
                </a:stretch>
              </a:blipFill>
            </p:spPr>
            <p:txBody>
              <a:bodyPr/>
              <a:lstStyle/>
              <a:p>
                <a:r>
                  <a:rPr lang="en-US">
                    <a:noFill/>
                  </a:rPr>
                  <a:t> </a:t>
                </a:r>
              </a:p>
            </p:txBody>
          </p:sp>
        </mc:Fallback>
      </mc:AlternateContent>
      <p:pic>
        <p:nvPicPr>
          <p:cNvPr id="169" name="Picture 168">
            <a:extLst>
              <a:ext uri="{FF2B5EF4-FFF2-40B4-BE49-F238E27FC236}">
                <a16:creationId xmlns:a16="http://schemas.microsoft.com/office/drawing/2014/main" id="{961CA9FC-F3F2-0390-ADC0-994CA94DA426}"/>
              </a:ext>
            </a:extLst>
          </p:cNvPr>
          <p:cNvPicPr>
            <a:picLocks noChangeAspect="1"/>
          </p:cNvPicPr>
          <p:nvPr/>
        </p:nvPicPr>
        <p:blipFill rotWithShape="1">
          <a:blip r:embed="rId11">
            <a:extLst>
              <a:ext uri="{28A0092B-C50C-407E-A947-70E740481C1C}">
                <a14:useLocalDpi xmlns:a14="http://schemas.microsoft.com/office/drawing/2010/main" val="0"/>
              </a:ext>
            </a:extLst>
          </a:blip>
          <a:srcRect l="11336"/>
          <a:stretch/>
        </p:blipFill>
        <p:spPr bwMode="auto">
          <a:xfrm>
            <a:off x="37071300" y="2966017"/>
            <a:ext cx="6276963" cy="2650900"/>
          </a:xfrm>
          <a:prstGeom prst="rect">
            <a:avLst/>
          </a:prstGeom>
          <a:noFill/>
          <a:ln>
            <a:noFill/>
          </a:ln>
          <a:extLst>
            <a:ext uri="{53640926-AAD7-44D8-BBD7-CCE9431645EC}">
              <a14:shadowObscured xmlns:a14="http://schemas.microsoft.com/office/drawing/2010/main"/>
            </a:ext>
          </a:extLst>
        </p:spPr>
      </p:pic>
      <p:sp>
        <p:nvSpPr>
          <p:cNvPr id="170" name="TextBox 169">
            <a:extLst>
              <a:ext uri="{FF2B5EF4-FFF2-40B4-BE49-F238E27FC236}">
                <a16:creationId xmlns:a16="http://schemas.microsoft.com/office/drawing/2014/main" id="{BEF95F45-7C5B-DCA8-5B99-D85D4B1E6222}"/>
              </a:ext>
            </a:extLst>
          </p:cNvPr>
          <p:cNvSpPr txBox="1"/>
          <p:nvPr/>
        </p:nvSpPr>
        <p:spPr>
          <a:xfrm>
            <a:off x="39430016" y="5649763"/>
            <a:ext cx="2017533"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Region classification in PA</a:t>
            </a:r>
          </a:p>
        </p:txBody>
      </p:sp>
      <p:sp>
        <p:nvSpPr>
          <p:cNvPr id="29" name="TextBox 28">
            <a:extLst>
              <a:ext uri="{FF2B5EF4-FFF2-40B4-BE49-F238E27FC236}">
                <a16:creationId xmlns:a16="http://schemas.microsoft.com/office/drawing/2014/main" id="{106FAA6F-BBEF-067F-0AE5-1ED0947D365E}"/>
              </a:ext>
            </a:extLst>
          </p:cNvPr>
          <p:cNvSpPr txBox="1"/>
          <p:nvPr/>
        </p:nvSpPr>
        <p:spPr>
          <a:xfrm>
            <a:off x="203766" y="5914021"/>
            <a:ext cx="14151326" cy="830997"/>
          </a:xfrm>
          <a:prstGeom prst="rect">
            <a:avLst/>
          </a:prstGeom>
          <a:noFill/>
        </p:spPr>
        <p:txBody>
          <a:bodyPr wrap="square">
            <a:spAutoFit/>
          </a:bodyPr>
          <a:lstStyle/>
          <a:p>
            <a:pPr marL="226240" indent="-22624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 2021, small motor carriers, owning only </a:t>
            </a:r>
            <a:r>
              <a:rPr lang="en-US" sz="2400" b="1" dirty="0">
                <a:solidFill>
                  <a:srgbClr val="FF0000"/>
                </a:solidFill>
                <a:latin typeface="Times New Roman" panose="02020603050405020304" pitchFamily="18" charset="0"/>
                <a:ea typeface="SimSun" panose="02010600030101010101" pitchFamily="2" charset="-122"/>
              </a:rPr>
              <a:t>8%</a:t>
            </a:r>
            <a:r>
              <a:rPr lang="en-US" sz="2400" dirty="0">
                <a:latin typeface="Times New Roman" panose="02020603050405020304" pitchFamily="18" charset="0"/>
                <a:ea typeface="SimSun" panose="02010600030101010101" pitchFamily="2" charset="-122"/>
              </a:rPr>
              <a:t> of all vehicles involved in crashes, accounted for </a:t>
            </a:r>
            <a:r>
              <a:rPr lang="en-US" sz="2400" b="1" dirty="0">
                <a:solidFill>
                  <a:srgbClr val="FF0000"/>
                </a:solidFill>
                <a:latin typeface="Times New Roman" panose="02020603050405020304" pitchFamily="18" charset="0"/>
                <a:ea typeface="SimSun" panose="02010600030101010101" pitchFamily="2" charset="-122"/>
              </a:rPr>
              <a:t>76%</a:t>
            </a:r>
            <a:r>
              <a:rPr lang="en-US" sz="2400" dirty="0">
                <a:latin typeface="Times New Roman" panose="02020603050405020304" pitchFamily="18" charset="0"/>
                <a:ea typeface="SimSun" panose="02010600030101010101" pitchFamily="2" charset="-122"/>
              </a:rPr>
              <a:t> of fatal crashes and 50% of all crashes in the United States</a:t>
            </a:r>
            <a:endParaRPr lang="en-US" sz="2400" dirty="0"/>
          </a:p>
        </p:txBody>
      </p:sp>
      <p:sp>
        <p:nvSpPr>
          <p:cNvPr id="53" name="TextBox 52">
            <a:extLst>
              <a:ext uri="{FF2B5EF4-FFF2-40B4-BE49-F238E27FC236}">
                <a16:creationId xmlns:a16="http://schemas.microsoft.com/office/drawing/2014/main" id="{EFEC21F9-3656-D077-B325-DADC6040C3AD}"/>
              </a:ext>
            </a:extLst>
          </p:cNvPr>
          <p:cNvSpPr txBox="1"/>
          <p:nvPr/>
        </p:nvSpPr>
        <p:spPr>
          <a:xfrm>
            <a:off x="207760" y="9403426"/>
            <a:ext cx="14512621" cy="3688510"/>
          </a:xfrm>
          <a:prstGeom prst="rect">
            <a:avLst/>
          </a:prstGeom>
          <a:noFill/>
        </p:spPr>
        <p:txBody>
          <a:bodyPr wrap="square" rtlCol="0">
            <a:spAutoFit/>
          </a:bodyPr>
          <a:lstStyle/>
          <a:p>
            <a:pPr>
              <a:lnSpc>
                <a:spcPct val="200000"/>
              </a:lnSpc>
            </a:pPr>
            <a:r>
              <a:rPr lang="en-US" sz="2400" b="1" dirty="0">
                <a:latin typeface="Times New Roman" panose="02020603050405020304" pitchFamily="18" charset="0"/>
                <a:cs typeface="Times New Roman" panose="02020603050405020304" pitchFamily="18" charset="0"/>
              </a:rPr>
              <a:t>Objectives:</a:t>
            </a:r>
          </a:p>
          <a:p>
            <a:pPr marL="271488" indent="-271488">
              <a:lnSpc>
                <a:spcPct val="150000"/>
              </a:lnSpc>
              <a:spcAft>
                <a:spcPts val="633"/>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a:t>
            </a:r>
            <a:r>
              <a:rPr lang="en-US" sz="2400" b="1" dirty="0">
                <a:latin typeface="Times New Roman" panose="02020603050405020304" pitchFamily="18" charset="0"/>
                <a:cs typeface="Times New Roman" panose="02020603050405020304" pitchFamily="18" charset="0"/>
              </a:rPr>
              <a:t>vehicles</a:t>
            </a:r>
            <a:r>
              <a:rPr lang="en-US" sz="2400" dirty="0">
                <a:latin typeface="Times New Roman" panose="02020603050405020304" pitchFamily="18" charset="0"/>
                <a:cs typeface="Times New Roman" panose="02020603050405020304" pitchFamily="18" charset="0"/>
              </a:rPr>
              <a:t> in what </a:t>
            </a:r>
            <a:r>
              <a:rPr lang="en-US" sz="2400" b="1" dirty="0">
                <a:latin typeface="Times New Roman" panose="02020603050405020304" pitchFamily="18" charset="0"/>
                <a:cs typeface="Times New Roman" panose="02020603050405020304" pitchFamily="18" charset="0"/>
              </a:rPr>
              <a:t>social</a:t>
            </a:r>
            <a:r>
              <a:rPr lang="en-US" sz="2400" dirty="0">
                <a:latin typeface="Times New Roman" panose="02020603050405020304" pitchFamily="18" charset="0"/>
                <a:cs typeface="Times New Roman" panose="02020603050405020304" pitchFamily="18" charset="0"/>
              </a:rPr>
              <a:t> context and </a:t>
            </a:r>
            <a:r>
              <a:rPr lang="en-US" sz="2400" b="1" dirty="0">
                <a:latin typeface="Times New Roman" panose="02020603050405020304" pitchFamily="18" charset="0"/>
                <a:cs typeface="Times New Roman" panose="02020603050405020304" pitchFamily="18" charset="0"/>
              </a:rPr>
              <a:t>environmental</a:t>
            </a:r>
            <a:r>
              <a:rPr lang="en-US" sz="2400" dirty="0">
                <a:latin typeface="Times New Roman" panose="02020603050405020304" pitchFamily="18" charset="0"/>
                <a:cs typeface="Times New Roman" panose="02020603050405020304" pitchFamily="18" charset="0"/>
              </a:rPr>
              <a:t> conditions tend to show risky behaviors?</a:t>
            </a:r>
            <a:endParaRPr lang="en-US" sz="2400" b="1" dirty="0">
              <a:latin typeface="Times New Roman" panose="02020603050405020304" pitchFamily="18" charset="0"/>
              <a:cs typeface="Times New Roman" panose="02020603050405020304" pitchFamily="18" charset="0"/>
            </a:endParaRPr>
          </a:p>
          <a:p>
            <a:pPr marL="271488" indent="-271488">
              <a:lnSpc>
                <a:spcPct val="150000"/>
              </a:lnSpc>
              <a:spcAft>
                <a:spcPts val="633"/>
              </a:spcAft>
              <a:buFont typeface="Arial" panose="020B0604020202020204" pitchFamily="34" charset="0"/>
              <a:buChar char="•"/>
            </a:pPr>
            <a:r>
              <a:rPr lang="en-US" sz="2400" dirty="0">
                <a:latin typeface="Times New Roman" panose="02020603050405020304" pitchFamily="18" charset="0"/>
                <a:ea typeface="Aptos" panose="020B0004020202020204" pitchFamily="34" charset="0"/>
                <a:cs typeface="Times New Roman" panose="02020603050405020304" pitchFamily="18" charset="0"/>
              </a:rPr>
              <a:t>How can computer vision technologies be integrated into vehicle safety systems to detect </a:t>
            </a:r>
            <a:r>
              <a:rPr lang="en-US" sz="2400" b="1" dirty="0">
                <a:latin typeface="Times New Roman" panose="02020603050405020304" pitchFamily="18" charset="0"/>
                <a:ea typeface="Aptos" panose="020B0004020202020204" pitchFamily="34" charset="0"/>
                <a:cs typeface="Times New Roman" panose="02020603050405020304" pitchFamily="18" charset="0"/>
              </a:rPr>
              <a:t>near-miss</a:t>
            </a:r>
            <a:r>
              <a:rPr lang="en-US" sz="2400" dirty="0">
                <a:latin typeface="Times New Roman" panose="02020603050405020304" pitchFamily="18" charset="0"/>
                <a:ea typeface="Aptos" panose="020B0004020202020204" pitchFamily="34" charset="0"/>
                <a:cs typeface="Times New Roman" panose="02020603050405020304" pitchFamily="18" charset="0"/>
              </a:rPr>
              <a:t> in real-time, and reduce crash rates in commercial fleets?</a:t>
            </a:r>
          </a:p>
          <a:p>
            <a:pPr marL="271488" indent="-271488">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Why do </a:t>
            </a:r>
            <a:r>
              <a:rPr lang="en-US" sz="2400" b="1" dirty="0">
                <a:latin typeface="Times New Roman" panose="02020603050405020304" pitchFamily="18" charset="0"/>
                <a:cs typeface="Times New Roman" panose="02020603050405020304" pitchFamily="18" charset="0"/>
              </a:rPr>
              <a:t>small</a:t>
            </a:r>
            <a:r>
              <a:rPr lang="en-US" sz="2400" dirty="0">
                <a:latin typeface="Times New Roman" panose="02020603050405020304" pitchFamily="18" charset="0"/>
                <a:cs typeface="Times New Roman" panose="02020603050405020304" pitchFamily="18" charset="0"/>
              </a:rPr>
              <a:t> carriers show lower safety outcomes than larger ones, and which </a:t>
            </a:r>
            <a:r>
              <a:rPr lang="en-US" sz="2400" b="1" dirty="0">
                <a:latin typeface="Times New Roman" panose="02020603050405020304" pitchFamily="18" charset="0"/>
                <a:cs typeface="Times New Roman" panose="02020603050405020304" pitchFamily="18" charset="0"/>
              </a:rPr>
              <a:t>regions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vehicle age groups </a:t>
            </a:r>
            <a:r>
              <a:rPr lang="en-US" sz="2400" dirty="0">
                <a:latin typeface="Times New Roman" panose="02020603050405020304" pitchFamily="18" charset="0"/>
                <a:cs typeface="Times New Roman" panose="02020603050405020304" pitchFamily="18" charset="0"/>
              </a:rPr>
              <a:t>with higher crash probabilities should be prioritized for sensor installation?</a:t>
            </a:r>
          </a:p>
        </p:txBody>
      </p:sp>
      <p:sp>
        <p:nvSpPr>
          <p:cNvPr id="120" name="TextBox 119">
            <a:extLst>
              <a:ext uri="{FF2B5EF4-FFF2-40B4-BE49-F238E27FC236}">
                <a16:creationId xmlns:a16="http://schemas.microsoft.com/office/drawing/2014/main" id="{6969A71A-2760-E4C2-1921-CE117DBA1333}"/>
              </a:ext>
            </a:extLst>
          </p:cNvPr>
          <p:cNvSpPr txBox="1"/>
          <p:nvPr/>
        </p:nvSpPr>
        <p:spPr>
          <a:xfrm>
            <a:off x="17741817" y="2668553"/>
            <a:ext cx="656431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Safety System Digital Twins Framework</a:t>
            </a:r>
          </a:p>
        </p:txBody>
      </p:sp>
      <p:sp>
        <p:nvSpPr>
          <p:cNvPr id="229" name="Rectangle: Rounded Corners 228">
            <a:extLst>
              <a:ext uri="{FF2B5EF4-FFF2-40B4-BE49-F238E27FC236}">
                <a16:creationId xmlns:a16="http://schemas.microsoft.com/office/drawing/2014/main" id="{5E4A1F2D-19A3-91C0-D095-9CD1984B84E4}"/>
              </a:ext>
            </a:extLst>
          </p:cNvPr>
          <p:cNvSpPr/>
          <p:nvPr/>
        </p:nvSpPr>
        <p:spPr>
          <a:xfrm>
            <a:off x="22218748" y="3214824"/>
            <a:ext cx="4770245" cy="6877050"/>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0" name="Rectangle: Rounded Corners 229">
            <a:extLst>
              <a:ext uri="{FF2B5EF4-FFF2-40B4-BE49-F238E27FC236}">
                <a16:creationId xmlns:a16="http://schemas.microsoft.com/office/drawing/2014/main" id="{56EEFDDE-7423-0CD7-B4F3-AC387B31FAA3}"/>
              </a:ext>
            </a:extLst>
          </p:cNvPr>
          <p:cNvSpPr/>
          <p:nvPr/>
        </p:nvSpPr>
        <p:spPr>
          <a:xfrm>
            <a:off x="14949598" y="3180985"/>
            <a:ext cx="4892675" cy="6877050"/>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1" name="Graphic 5" descr="Cement truck with solid fill">
            <a:extLst>
              <a:ext uri="{FF2B5EF4-FFF2-40B4-BE49-F238E27FC236}">
                <a16:creationId xmlns:a16="http://schemas.microsoft.com/office/drawing/2014/main" id="{B50EE351-0BBF-DABD-957F-6FBC81E0FB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12293" y="359308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Graphic 7" descr="Dump truck with solid fill">
            <a:extLst>
              <a:ext uri="{FF2B5EF4-FFF2-40B4-BE49-F238E27FC236}">
                <a16:creationId xmlns:a16="http://schemas.microsoft.com/office/drawing/2014/main" id="{2D903FE4-253A-AB40-F7E4-AA48B3DC97A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07543" y="4280477"/>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Graphic 9" descr="Truck with solid fill">
            <a:extLst>
              <a:ext uri="{FF2B5EF4-FFF2-40B4-BE49-F238E27FC236}">
                <a16:creationId xmlns:a16="http://schemas.microsoft.com/office/drawing/2014/main" id="{B26EF7A8-0748-3F3B-F7F4-FE8F9A2BBA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836231" y="361531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Graphic 12" descr="Group of people with solid fill">
            <a:extLst>
              <a:ext uri="{FF2B5EF4-FFF2-40B4-BE49-F238E27FC236}">
                <a16:creationId xmlns:a16="http://schemas.microsoft.com/office/drawing/2014/main" id="{FD18806A-BFD2-E471-F1A9-9CD9C51E402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2331" y="3445452"/>
            <a:ext cx="105727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Graphic 14" descr="Car Mechanic with solid fill">
            <a:extLst>
              <a:ext uri="{FF2B5EF4-FFF2-40B4-BE49-F238E27FC236}">
                <a16:creationId xmlns:a16="http://schemas.microsoft.com/office/drawing/2014/main" id="{33C959CA-60D7-0B32-A57E-76F6198CBD5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582818" y="669188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Graphic 18" descr="Cloud Computing outline">
            <a:extLst>
              <a:ext uri="{FF2B5EF4-FFF2-40B4-BE49-F238E27FC236}">
                <a16:creationId xmlns:a16="http://schemas.microsoft.com/office/drawing/2014/main" id="{E431232C-7086-1393-BD62-EE7FC6DAB6B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157368" y="848258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Oval 236">
            <a:extLst>
              <a:ext uri="{FF2B5EF4-FFF2-40B4-BE49-F238E27FC236}">
                <a16:creationId xmlns:a16="http://schemas.microsoft.com/office/drawing/2014/main" id="{E1DB2A0B-1166-6773-105D-5723F695829E}"/>
              </a:ext>
            </a:extLst>
          </p:cNvPr>
          <p:cNvSpPr/>
          <p:nvPr/>
        </p:nvSpPr>
        <p:spPr>
          <a:xfrm>
            <a:off x="22521781" y="3445452"/>
            <a:ext cx="2297112" cy="182403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8" name="Oval 237">
            <a:extLst>
              <a:ext uri="{FF2B5EF4-FFF2-40B4-BE49-F238E27FC236}">
                <a16:creationId xmlns:a16="http://schemas.microsoft.com/office/drawing/2014/main" id="{C02D5C82-9DCA-7C35-6838-A14789DB557D}"/>
              </a:ext>
            </a:extLst>
          </p:cNvPr>
          <p:cNvSpPr/>
          <p:nvPr/>
        </p:nvSpPr>
        <p:spPr>
          <a:xfrm>
            <a:off x="15165306" y="3304164"/>
            <a:ext cx="1709737" cy="1346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9" name="Graphic 28" descr="Smart Phone outline">
            <a:extLst>
              <a:ext uri="{FF2B5EF4-FFF2-40B4-BE49-F238E27FC236}">
                <a16:creationId xmlns:a16="http://schemas.microsoft.com/office/drawing/2014/main" id="{24B5B0CC-2272-115C-F52A-DB48376FCA9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17768" y="848258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 name="Oval 239">
            <a:extLst>
              <a:ext uri="{FF2B5EF4-FFF2-40B4-BE49-F238E27FC236}">
                <a16:creationId xmlns:a16="http://schemas.microsoft.com/office/drawing/2014/main" id="{28CEB333-E080-2C3D-8BAB-CF4AD3DFDC6B}"/>
              </a:ext>
            </a:extLst>
          </p:cNvPr>
          <p:cNvSpPr/>
          <p:nvPr/>
        </p:nvSpPr>
        <p:spPr>
          <a:xfrm>
            <a:off x="15046243" y="8117464"/>
            <a:ext cx="1939925" cy="14859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Oval 240">
            <a:extLst>
              <a:ext uri="{FF2B5EF4-FFF2-40B4-BE49-F238E27FC236}">
                <a16:creationId xmlns:a16="http://schemas.microsoft.com/office/drawing/2014/main" id="{B3225901-A3B7-CDD4-8E19-8A8803DED004}"/>
              </a:ext>
            </a:extLst>
          </p:cNvPr>
          <p:cNvSpPr/>
          <p:nvPr/>
        </p:nvSpPr>
        <p:spPr>
          <a:xfrm>
            <a:off x="15160543" y="4847214"/>
            <a:ext cx="1711325" cy="13446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2" name="Graphic 31" descr="Cloud With Lightning And Rain with solid fill">
            <a:extLst>
              <a:ext uri="{FF2B5EF4-FFF2-40B4-BE49-F238E27FC236}">
                <a16:creationId xmlns:a16="http://schemas.microsoft.com/office/drawing/2014/main" id="{D1189C3F-97D3-DA1E-5A93-6242A014814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957468" y="494881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Graphic 32" descr="Slippery Road with solid fill">
            <a:extLst>
              <a:ext uri="{FF2B5EF4-FFF2-40B4-BE49-F238E27FC236}">
                <a16:creationId xmlns:a16="http://schemas.microsoft.com/office/drawing/2014/main" id="{D569FB93-3BF8-C439-ECE4-77DBA2A4C4B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95493" y="5107564"/>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Graphic 34" descr="Gears with solid fill">
            <a:extLst>
              <a:ext uri="{FF2B5EF4-FFF2-40B4-BE49-F238E27FC236}">
                <a16:creationId xmlns:a16="http://schemas.microsoft.com/office/drawing/2014/main" id="{7A597371-AB1E-00D9-735B-0FE3FCEAC6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274968" y="6780789"/>
            <a:ext cx="638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Graphic 36" descr="Screwdriver with solid fill">
            <a:extLst>
              <a:ext uri="{FF2B5EF4-FFF2-40B4-BE49-F238E27FC236}">
                <a16:creationId xmlns:a16="http://schemas.microsoft.com/office/drawing/2014/main" id="{C6C7843A-588D-14FA-D5C4-A5C3087861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03406" y="6860164"/>
            <a:ext cx="53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Graphic 38" descr="Electric car with solid fill">
            <a:extLst>
              <a:ext uri="{FF2B5EF4-FFF2-40B4-BE49-F238E27FC236}">
                <a16:creationId xmlns:a16="http://schemas.microsoft.com/office/drawing/2014/main" id="{5F70259F-8DDB-EBCA-F0A7-D704BF47345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713993" y="415823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Oval 246">
            <a:extLst>
              <a:ext uri="{FF2B5EF4-FFF2-40B4-BE49-F238E27FC236}">
                <a16:creationId xmlns:a16="http://schemas.microsoft.com/office/drawing/2014/main" id="{40C4C07D-E0DE-47EE-F050-44EF163227EB}"/>
              </a:ext>
            </a:extLst>
          </p:cNvPr>
          <p:cNvSpPr/>
          <p:nvPr/>
        </p:nvSpPr>
        <p:spPr>
          <a:xfrm>
            <a:off x="15165306" y="6399789"/>
            <a:ext cx="1831975" cy="14859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8" name="TextBox 40">
            <a:extLst>
              <a:ext uri="{FF2B5EF4-FFF2-40B4-BE49-F238E27FC236}">
                <a16:creationId xmlns:a16="http://schemas.microsoft.com/office/drawing/2014/main" id="{C8AB44D7-DF78-B63B-AD05-387633F1A3EE}"/>
              </a:ext>
            </a:extLst>
          </p:cNvPr>
          <p:cNvSpPr txBox="1">
            <a:spLocks noChangeArrowheads="1"/>
          </p:cNvSpPr>
          <p:nvPr/>
        </p:nvSpPr>
        <p:spPr bwMode="auto">
          <a:xfrm>
            <a:off x="16935368" y="3640714"/>
            <a:ext cx="2722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Social context: Region based on the population</a:t>
            </a:r>
          </a:p>
        </p:txBody>
      </p:sp>
      <p:sp>
        <p:nvSpPr>
          <p:cNvPr id="249" name="TextBox 41">
            <a:extLst>
              <a:ext uri="{FF2B5EF4-FFF2-40B4-BE49-F238E27FC236}">
                <a16:creationId xmlns:a16="http://schemas.microsoft.com/office/drawing/2014/main" id="{690F49C9-120F-BEB2-815D-0498D99FABED}"/>
              </a:ext>
            </a:extLst>
          </p:cNvPr>
          <p:cNvSpPr txBox="1">
            <a:spLocks noChangeArrowheads="1"/>
          </p:cNvSpPr>
          <p:nvPr/>
        </p:nvSpPr>
        <p:spPr bwMode="auto">
          <a:xfrm>
            <a:off x="16940131" y="5269489"/>
            <a:ext cx="291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Environmental condition</a:t>
            </a:r>
          </a:p>
        </p:txBody>
      </p:sp>
      <p:sp>
        <p:nvSpPr>
          <p:cNvPr id="250" name="TextBox 42">
            <a:extLst>
              <a:ext uri="{FF2B5EF4-FFF2-40B4-BE49-F238E27FC236}">
                <a16:creationId xmlns:a16="http://schemas.microsoft.com/office/drawing/2014/main" id="{321B31F9-B5EA-1CFA-A5F8-DF97D7804B22}"/>
              </a:ext>
            </a:extLst>
          </p:cNvPr>
          <p:cNvSpPr txBox="1">
            <a:spLocks noChangeArrowheads="1"/>
          </p:cNvSpPr>
          <p:nvPr/>
        </p:nvSpPr>
        <p:spPr bwMode="auto">
          <a:xfrm>
            <a:off x="17084593" y="6691889"/>
            <a:ext cx="2727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Mechanical system: </a:t>
            </a:r>
          </a:p>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Vehicle deterioration model</a:t>
            </a:r>
          </a:p>
        </p:txBody>
      </p:sp>
      <p:sp>
        <p:nvSpPr>
          <p:cNvPr id="251" name="TextBox 43">
            <a:extLst>
              <a:ext uri="{FF2B5EF4-FFF2-40B4-BE49-F238E27FC236}">
                <a16:creationId xmlns:a16="http://schemas.microsoft.com/office/drawing/2014/main" id="{D3011DF1-F7D2-9500-C062-A27FA342BB35}"/>
              </a:ext>
            </a:extLst>
          </p:cNvPr>
          <p:cNvSpPr txBox="1">
            <a:spLocks noChangeArrowheads="1"/>
          </p:cNvSpPr>
          <p:nvPr/>
        </p:nvSpPr>
        <p:spPr bwMode="auto">
          <a:xfrm>
            <a:off x="17086181" y="8617527"/>
            <a:ext cx="276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Technology adoption and management</a:t>
            </a:r>
          </a:p>
        </p:txBody>
      </p:sp>
      <p:pic>
        <p:nvPicPr>
          <p:cNvPr id="252" name="Picture 48" descr="A black background with a black square&#10;&#10;Description automatically generated with medium confidence">
            <a:extLst>
              <a:ext uri="{FF2B5EF4-FFF2-40B4-BE49-F238E27FC236}">
                <a16:creationId xmlns:a16="http://schemas.microsoft.com/office/drawing/2014/main" id="{C4655BF8-53AB-0B3A-7BFB-6C0D00DC2E2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291343" y="6399789"/>
            <a:ext cx="13985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3" name="Straight Arrow Connector 252">
            <a:extLst>
              <a:ext uri="{FF2B5EF4-FFF2-40B4-BE49-F238E27FC236}">
                <a16:creationId xmlns:a16="http://schemas.microsoft.com/office/drawing/2014/main" id="{7EE75D20-5A8A-B5B0-DA4A-E3AB2359BAB6}"/>
              </a:ext>
            </a:extLst>
          </p:cNvPr>
          <p:cNvCxnSpPr>
            <a:cxnSpLocks/>
            <a:stCxn id="252" idx="1"/>
          </p:cNvCxnSpPr>
          <p:nvPr/>
        </p:nvCxnSpPr>
        <p:spPr>
          <a:xfrm flipH="1">
            <a:off x="19810331" y="7039552"/>
            <a:ext cx="481012"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4" name="Rectangle 253">
            <a:extLst>
              <a:ext uri="{FF2B5EF4-FFF2-40B4-BE49-F238E27FC236}">
                <a16:creationId xmlns:a16="http://schemas.microsoft.com/office/drawing/2014/main" id="{0CBBD7E4-D495-91B6-8EE2-3F63D66F4B71}"/>
              </a:ext>
            </a:extLst>
          </p:cNvPr>
          <p:cNvSpPr/>
          <p:nvPr/>
        </p:nvSpPr>
        <p:spPr>
          <a:xfrm>
            <a:off x="16936956" y="9452552"/>
            <a:ext cx="2270125" cy="366712"/>
          </a:xfrm>
          <a:prstGeom prst="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t>Physical System</a:t>
            </a:r>
          </a:p>
        </p:txBody>
      </p:sp>
      <p:sp>
        <p:nvSpPr>
          <p:cNvPr id="255" name="Rectangle 254">
            <a:extLst>
              <a:ext uri="{FF2B5EF4-FFF2-40B4-BE49-F238E27FC236}">
                <a16:creationId xmlns:a16="http://schemas.microsoft.com/office/drawing/2014/main" id="{6DFF0829-15AB-4430-9C47-CFB4DEF80809}"/>
              </a:ext>
            </a:extLst>
          </p:cNvPr>
          <p:cNvSpPr/>
          <p:nvPr/>
        </p:nvSpPr>
        <p:spPr>
          <a:xfrm>
            <a:off x="24361693" y="9396989"/>
            <a:ext cx="2270125" cy="366713"/>
          </a:xfrm>
          <a:prstGeom prst="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t>Virtual Model</a:t>
            </a:r>
          </a:p>
        </p:txBody>
      </p:sp>
      <p:sp>
        <p:nvSpPr>
          <p:cNvPr id="256" name="Arrow: Right 255">
            <a:extLst>
              <a:ext uri="{FF2B5EF4-FFF2-40B4-BE49-F238E27FC236}">
                <a16:creationId xmlns:a16="http://schemas.microsoft.com/office/drawing/2014/main" id="{48A9C20D-E1A1-A8A8-310C-CFE9D6C530F2}"/>
              </a:ext>
            </a:extLst>
          </p:cNvPr>
          <p:cNvSpPr/>
          <p:nvPr/>
        </p:nvSpPr>
        <p:spPr>
          <a:xfrm>
            <a:off x="19761118" y="3175577"/>
            <a:ext cx="2525713" cy="606425"/>
          </a:xfrm>
          <a:prstGeom prst="rightArrow">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7" name="Arrow: Right 256">
            <a:extLst>
              <a:ext uri="{FF2B5EF4-FFF2-40B4-BE49-F238E27FC236}">
                <a16:creationId xmlns:a16="http://schemas.microsoft.com/office/drawing/2014/main" id="{3102BB7C-9087-7756-1310-2964C9FAC350}"/>
              </a:ext>
            </a:extLst>
          </p:cNvPr>
          <p:cNvSpPr/>
          <p:nvPr/>
        </p:nvSpPr>
        <p:spPr>
          <a:xfrm rot="10800000">
            <a:off x="19823031" y="8968364"/>
            <a:ext cx="2325687" cy="606425"/>
          </a:xfrm>
          <a:prstGeom prst="rightArrow">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8" name="Rectangle: Rounded Corners 257">
            <a:extLst>
              <a:ext uri="{FF2B5EF4-FFF2-40B4-BE49-F238E27FC236}">
                <a16:creationId xmlns:a16="http://schemas.microsoft.com/office/drawing/2014/main" id="{BDAB0CB3-9349-65E0-3E18-6040890066AA}"/>
              </a:ext>
            </a:extLst>
          </p:cNvPr>
          <p:cNvSpPr/>
          <p:nvPr/>
        </p:nvSpPr>
        <p:spPr>
          <a:xfrm>
            <a:off x="20073856" y="3701039"/>
            <a:ext cx="1900237" cy="2292350"/>
          </a:xfrm>
          <a:prstGeom prst="round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anose="02020603050405020304" pitchFamily="18" charset="0"/>
                <a:cs typeface="Times New Roman" panose="02020603050405020304" pitchFamily="18" charset="0"/>
              </a:rPr>
              <a:t>Computer Vision and Telematics capture the Form, Function, and Behavior of the physical system</a:t>
            </a:r>
          </a:p>
        </p:txBody>
      </p:sp>
      <p:cxnSp>
        <p:nvCxnSpPr>
          <p:cNvPr id="259" name="Connector: Elbow 258">
            <a:extLst>
              <a:ext uri="{FF2B5EF4-FFF2-40B4-BE49-F238E27FC236}">
                <a16:creationId xmlns:a16="http://schemas.microsoft.com/office/drawing/2014/main" id="{7C27968C-4E0D-621A-9B7C-63ABEADCE8D8}"/>
              </a:ext>
            </a:extLst>
          </p:cNvPr>
          <p:cNvCxnSpPr/>
          <p:nvPr/>
        </p:nvCxnSpPr>
        <p:spPr>
          <a:xfrm>
            <a:off x="17073481" y="4286827"/>
            <a:ext cx="455612" cy="450850"/>
          </a:xfrm>
          <a:prstGeom prst="bentConnector3">
            <a:avLst>
              <a:gd name="adj1" fmla="val 2657"/>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0" name="TextBox 68">
            <a:extLst>
              <a:ext uri="{FF2B5EF4-FFF2-40B4-BE49-F238E27FC236}">
                <a16:creationId xmlns:a16="http://schemas.microsoft.com/office/drawing/2014/main" id="{2F96FE02-04C0-A9D4-18DB-6EC85638D573}"/>
              </a:ext>
            </a:extLst>
          </p:cNvPr>
          <p:cNvSpPr txBox="1">
            <a:spLocks noChangeArrowheads="1"/>
          </p:cNvSpPr>
          <p:nvPr/>
        </p:nvSpPr>
        <p:spPr bwMode="auto">
          <a:xfrm>
            <a:off x="17595768" y="4575752"/>
            <a:ext cx="1709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600">
                <a:latin typeface="Times New Roman" panose="02020603050405020304" pitchFamily="18" charset="0"/>
                <a:cs typeface="Times New Roman" panose="02020603050405020304" pitchFamily="18" charset="0"/>
              </a:rPr>
              <a:t>Critical regions identified</a:t>
            </a:r>
          </a:p>
        </p:txBody>
      </p:sp>
      <p:cxnSp>
        <p:nvCxnSpPr>
          <p:cNvPr id="261" name="Connector: Elbow 260">
            <a:extLst>
              <a:ext uri="{FF2B5EF4-FFF2-40B4-BE49-F238E27FC236}">
                <a16:creationId xmlns:a16="http://schemas.microsoft.com/office/drawing/2014/main" id="{34274F74-4DDF-4CC4-973B-3BCE591F60C5}"/>
              </a:ext>
            </a:extLst>
          </p:cNvPr>
          <p:cNvCxnSpPr/>
          <p:nvPr/>
        </p:nvCxnSpPr>
        <p:spPr>
          <a:xfrm>
            <a:off x="17105231" y="7352289"/>
            <a:ext cx="454025" cy="449263"/>
          </a:xfrm>
          <a:prstGeom prst="bentConnector3">
            <a:avLst>
              <a:gd name="adj1" fmla="val 2657"/>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2" name="TextBox 70">
            <a:extLst>
              <a:ext uri="{FF2B5EF4-FFF2-40B4-BE49-F238E27FC236}">
                <a16:creationId xmlns:a16="http://schemas.microsoft.com/office/drawing/2014/main" id="{2C32D07E-06DD-5ECA-635F-608916E147D6}"/>
              </a:ext>
            </a:extLst>
          </p:cNvPr>
          <p:cNvSpPr txBox="1">
            <a:spLocks noChangeArrowheads="1"/>
          </p:cNvSpPr>
          <p:nvPr/>
        </p:nvSpPr>
        <p:spPr bwMode="auto">
          <a:xfrm>
            <a:off x="17529093" y="7460239"/>
            <a:ext cx="22320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600">
                <a:latin typeface="Times New Roman" panose="02020603050405020304" pitchFamily="18" charset="0"/>
                <a:cs typeface="Times New Roman" panose="02020603050405020304" pitchFamily="18" charset="0"/>
              </a:rPr>
              <a:t>Failure probability of components and predictive inspection planning</a:t>
            </a:r>
          </a:p>
        </p:txBody>
      </p:sp>
      <p:sp>
        <p:nvSpPr>
          <p:cNvPr id="263" name="TextBox 71">
            <a:extLst>
              <a:ext uri="{FF2B5EF4-FFF2-40B4-BE49-F238E27FC236}">
                <a16:creationId xmlns:a16="http://schemas.microsoft.com/office/drawing/2014/main" id="{C34B9B13-1DE3-BB38-AF13-84E5F2601BE3}"/>
              </a:ext>
            </a:extLst>
          </p:cNvPr>
          <p:cNvSpPr txBox="1">
            <a:spLocks noChangeArrowheads="1"/>
          </p:cNvSpPr>
          <p:nvPr/>
        </p:nvSpPr>
        <p:spPr bwMode="auto">
          <a:xfrm>
            <a:off x="24961768" y="4556702"/>
            <a:ext cx="1908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System Twin</a:t>
            </a:r>
          </a:p>
        </p:txBody>
      </p:sp>
      <p:cxnSp>
        <p:nvCxnSpPr>
          <p:cNvPr id="264" name="Connector: Elbow 263">
            <a:extLst>
              <a:ext uri="{FF2B5EF4-FFF2-40B4-BE49-F238E27FC236}">
                <a16:creationId xmlns:a16="http://schemas.microsoft.com/office/drawing/2014/main" id="{0DD5832A-18C2-C610-CFDB-358507887105}"/>
              </a:ext>
            </a:extLst>
          </p:cNvPr>
          <p:cNvCxnSpPr>
            <a:cxnSpLocks/>
            <a:stCxn id="263" idx="2"/>
            <a:endCxn id="265" idx="0"/>
          </p:cNvCxnSpPr>
          <p:nvPr/>
        </p:nvCxnSpPr>
        <p:spPr>
          <a:xfrm rot="5400000">
            <a:off x="24589499" y="4684496"/>
            <a:ext cx="1084263" cy="1568450"/>
          </a:xfrm>
          <a:prstGeom prst="bentConnector3">
            <a:avLst>
              <a:gd name="adj1" fmla="val 50000"/>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5" name="TextBox 74">
            <a:extLst>
              <a:ext uri="{FF2B5EF4-FFF2-40B4-BE49-F238E27FC236}">
                <a16:creationId xmlns:a16="http://schemas.microsoft.com/office/drawing/2014/main" id="{967422AC-E01D-4D69-E456-3C40C8ED2668}"/>
              </a:ext>
            </a:extLst>
          </p:cNvPr>
          <p:cNvSpPr txBox="1">
            <a:spLocks noChangeArrowheads="1"/>
          </p:cNvSpPr>
          <p:nvPr/>
        </p:nvSpPr>
        <p:spPr bwMode="auto">
          <a:xfrm>
            <a:off x="22509081" y="6010852"/>
            <a:ext cx="36766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1- Detecting risky behaviors such as lane deviation, near misses, speeding, etc. to potentially mitigate vehicle damage and crash </a:t>
            </a:r>
          </a:p>
          <a:p>
            <a:pPr eaLnBrk="1" hangingPunct="1">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sz="1800">
                <a:latin typeface="Times New Roman" panose="02020603050405020304" pitchFamily="18" charset="0"/>
                <a:cs typeface="Times New Roman" panose="02020603050405020304" pitchFamily="18" charset="0"/>
              </a:rPr>
              <a:t>2- Identifying what type of vehicles, in what environmental conditions, and what social context tend to show risky behaviors    </a:t>
            </a:r>
          </a:p>
        </p:txBody>
      </p:sp>
      <p:pic>
        <p:nvPicPr>
          <p:cNvPr id="266" name="Picture 265">
            <a:extLst>
              <a:ext uri="{FF2B5EF4-FFF2-40B4-BE49-F238E27FC236}">
                <a16:creationId xmlns:a16="http://schemas.microsoft.com/office/drawing/2014/main" id="{F1E3F80C-7752-1960-3880-086135863248}"/>
              </a:ext>
            </a:extLst>
          </p:cNvPr>
          <p:cNvPicPr>
            <a:picLocks noChangeAspect="1"/>
          </p:cNvPicPr>
          <p:nvPr/>
        </p:nvPicPr>
        <p:blipFill rotWithShape="1">
          <a:blip r:embed="rId25"/>
          <a:srcRect l="863"/>
          <a:stretch/>
        </p:blipFill>
        <p:spPr>
          <a:xfrm>
            <a:off x="20458397" y="8727062"/>
            <a:ext cx="1217613" cy="1092202"/>
          </a:xfrm>
          <a:prstGeom prst="rect">
            <a:avLst/>
          </a:prstGeom>
        </p:spPr>
      </p:pic>
      <p:sp>
        <p:nvSpPr>
          <p:cNvPr id="267" name="TextBox 266">
            <a:extLst>
              <a:ext uri="{FF2B5EF4-FFF2-40B4-BE49-F238E27FC236}">
                <a16:creationId xmlns:a16="http://schemas.microsoft.com/office/drawing/2014/main" id="{48F2592A-3F5D-4C44-6CD9-436B0F4DAD28}"/>
              </a:ext>
            </a:extLst>
          </p:cNvPr>
          <p:cNvSpPr txBox="1"/>
          <p:nvPr/>
        </p:nvSpPr>
        <p:spPr>
          <a:xfrm>
            <a:off x="20690691" y="9063550"/>
            <a:ext cx="753023" cy="430887"/>
          </a:xfrm>
          <a:prstGeom prst="rect">
            <a:avLst/>
          </a:prstGeom>
          <a:noFill/>
        </p:spPr>
        <p:txBody>
          <a:bodyPr wrap="square" rtlCol="0">
            <a:spAutoFit/>
          </a:bodyPr>
          <a:lstStyle/>
          <a:p>
            <a:pPr algn="ctr"/>
            <a:r>
              <a:rPr lang="en-US" sz="1100" b="1" dirty="0"/>
              <a:t>OODA Loop</a:t>
            </a:r>
          </a:p>
        </p:txBody>
      </p:sp>
      <p:sp>
        <p:nvSpPr>
          <p:cNvPr id="271" name="TextBox 68">
            <a:extLst>
              <a:ext uri="{FF2B5EF4-FFF2-40B4-BE49-F238E27FC236}">
                <a16:creationId xmlns:a16="http://schemas.microsoft.com/office/drawing/2014/main" id="{A2DDCE9F-5E7C-B610-6ECA-923994C66471}"/>
              </a:ext>
            </a:extLst>
          </p:cNvPr>
          <p:cNvSpPr txBox="1"/>
          <p:nvPr/>
        </p:nvSpPr>
        <p:spPr>
          <a:xfrm>
            <a:off x="15089967" y="12761733"/>
            <a:ext cx="3283008" cy="1477328"/>
          </a:xfrm>
          <a:prstGeom prst="rect">
            <a:avLst/>
          </a:prstGeom>
          <a:noFill/>
          <a:ln w="19050">
            <a:solidFill>
              <a:schemeClr val="tx1"/>
            </a:solidFill>
          </a:ln>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128"/>
                <a:cs typeface="+mn-cs"/>
              </a:defRPr>
            </a:lvl5pPr>
            <a:lvl6pPr marL="2286000" algn="l" defTabSz="914400" rtl="0" eaLnBrk="1" latinLnBrk="0" hangingPunct="1">
              <a:defRPr sz="2400" kern="1200">
                <a:solidFill>
                  <a:schemeClr val="tx1"/>
                </a:solidFill>
                <a:latin typeface="45 Helvetica Light" charset="0"/>
                <a:ea typeface="ＭＳ Ｐゴシック" charset="-128"/>
                <a:cs typeface="+mn-cs"/>
              </a:defRPr>
            </a:lvl6pPr>
            <a:lvl7pPr marL="2743200" algn="l" defTabSz="914400" rtl="0" eaLnBrk="1" latinLnBrk="0" hangingPunct="1">
              <a:defRPr sz="2400" kern="1200">
                <a:solidFill>
                  <a:schemeClr val="tx1"/>
                </a:solidFill>
                <a:latin typeface="45 Helvetica Light" charset="0"/>
                <a:ea typeface="ＭＳ Ｐゴシック" charset="-128"/>
                <a:cs typeface="+mn-cs"/>
              </a:defRPr>
            </a:lvl7pPr>
            <a:lvl8pPr marL="3200400" algn="l" defTabSz="914400" rtl="0" eaLnBrk="1" latinLnBrk="0" hangingPunct="1">
              <a:defRPr sz="2400" kern="1200">
                <a:solidFill>
                  <a:schemeClr val="tx1"/>
                </a:solidFill>
                <a:latin typeface="45 Helvetica Light" charset="0"/>
                <a:ea typeface="ＭＳ Ｐゴシック" charset="-128"/>
                <a:cs typeface="+mn-cs"/>
              </a:defRPr>
            </a:lvl8pPr>
            <a:lvl9pPr marL="3657600" algn="l" defTabSz="914400" rtl="0" eaLnBrk="1" latinLnBrk="0" hangingPunct="1">
              <a:defRPr sz="2400" kern="1200">
                <a:solidFill>
                  <a:schemeClr val="tx1"/>
                </a:solidFill>
                <a:latin typeface="45 Helvetica Light" charset="0"/>
                <a:ea typeface="ＭＳ Ｐゴシック" charset="-128"/>
                <a:cs typeface="+mn-cs"/>
              </a:defRPr>
            </a:lvl9pPr>
          </a:lstStyle>
          <a:p>
            <a:pPr algn="ctr" defTabSz="914378"/>
            <a:r>
              <a:rPr lang="en-US" sz="1800" dirty="0">
                <a:latin typeface="Times New Roman" panose="02020603050405020304" pitchFamily="18" charset="0"/>
                <a:cs typeface="Times New Roman" panose="02020603050405020304" pitchFamily="18" charset="0"/>
              </a:rPr>
              <a:t>A user-interactive dashboard</a:t>
            </a:r>
          </a:p>
          <a:p>
            <a:pPr marL="285743" indent="-285743" defTabSz="914378">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Statistical fact of fleet performance</a:t>
            </a:r>
          </a:p>
          <a:p>
            <a:pPr marL="285743" indent="-285743" defTabSz="914378">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Cost/Safety-Oriented Consultant</a:t>
            </a:r>
          </a:p>
        </p:txBody>
      </p:sp>
      <p:sp>
        <p:nvSpPr>
          <p:cNvPr id="287" name="TextBox 286">
            <a:extLst>
              <a:ext uri="{FF2B5EF4-FFF2-40B4-BE49-F238E27FC236}">
                <a16:creationId xmlns:a16="http://schemas.microsoft.com/office/drawing/2014/main" id="{57BBEFC7-5F6D-1F59-1DC8-ED9AD7159B87}"/>
              </a:ext>
            </a:extLst>
          </p:cNvPr>
          <p:cNvSpPr txBox="1"/>
          <p:nvPr/>
        </p:nvSpPr>
        <p:spPr>
          <a:xfrm>
            <a:off x="14791726" y="16213658"/>
            <a:ext cx="3629865"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Analyzing video data of traffic cameras: </a:t>
            </a:r>
            <a:r>
              <a:rPr lang="en-US" dirty="0" err="1">
                <a:latin typeface="Times New Roman" panose="02020603050405020304" pitchFamily="18" charset="0"/>
                <a:cs typeface="Times New Roman" panose="02020603050405020304" pitchFamily="18" charset="0"/>
              </a:rPr>
              <a:t>TurnPike</a:t>
            </a:r>
            <a:r>
              <a:rPr lang="en-US" dirty="0">
                <a:latin typeface="Times New Roman" panose="02020603050405020304" pitchFamily="18" charset="0"/>
                <a:cs typeface="Times New Roman" panose="02020603050405020304" pitchFamily="18" charset="0"/>
              </a:rPr>
              <a:t> and PennDOT</a:t>
            </a:r>
          </a:p>
        </p:txBody>
      </p:sp>
      <p:sp>
        <p:nvSpPr>
          <p:cNvPr id="290" name="TextBox 289">
            <a:extLst>
              <a:ext uri="{FF2B5EF4-FFF2-40B4-BE49-F238E27FC236}">
                <a16:creationId xmlns:a16="http://schemas.microsoft.com/office/drawing/2014/main" id="{CA14C3E6-CDE6-B485-3DA4-BAD0F67B582A}"/>
              </a:ext>
            </a:extLst>
          </p:cNvPr>
          <p:cNvSpPr txBox="1"/>
          <p:nvPr/>
        </p:nvSpPr>
        <p:spPr>
          <a:xfrm>
            <a:off x="19069925" y="16349055"/>
            <a:ext cx="3629865" cy="36933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Applying computer vision algorithm </a:t>
            </a:r>
          </a:p>
        </p:txBody>
      </p:sp>
      <p:cxnSp>
        <p:nvCxnSpPr>
          <p:cNvPr id="292" name="Connector: Elbow 291">
            <a:extLst>
              <a:ext uri="{FF2B5EF4-FFF2-40B4-BE49-F238E27FC236}">
                <a16:creationId xmlns:a16="http://schemas.microsoft.com/office/drawing/2014/main" id="{AAD53FF2-0FB9-E1DD-89F0-3B84F58635EE}"/>
              </a:ext>
            </a:extLst>
          </p:cNvPr>
          <p:cNvCxnSpPr>
            <a:cxnSpLocks/>
            <a:stCxn id="290" idx="3"/>
            <a:endCxn id="293" idx="1"/>
          </p:cNvCxnSpPr>
          <p:nvPr/>
        </p:nvCxnSpPr>
        <p:spPr>
          <a:xfrm flipV="1">
            <a:off x="22699790" y="16096946"/>
            <a:ext cx="358315" cy="436775"/>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3" name="TextBox 292">
            <a:extLst>
              <a:ext uri="{FF2B5EF4-FFF2-40B4-BE49-F238E27FC236}">
                <a16:creationId xmlns:a16="http://schemas.microsoft.com/office/drawing/2014/main" id="{CE966F92-E620-658D-F401-47D262E2B835}"/>
              </a:ext>
            </a:extLst>
          </p:cNvPr>
          <p:cNvSpPr txBox="1"/>
          <p:nvPr/>
        </p:nvSpPr>
        <p:spPr>
          <a:xfrm>
            <a:off x="23058105" y="15773780"/>
            <a:ext cx="4181898"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Object detection:</a:t>
            </a:r>
          </a:p>
          <a:p>
            <a:r>
              <a:rPr lang="en-US" dirty="0">
                <a:latin typeface="Times New Roman" panose="02020603050405020304" pitchFamily="18" charset="0"/>
                <a:cs typeface="Times New Roman" panose="02020603050405020304" pitchFamily="18" charset="0"/>
              </a:rPr>
              <a:t>Percentage of trucks on the road in one day</a:t>
            </a:r>
          </a:p>
        </p:txBody>
      </p:sp>
      <p:cxnSp>
        <p:nvCxnSpPr>
          <p:cNvPr id="314" name="Straight Arrow Connector 313">
            <a:extLst>
              <a:ext uri="{FF2B5EF4-FFF2-40B4-BE49-F238E27FC236}">
                <a16:creationId xmlns:a16="http://schemas.microsoft.com/office/drawing/2014/main" id="{19DD743F-2E2E-8687-4ADB-3E423B80549B}"/>
              </a:ext>
            </a:extLst>
          </p:cNvPr>
          <p:cNvCxnSpPr>
            <a:stCxn id="287" idx="3"/>
            <a:endCxn id="290" idx="1"/>
          </p:cNvCxnSpPr>
          <p:nvPr/>
        </p:nvCxnSpPr>
        <p:spPr>
          <a:xfrm flipV="1">
            <a:off x="18421591" y="16533721"/>
            <a:ext cx="648334" cy="31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EFA1C9C8-1C73-01C7-C2A7-CE448FB0ECA4}"/>
              </a:ext>
            </a:extLst>
          </p:cNvPr>
          <p:cNvSpPr txBox="1"/>
          <p:nvPr/>
        </p:nvSpPr>
        <p:spPr>
          <a:xfrm>
            <a:off x="23058104" y="16472868"/>
            <a:ext cx="4181897" cy="646331"/>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Risky behaviors:</a:t>
            </a:r>
          </a:p>
          <a:p>
            <a:r>
              <a:rPr lang="en-US" dirty="0">
                <a:latin typeface="Times New Roman" panose="02020603050405020304" pitchFamily="18" charset="0"/>
                <a:cs typeface="Times New Roman" panose="02020603050405020304" pitchFamily="18" charset="0"/>
              </a:rPr>
              <a:t>Lane deviation, speeding, sudden brakes</a:t>
            </a:r>
          </a:p>
        </p:txBody>
      </p:sp>
      <p:cxnSp>
        <p:nvCxnSpPr>
          <p:cNvPr id="321" name="Connector: Elbow 320">
            <a:extLst>
              <a:ext uri="{FF2B5EF4-FFF2-40B4-BE49-F238E27FC236}">
                <a16:creationId xmlns:a16="http://schemas.microsoft.com/office/drawing/2014/main" id="{677B9676-D2B8-2C38-FFFD-5E94ABDCB517}"/>
              </a:ext>
            </a:extLst>
          </p:cNvPr>
          <p:cNvCxnSpPr>
            <a:stCxn id="290" idx="3"/>
            <a:endCxn id="317" idx="1"/>
          </p:cNvCxnSpPr>
          <p:nvPr/>
        </p:nvCxnSpPr>
        <p:spPr>
          <a:xfrm>
            <a:off x="22699790" y="16533721"/>
            <a:ext cx="358314" cy="262313"/>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6" name="Rectangle 1723">
            <a:extLst>
              <a:ext uri="{FF2B5EF4-FFF2-40B4-BE49-F238E27FC236}">
                <a16:creationId xmlns:a16="http://schemas.microsoft.com/office/drawing/2014/main" id="{252BB048-9D07-60B9-BBF9-68FBDFA03B75}"/>
              </a:ext>
            </a:extLst>
          </p:cNvPr>
          <p:cNvSpPr>
            <a:spLocks noChangeArrowheads="1"/>
          </p:cNvSpPr>
          <p:nvPr/>
        </p:nvSpPr>
        <p:spPr bwMode="auto">
          <a:xfrm>
            <a:off x="27534961" y="1745744"/>
            <a:ext cx="16265167"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Methodology</a:t>
            </a:r>
          </a:p>
        </p:txBody>
      </p:sp>
      <p:sp>
        <p:nvSpPr>
          <p:cNvPr id="327" name="Rectangle 21">
            <a:extLst>
              <a:ext uri="{FF2B5EF4-FFF2-40B4-BE49-F238E27FC236}">
                <a16:creationId xmlns:a16="http://schemas.microsoft.com/office/drawing/2014/main" id="{E4BE8974-39D0-CF70-55B9-BE00CF6F7BF7}"/>
              </a:ext>
            </a:extLst>
          </p:cNvPr>
          <p:cNvSpPr>
            <a:spLocks noChangeArrowheads="1"/>
          </p:cNvSpPr>
          <p:nvPr/>
        </p:nvSpPr>
        <p:spPr bwMode="auto">
          <a:xfrm>
            <a:off x="27544201" y="2509032"/>
            <a:ext cx="16255927" cy="4106157"/>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a:solidFill>
                <a:srgbClr val="000000"/>
              </a:solidFill>
            </a:endParaRPr>
          </a:p>
        </p:txBody>
      </p:sp>
      <p:sp>
        <p:nvSpPr>
          <p:cNvPr id="328" name="Rectangle 1723">
            <a:extLst>
              <a:ext uri="{FF2B5EF4-FFF2-40B4-BE49-F238E27FC236}">
                <a16:creationId xmlns:a16="http://schemas.microsoft.com/office/drawing/2014/main" id="{44683AD4-A0CB-B96B-F0FF-23C23E439261}"/>
              </a:ext>
            </a:extLst>
          </p:cNvPr>
          <p:cNvSpPr>
            <a:spLocks noChangeArrowheads="1"/>
          </p:cNvSpPr>
          <p:nvPr/>
        </p:nvSpPr>
        <p:spPr bwMode="auto">
          <a:xfrm>
            <a:off x="27534961" y="6627166"/>
            <a:ext cx="16257041" cy="725123"/>
          </a:xfrm>
          <a:prstGeom prst="rect">
            <a:avLst/>
          </a:prstGeom>
          <a:solidFill>
            <a:srgbClr val="C20E0E"/>
          </a:solidFill>
          <a:ln>
            <a:solidFill>
              <a:srgbClr val="C20E0E"/>
            </a:solidFill>
          </a:ln>
        </p:spPr>
        <p:txBody>
          <a:bodyPr wrap="square" lIns="291384" tIns="145695" rIns="291384" bIns="145695" anchor="ctr">
            <a:spAutoFit/>
          </a:bodyPr>
          <a:lstStyle>
            <a:lvl1pPr defTabSz="3683000">
              <a:tabLst>
                <a:tab pos="2768600" algn="l"/>
                <a:tab pos="3683000" algn="l"/>
                <a:tab pos="5524500" algn="l"/>
                <a:tab pos="7366000" algn="l"/>
              </a:tabLst>
              <a:defRPr sz="3200">
                <a:solidFill>
                  <a:schemeClr val="tx1"/>
                </a:solidFill>
                <a:latin typeface="Times New Roman" panose="02020603050405020304" pitchFamily="18" charset="0"/>
              </a:defRPr>
            </a:lvl1pPr>
            <a:lvl2pPr marL="742950" indent="-285750" defTabSz="3683000">
              <a:tabLst>
                <a:tab pos="2768600" algn="l"/>
                <a:tab pos="3683000" algn="l"/>
                <a:tab pos="5524500" algn="l"/>
                <a:tab pos="7366000" algn="l"/>
              </a:tabLst>
              <a:defRPr sz="3200">
                <a:solidFill>
                  <a:schemeClr val="tx1"/>
                </a:solidFill>
                <a:latin typeface="Times New Roman" panose="02020603050405020304" pitchFamily="18" charset="0"/>
              </a:defRPr>
            </a:lvl2pPr>
            <a:lvl3pPr marL="11430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3pPr>
            <a:lvl4pPr marL="16002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4pPr>
            <a:lvl5pPr marL="2057400" indent="-228600" defTabSz="3683000">
              <a:tabLst>
                <a:tab pos="2768600" algn="l"/>
                <a:tab pos="3683000" algn="l"/>
                <a:tab pos="5524500" algn="l"/>
                <a:tab pos="7366000" algn="l"/>
              </a:tabLst>
              <a:defRPr sz="3200">
                <a:solidFill>
                  <a:schemeClr val="tx1"/>
                </a:solidFill>
                <a:latin typeface="Times New Roman" panose="02020603050405020304" pitchFamily="18" charset="0"/>
              </a:defRPr>
            </a:lvl5pPr>
            <a:lvl6pPr marL="25146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6pPr>
            <a:lvl7pPr marL="29718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7pPr>
            <a:lvl8pPr marL="34290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8pPr>
            <a:lvl9pPr marL="3886200" indent="-228600" defTabSz="3683000" eaLnBrk="0" fontAlgn="base" hangingPunct="0">
              <a:spcBef>
                <a:spcPct val="0"/>
              </a:spcBef>
              <a:spcAft>
                <a:spcPct val="0"/>
              </a:spcAft>
              <a:tabLst>
                <a:tab pos="2768600" algn="l"/>
                <a:tab pos="3683000" algn="l"/>
                <a:tab pos="5524500" algn="l"/>
                <a:tab pos="7366000" algn="l"/>
              </a:tabLst>
              <a:defRPr sz="3200">
                <a:solidFill>
                  <a:schemeClr val="tx1"/>
                </a:solidFill>
                <a:latin typeface="Times New Roman" panose="02020603050405020304" pitchFamily="18" charset="0"/>
              </a:defRPr>
            </a:lvl9pPr>
          </a:lstStyle>
          <a:p>
            <a:pPr algn="ctr" eaLnBrk="0" fontAlgn="base" hangingPunct="0">
              <a:spcBef>
                <a:spcPct val="0"/>
              </a:spcBef>
              <a:spcAft>
                <a:spcPct val="0"/>
              </a:spcAft>
            </a:pPr>
            <a:r>
              <a:rPr lang="en-US" altLang="en-US" sz="2800" b="1" kern="0" dirty="0">
                <a:solidFill>
                  <a:schemeClr val="bg1"/>
                </a:solidFill>
                <a:cs typeface="Times New Roman" panose="02020603050405020304" pitchFamily="18" charset="0"/>
              </a:rPr>
              <a:t>Results</a:t>
            </a:r>
          </a:p>
        </p:txBody>
      </p:sp>
      <p:sp>
        <p:nvSpPr>
          <p:cNvPr id="329" name="Rectangle 21">
            <a:extLst>
              <a:ext uri="{FF2B5EF4-FFF2-40B4-BE49-F238E27FC236}">
                <a16:creationId xmlns:a16="http://schemas.microsoft.com/office/drawing/2014/main" id="{848AA824-F5A1-271A-EB52-5E2B6430AFE5}"/>
              </a:ext>
            </a:extLst>
          </p:cNvPr>
          <p:cNvSpPr>
            <a:spLocks noChangeArrowheads="1"/>
          </p:cNvSpPr>
          <p:nvPr/>
        </p:nvSpPr>
        <p:spPr bwMode="auto">
          <a:xfrm>
            <a:off x="27541523" y="7337999"/>
            <a:ext cx="16254182" cy="3751325"/>
          </a:xfrm>
          <a:prstGeom prst="rect">
            <a:avLst/>
          </a:prstGeom>
          <a:noFill/>
          <a:ln w="38100">
            <a:solidFill>
              <a:srgbClr val="C20E0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tr-TR" altLang="en-US" sz="2533" kern="0" dirty="0">
              <a:solidFill>
                <a:srgbClr val="000000"/>
              </a:solidFill>
            </a:endParaRPr>
          </a:p>
        </p:txBody>
      </p:sp>
      <p:pic>
        <p:nvPicPr>
          <p:cNvPr id="330" name="Picture 329">
            <a:extLst>
              <a:ext uri="{FF2B5EF4-FFF2-40B4-BE49-F238E27FC236}">
                <a16:creationId xmlns:a16="http://schemas.microsoft.com/office/drawing/2014/main" id="{FBE04D2C-92EC-4537-28BD-940B7496DBE9}"/>
              </a:ext>
            </a:extLst>
          </p:cNvPr>
          <p:cNvPicPr>
            <a:picLocks noChangeAspect="1"/>
          </p:cNvPicPr>
          <p:nvPr/>
        </p:nvPicPr>
        <p:blipFill rotWithShape="1">
          <a:blip r:embed="rId26"/>
          <a:srcRect l="1196"/>
          <a:stretch/>
        </p:blipFill>
        <p:spPr>
          <a:xfrm>
            <a:off x="27578353" y="7614778"/>
            <a:ext cx="6463997" cy="1731450"/>
          </a:xfrm>
          <a:prstGeom prst="rect">
            <a:avLst/>
          </a:prstGeom>
        </p:spPr>
      </p:pic>
      <p:sp>
        <p:nvSpPr>
          <p:cNvPr id="331" name="TextBox 330">
            <a:extLst>
              <a:ext uri="{FF2B5EF4-FFF2-40B4-BE49-F238E27FC236}">
                <a16:creationId xmlns:a16="http://schemas.microsoft.com/office/drawing/2014/main" id="{9927F596-8186-4E11-AC91-97D9829B0E14}"/>
              </a:ext>
            </a:extLst>
          </p:cNvPr>
          <p:cNvSpPr txBox="1"/>
          <p:nvPr/>
        </p:nvSpPr>
        <p:spPr>
          <a:xfrm>
            <a:off x="28264221" y="7336018"/>
            <a:ext cx="4394882"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Results from the Deterioration Model</a:t>
            </a:r>
          </a:p>
        </p:txBody>
      </p:sp>
      <p:sp>
        <p:nvSpPr>
          <p:cNvPr id="332" name="TextBox 331">
            <a:extLst>
              <a:ext uri="{FF2B5EF4-FFF2-40B4-BE49-F238E27FC236}">
                <a16:creationId xmlns:a16="http://schemas.microsoft.com/office/drawing/2014/main" id="{A0B77BF9-55CA-DC70-D971-E1227840B511}"/>
              </a:ext>
            </a:extLst>
          </p:cNvPr>
          <p:cNvSpPr txBox="1"/>
          <p:nvPr/>
        </p:nvSpPr>
        <p:spPr>
          <a:xfrm>
            <a:off x="34967689" y="7736138"/>
            <a:ext cx="1879708" cy="377248"/>
          </a:xfrm>
          <a:prstGeom prst="rect">
            <a:avLst/>
          </a:prstGeom>
          <a:noFill/>
        </p:spPr>
        <p:txBody>
          <a:bodyPr wrap="square" rtlCol="0">
            <a:spAutoFit/>
          </a:bodyPr>
          <a:lstStyle/>
          <a:p>
            <a:pPr marL="226240" indent="-22624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Risky Groups</a:t>
            </a:r>
          </a:p>
        </p:txBody>
      </p:sp>
      <p:pic>
        <p:nvPicPr>
          <p:cNvPr id="333" name="Picture 332" descr="A screenshot of a graph&#10;&#10;Description automatically generated">
            <a:extLst>
              <a:ext uri="{FF2B5EF4-FFF2-40B4-BE49-F238E27FC236}">
                <a16:creationId xmlns:a16="http://schemas.microsoft.com/office/drawing/2014/main" id="{A0F42930-0262-FC91-804B-A5405236648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6976050" y="7677727"/>
            <a:ext cx="6769311" cy="3273718"/>
          </a:xfrm>
          <a:prstGeom prst="rect">
            <a:avLst/>
          </a:prstGeom>
        </p:spPr>
      </p:pic>
      <p:sp>
        <p:nvSpPr>
          <p:cNvPr id="334" name="TextBox 333">
            <a:extLst>
              <a:ext uri="{FF2B5EF4-FFF2-40B4-BE49-F238E27FC236}">
                <a16:creationId xmlns:a16="http://schemas.microsoft.com/office/drawing/2014/main" id="{85E29295-52D4-C054-00CC-DE8EC8634761}"/>
              </a:ext>
            </a:extLst>
          </p:cNvPr>
          <p:cNvSpPr txBox="1"/>
          <p:nvPr/>
        </p:nvSpPr>
        <p:spPr>
          <a:xfrm>
            <a:off x="38300685" y="7325933"/>
            <a:ext cx="3959298" cy="384721"/>
          </a:xfrm>
          <a:prstGeom prst="rect">
            <a:avLst/>
          </a:prstGeom>
          <a:noFill/>
        </p:spPr>
        <p:txBody>
          <a:bodyPr wrap="square">
            <a:spAutoFit/>
          </a:bodyPr>
          <a:lstStyle/>
          <a:p>
            <a:r>
              <a:rPr lang="en-US" sz="1900" b="1" dirty="0">
                <a:latin typeface="Times New Roman" panose="02020603050405020304" pitchFamily="18" charset="0"/>
                <a:cs typeface="Times New Roman" panose="02020603050405020304" pitchFamily="18" charset="0"/>
              </a:rPr>
              <a:t>Risky vehicle age and region groups</a:t>
            </a:r>
            <a:endParaRPr lang="en-US" sz="1900" dirty="0">
              <a:latin typeface="Times New Roman" panose="02020603050405020304" pitchFamily="18" charset="0"/>
              <a:cs typeface="Times New Roman" panose="02020603050405020304" pitchFamily="18" charset="0"/>
            </a:endParaRPr>
          </a:p>
        </p:txBody>
      </p:sp>
      <p:sp>
        <p:nvSpPr>
          <p:cNvPr id="335" name="TextBox 334">
            <a:extLst>
              <a:ext uri="{FF2B5EF4-FFF2-40B4-BE49-F238E27FC236}">
                <a16:creationId xmlns:a16="http://schemas.microsoft.com/office/drawing/2014/main" id="{4839F82F-3379-71A9-00D6-2FEFFD3C99FC}"/>
              </a:ext>
            </a:extLst>
          </p:cNvPr>
          <p:cNvSpPr txBox="1"/>
          <p:nvPr/>
        </p:nvSpPr>
        <p:spPr>
          <a:xfrm>
            <a:off x="27534961" y="10593045"/>
            <a:ext cx="7936255" cy="400110"/>
          </a:xfrm>
          <a:prstGeom prst="rect">
            <a:avLst/>
          </a:prstGeom>
          <a:noFill/>
        </p:spPr>
        <p:txBody>
          <a:bodyPr wrap="square" rtlCol="0">
            <a:spAutoFit/>
          </a:bodyPr>
          <a:lstStyle/>
          <a:p>
            <a:r>
              <a:rPr lang="en-US" sz="2000" b="1" dirty="0">
                <a:solidFill>
                  <a:srgbClr val="C00000"/>
                </a:solidFill>
                <a:latin typeface="Times New Roman" panose="02020603050405020304" pitchFamily="18" charset="0"/>
                <a:cs typeface="Times New Roman" panose="02020603050405020304" pitchFamily="18" charset="0"/>
              </a:rPr>
              <a:t>Under the same safety level, data augmentation reduces inspections</a:t>
            </a:r>
          </a:p>
        </p:txBody>
      </p:sp>
      <p:sp>
        <p:nvSpPr>
          <p:cNvPr id="336" name="TextBox 335">
            <a:extLst>
              <a:ext uri="{FF2B5EF4-FFF2-40B4-BE49-F238E27FC236}">
                <a16:creationId xmlns:a16="http://schemas.microsoft.com/office/drawing/2014/main" id="{0CE82EA8-65F2-76E2-3D01-645AABB6BB88}"/>
              </a:ext>
            </a:extLst>
          </p:cNvPr>
          <p:cNvSpPr txBox="1"/>
          <p:nvPr/>
        </p:nvSpPr>
        <p:spPr>
          <a:xfrm>
            <a:off x="27576464" y="9292525"/>
            <a:ext cx="7291896" cy="1421992"/>
          </a:xfrm>
          <a:prstGeom prst="rect">
            <a:avLst/>
          </a:prstGeom>
          <a:noFill/>
        </p:spPr>
        <p:txBody>
          <a:bodyPr wrap="square">
            <a:spAutoFit/>
          </a:bodyPr>
          <a:lstStyle/>
          <a:p>
            <a:pPr marL="226240" indent="-22624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proposed data augmentation method can fill in historical data to help with identifying </a:t>
            </a:r>
            <a:r>
              <a:rPr lang="en-US" sz="2000" b="1" dirty="0">
                <a:latin typeface="Times New Roman" panose="02020603050405020304" pitchFamily="18" charset="0"/>
                <a:cs typeface="Times New Roman" panose="02020603050405020304" pitchFamily="18" charset="0"/>
              </a:rPr>
              <a:t>more risky </a:t>
            </a:r>
            <a:r>
              <a:rPr lang="en-US" sz="2000" dirty="0">
                <a:latin typeface="Times New Roman" panose="02020603050405020304" pitchFamily="18" charset="0"/>
                <a:cs typeface="Times New Roman" panose="02020603050405020304" pitchFamily="18" charset="0"/>
              </a:rPr>
              <a:t>vehicles, and reduce the inspections in safe vehicles</a:t>
            </a:r>
          </a:p>
          <a:p>
            <a:pPr marL="226240" indent="-22624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proposed method performs good in extremely </a:t>
            </a:r>
            <a:r>
              <a:rPr lang="en-US" sz="2000" b="1" dirty="0">
                <a:latin typeface="Times New Roman" panose="02020603050405020304" pitchFamily="18" charset="0"/>
                <a:cs typeface="Times New Roman" panose="02020603050405020304" pitchFamily="18" charset="0"/>
              </a:rPr>
              <a:t>sparse area</a:t>
            </a:r>
          </a:p>
        </p:txBody>
      </p:sp>
      <p:graphicFrame>
        <p:nvGraphicFramePr>
          <p:cNvPr id="338" name="Table 337">
            <a:extLst>
              <a:ext uri="{FF2B5EF4-FFF2-40B4-BE49-F238E27FC236}">
                <a16:creationId xmlns:a16="http://schemas.microsoft.com/office/drawing/2014/main" id="{A63E7577-EF71-6B4F-207A-FC101646B0B5}"/>
              </a:ext>
            </a:extLst>
          </p:cNvPr>
          <p:cNvGraphicFramePr>
            <a:graphicFrameLocks noGrp="1"/>
          </p:cNvGraphicFramePr>
          <p:nvPr>
            <p:extLst>
              <p:ext uri="{D42A27DB-BD31-4B8C-83A1-F6EECF244321}">
                <p14:modId xmlns:p14="http://schemas.microsoft.com/office/powerpoint/2010/main" val="3880484541"/>
              </p:ext>
            </p:extLst>
          </p:nvPr>
        </p:nvGraphicFramePr>
        <p:xfrm>
          <a:off x="35023946" y="8187649"/>
          <a:ext cx="1984090" cy="2603070"/>
        </p:xfrm>
        <a:graphic>
          <a:graphicData uri="http://schemas.openxmlformats.org/drawingml/2006/table">
            <a:tbl>
              <a:tblPr firstRow="1" bandRow="1">
                <a:tableStyleId>{5C22544A-7EE6-4342-B048-85BDC9FD1C3A}</a:tableStyleId>
              </a:tblPr>
              <a:tblGrid>
                <a:gridCol w="968301">
                  <a:extLst>
                    <a:ext uri="{9D8B030D-6E8A-4147-A177-3AD203B41FA5}">
                      <a16:colId xmlns:a16="http://schemas.microsoft.com/office/drawing/2014/main" val="825452987"/>
                    </a:ext>
                  </a:extLst>
                </a:gridCol>
                <a:gridCol w="1015789">
                  <a:extLst>
                    <a:ext uri="{9D8B030D-6E8A-4147-A177-3AD203B41FA5}">
                      <a16:colId xmlns:a16="http://schemas.microsoft.com/office/drawing/2014/main" val="2065905163"/>
                    </a:ext>
                  </a:extLst>
                </a:gridCol>
              </a:tblGrid>
              <a:tr h="433845">
                <a:tc>
                  <a:txBody>
                    <a:bodyPr/>
                    <a:lstStyle/>
                    <a:p>
                      <a:pPr algn="ctr"/>
                      <a:r>
                        <a:rPr lang="en-US" sz="2000" dirty="0">
                          <a:latin typeface="Times New Roman" panose="02020603050405020304" pitchFamily="18" charset="0"/>
                          <a:cs typeface="Times New Roman" panose="02020603050405020304" pitchFamily="18" charset="0"/>
                        </a:rPr>
                        <a:t>Age</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Region</a:t>
                      </a:r>
                    </a:p>
                  </a:txBody>
                  <a:tcPr>
                    <a:solidFill>
                      <a:schemeClr val="accent2"/>
                    </a:solidFill>
                  </a:tcPr>
                </a:tc>
                <a:extLst>
                  <a:ext uri="{0D108BD9-81ED-4DB2-BD59-A6C34878D82A}">
                    <a16:rowId xmlns:a16="http://schemas.microsoft.com/office/drawing/2014/main" val="1919909371"/>
                  </a:ext>
                </a:extLst>
              </a:tr>
              <a:tr h="433845">
                <a:tc>
                  <a:txBody>
                    <a:bodyPr/>
                    <a:lstStyle/>
                    <a:p>
                      <a:pPr algn="ctr"/>
                      <a:r>
                        <a:rPr lang="en-US" sz="2000" dirty="0">
                          <a:latin typeface="Times New Roman" panose="02020603050405020304" pitchFamily="18" charset="0"/>
                          <a:cs typeface="Times New Roman" panose="02020603050405020304" pitchFamily="18" charset="0"/>
                        </a:rPr>
                        <a:t>0 - 5</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1 &amp; 6</a:t>
                      </a:r>
                    </a:p>
                  </a:txBody>
                  <a:tcPr>
                    <a:solidFill>
                      <a:schemeClr val="accent2"/>
                    </a:solidFill>
                  </a:tcPr>
                </a:tc>
                <a:extLst>
                  <a:ext uri="{0D108BD9-81ED-4DB2-BD59-A6C34878D82A}">
                    <a16:rowId xmlns:a16="http://schemas.microsoft.com/office/drawing/2014/main" val="4213483315"/>
                  </a:ext>
                </a:extLst>
              </a:tr>
              <a:tr h="433845">
                <a:tc>
                  <a:txBody>
                    <a:bodyPr/>
                    <a:lstStyle/>
                    <a:p>
                      <a:pPr algn="ctr"/>
                      <a:r>
                        <a:rPr lang="en-US" sz="2000" dirty="0">
                          <a:latin typeface="Times New Roman" panose="02020603050405020304" pitchFamily="18" charset="0"/>
                          <a:cs typeface="Times New Roman" panose="02020603050405020304" pitchFamily="18" charset="0"/>
                        </a:rPr>
                        <a:t>12 - 17</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6</a:t>
                      </a:r>
                    </a:p>
                  </a:txBody>
                  <a:tcPr>
                    <a:solidFill>
                      <a:schemeClr val="accent2"/>
                    </a:solidFill>
                  </a:tcPr>
                </a:tc>
                <a:extLst>
                  <a:ext uri="{0D108BD9-81ED-4DB2-BD59-A6C34878D82A}">
                    <a16:rowId xmlns:a16="http://schemas.microsoft.com/office/drawing/2014/main" val="3666009500"/>
                  </a:ext>
                </a:extLst>
              </a:tr>
              <a:tr h="433845">
                <a:tc>
                  <a:txBody>
                    <a:bodyPr/>
                    <a:lstStyle/>
                    <a:p>
                      <a:pPr algn="ctr"/>
                      <a:r>
                        <a:rPr lang="en-US" sz="2000" dirty="0">
                          <a:latin typeface="Times New Roman" panose="02020603050405020304" pitchFamily="18" charset="0"/>
                          <a:cs typeface="Times New Roman" panose="02020603050405020304" pitchFamily="18" charset="0"/>
                        </a:rPr>
                        <a:t>18 - 23</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5 &amp; 6</a:t>
                      </a:r>
                    </a:p>
                  </a:txBody>
                  <a:tcPr>
                    <a:solidFill>
                      <a:schemeClr val="accent2"/>
                    </a:solidFill>
                  </a:tcPr>
                </a:tc>
                <a:extLst>
                  <a:ext uri="{0D108BD9-81ED-4DB2-BD59-A6C34878D82A}">
                    <a16:rowId xmlns:a16="http://schemas.microsoft.com/office/drawing/2014/main" val="1036131253"/>
                  </a:ext>
                </a:extLst>
              </a:tr>
              <a:tr h="433845">
                <a:tc>
                  <a:txBody>
                    <a:bodyPr/>
                    <a:lstStyle/>
                    <a:p>
                      <a:pPr algn="ctr"/>
                      <a:r>
                        <a:rPr lang="en-US" sz="2000" dirty="0">
                          <a:latin typeface="Times New Roman" panose="02020603050405020304" pitchFamily="18" charset="0"/>
                          <a:cs typeface="Times New Roman" panose="02020603050405020304" pitchFamily="18" charset="0"/>
                        </a:rPr>
                        <a:t>24 - 29</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5 &amp; 6</a:t>
                      </a:r>
                    </a:p>
                  </a:txBody>
                  <a:tcPr>
                    <a:solidFill>
                      <a:schemeClr val="accent2"/>
                    </a:solidFill>
                  </a:tcPr>
                </a:tc>
                <a:extLst>
                  <a:ext uri="{0D108BD9-81ED-4DB2-BD59-A6C34878D82A}">
                    <a16:rowId xmlns:a16="http://schemas.microsoft.com/office/drawing/2014/main" val="4087895200"/>
                  </a:ext>
                </a:extLst>
              </a:tr>
              <a:tr h="433845">
                <a:tc>
                  <a:txBody>
                    <a:bodyPr/>
                    <a:lstStyle/>
                    <a:p>
                      <a:pPr algn="ctr"/>
                      <a:r>
                        <a:rPr lang="en-US" sz="2000" dirty="0">
                          <a:latin typeface="Times New Roman" panose="02020603050405020304" pitchFamily="18" charset="0"/>
                          <a:cs typeface="Times New Roman" panose="02020603050405020304" pitchFamily="18" charset="0"/>
                        </a:rPr>
                        <a:t>30≥</a:t>
                      </a:r>
                    </a:p>
                  </a:txBody>
                  <a:tcPr>
                    <a:solidFill>
                      <a:schemeClr val="accent2"/>
                    </a:solidFill>
                  </a:tcPr>
                </a:tc>
                <a:tc>
                  <a:txBody>
                    <a:bodyPr/>
                    <a:lstStyle/>
                    <a:p>
                      <a:pPr algn="ctr"/>
                      <a:r>
                        <a:rPr lang="en-US" sz="2000" dirty="0">
                          <a:latin typeface="Times New Roman" panose="02020603050405020304" pitchFamily="18" charset="0"/>
                          <a:cs typeface="Times New Roman" panose="02020603050405020304" pitchFamily="18" charset="0"/>
                        </a:rPr>
                        <a:t>6</a:t>
                      </a:r>
                    </a:p>
                  </a:txBody>
                  <a:tcPr>
                    <a:solidFill>
                      <a:schemeClr val="accent2"/>
                    </a:solidFill>
                  </a:tcPr>
                </a:tc>
                <a:extLst>
                  <a:ext uri="{0D108BD9-81ED-4DB2-BD59-A6C34878D82A}">
                    <a16:rowId xmlns:a16="http://schemas.microsoft.com/office/drawing/2014/main" val="1775607878"/>
                  </a:ext>
                </a:extLst>
              </a:tr>
            </a:tbl>
          </a:graphicData>
        </a:graphic>
      </p:graphicFrame>
    </p:spTree>
    <p:extLst>
      <p:ext uri="{BB962C8B-B14F-4D97-AF65-F5344CB8AC3E}">
        <p14:creationId xmlns:p14="http://schemas.microsoft.com/office/powerpoint/2010/main" val="283390318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8063</TotalTime>
  <Words>875</Words>
  <Application>Microsoft Office PowerPoint</Application>
  <PresentationFormat>Custom</PresentationFormat>
  <Paragraphs>111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 Ying</dc:creator>
  <cp:lastModifiedBy>Ava Jahanbiglari</cp:lastModifiedBy>
  <cp:revision>125</cp:revision>
  <cp:lastPrinted>2023-11-14T19:23:24Z</cp:lastPrinted>
  <dcterms:created xsi:type="dcterms:W3CDTF">2023-01-06T04:48:12Z</dcterms:created>
  <dcterms:modified xsi:type="dcterms:W3CDTF">2024-07-15T01:52:49Z</dcterms:modified>
</cp:coreProperties>
</file>