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81" r:id="rId4"/>
    <p:sldId id="296" r:id="rId5"/>
    <p:sldId id="306" r:id="rId6"/>
    <p:sldId id="297" r:id="rId7"/>
    <p:sldId id="298" r:id="rId8"/>
    <p:sldId id="299" r:id="rId9"/>
    <p:sldId id="300" r:id="rId10"/>
    <p:sldId id="302" r:id="rId11"/>
    <p:sldId id="303" r:id="rId12"/>
    <p:sldId id="304" r:id="rId13"/>
    <p:sldId id="305" r:id="rId14"/>
    <p:sldId id="288" r:id="rId15"/>
    <p:sldId id="287" r:id="rId16"/>
    <p:sldId id="289" r:id="rId17"/>
    <p:sldId id="294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3533" autoAdjust="0"/>
  </p:normalViewPr>
  <p:slideViewPr>
    <p:cSldViewPr snapToGrid="0">
      <p:cViewPr varScale="1">
        <p:scale>
          <a:sx n="60" d="100"/>
          <a:sy n="60" d="100"/>
        </p:scale>
        <p:origin x="46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3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6EDAC8-3E79-4F3D-8F56-2AD6CE61C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C700D-DF90-407C-ABC6-1EE24938AD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29B2A-194E-4424-9E26-0EF8D32191F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DE734-EC8F-4418-BDDA-3417A6D044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8E6B4-0E41-44BC-90D8-566F870027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1F1C8-353E-4E27-BAF1-90FB82D0A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F5DF-9233-4A0C-8C27-494A64616121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3162-49DC-4142-8F0F-0693C1D27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8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Traffic21 is a University wide initiative.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purpose today is not so much to report on research results; </a:t>
            </a:r>
          </a:p>
          <a:p>
            <a:r>
              <a:rPr lang="en-US" baseline="0" dirty="0" smtClean="0"/>
              <a:t>but rather to report on a research program.</a:t>
            </a:r>
          </a:p>
          <a:p>
            <a:r>
              <a:rPr lang="en-US" baseline="0" dirty="0" smtClean="0"/>
              <a:t>One which may provide you with an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558-CEEE-4199-B012-2BEE1B5703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3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monthly e-publication is also distributed, called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Happened at Traffic21?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This e-publication, sent to the same distribution list as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Breaking in Smart Transportation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specifically highlights the UTC activities, accomplishments, student work, involvement in conferences, and other news.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updates are sent out in either publication, they appear as individual updates/articles on the website blog, and are also posted through our Facebook and Twitter accounts.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new publication has been developed during this reporting period, called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Recap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recaps are easily digestible one-page overviews of the UTC funded research that describe the research project’s purpose, approach, key findings, conclusions, contact information for the research team and a link to the final research report.  The goal is to release a new recap after the completion of each UTC project.</a:t>
            </a:r>
          </a:p>
          <a:p>
            <a:pPr lvl="0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D655-B9DD-4EEE-A97F-F6062A74D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35C9E4-CD84-4264-B1BF-5E8FEA12EAA9}"/>
              </a:ext>
            </a:extLst>
          </p:cNvPr>
          <p:cNvSpPr/>
          <p:nvPr userDrawn="1"/>
        </p:nvSpPr>
        <p:spPr>
          <a:xfrm>
            <a:off x="83127" y="83127"/>
            <a:ext cx="3498273" cy="3345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6D611-1448-4BE7-92BE-110ED03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D10A-40A7-4BF7-A1F5-E71A86E9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BFE4B-6461-47B4-944D-3C5F8C33F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3BF2B-72A6-4E27-AAD7-C8EDCE0D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A52A7-0A2E-4FA3-AE81-98F4F615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ED46B-5990-4B3A-9C70-84406638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EAC4-6BBF-4FFA-9898-1FADCB0B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CE604-4895-44CF-9C12-0D31FDD8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76B03-6CC0-40CC-9540-695B7214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3FEBB-1941-414B-B585-70B0972DE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69B98-C94D-4A50-BDAA-07A7CC571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F9852-B46D-422C-933B-00020D3F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07130-6CC9-4A82-8E70-E39465D0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440DB-0C68-4251-8193-129D1AFD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0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C820-9C71-4673-81F8-85D0D470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D8754-4A3B-4AD6-AF0B-72A8ECFF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9FBC-88F6-4CFE-9800-AA664A2D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E330-0784-4257-B5C1-FBE74EE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6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7B52B-4B68-4C3E-95C0-F4B72823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FD979-ED2C-45C8-83C6-B71405DB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EEF2A-E830-4B08-BA0D-61981657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55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D611-1448-4BE7-92BE-110ED03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D10A-40A7-4BF7-A1F5-E71A86E9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BFE4B-6461-47B4-944D-3C5F8C33F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3BF2B-72A6-4E27-AAD7-C8EDCE0D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A52A7-0A2E-4FA3-AE81-98F4F615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ED46B-5990-4B3A-9C70-84406638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4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5F34-6160-4118-B900-ED584ACC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A105D-DD9D-45B0-9FDB-7307B77BC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387F1-59C4-4411-B20E-D4D78882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104FE-19D9-42EE-B37E-2C6DF8AB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AE1A3-76A1-4951-B715-B7D4088C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04B1-AE6C-4557-95B0-AFD7D003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5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B887-397B-4215-81B4-FDA4F415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AC81F-C279-42F4-BE62-A0CCCF3E8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652B-326D-4185-8AFC-805EFEBC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CFA7-6642-492C-9A8F-1A584EB7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27C2-0C8A-447F-A407-BF1273E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30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79FC4-F787-4CCB-8635-D73FB0F32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648D5-D268-4599-9D83-16142CF33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37EE9-FA74-4173-ACE9-B5040A7A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A2E18-5A54-45F1-9C9E-B88D2DB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A2A3-EA8F-44D9-BBD9-032D10D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62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D4F5-A530-40FC-ADF2-F48BD942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56A6B-AF71-4B20-94F0-73A9F94E7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9902A-A720-4A54-BD7E-13E32365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14139-B276-4714-B703-11E4A5AA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A5DAA-1B7F-4CC1-A821-B865E915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FE9-BA84-49AE-9E3E-E4B6EC3A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33D4-8C74-47E2-9B9B-ED050001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5B2E-CE24-48DA-9B43-E738A677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D28-A92D-4C40-BC02-D6DBA788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C16C2-6E35-4A3D-B830-D3B3B10A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63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E491-CD03-48E6-B2F2-F013EAD2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1C551-506E-4255-A527-812343639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F866-52BD-4E78-8791-E70D7DC1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21CB8-0998-42BE-99AE-012CBF84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336F-D62E-4C18-856C-35404147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FE9-BA84-49AE-9E3E-E4B6EC3A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33D4-8C74-47E2-9B9B-ED050001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5B2E-CE24-48DA-9B43-E738A677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D28-A92D-4C40-BC02-D6DBA788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C16C2-6E35-4A3D-B830-D3B3B10A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1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50B7-496A-4EB6-9DC4-8608AE57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8369-CC34-42B5-8FA8-12F7A1213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61584-EF7B-4660-9A87-3543146AB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F63E-74E8-4E59-BF06-6855F89C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FAB38-41F3-4249-8074-A5FAA7CD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DC42A-A1D5-4712-94FD-AE66320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25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EAC4-6BBF-4FFA-9898-1FADCB0B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CE604-4895-44CF-9C12-0D31FDD8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76B03-6CC0-40CC-9540-695B7214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3FEBB-1941-414B-B585-70B0972DE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469B98-C94D-4A50-BDAA-07A7CC571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F9852-B46D-422C-933B-00020D3F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07130-6CC9-4A82-8E70-E39465D0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440DB-0C68-4251-8193-129D1AFD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C820-9C71-4673-81F8-85D0D470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D8754-4A3B-4AD6-AF0B-72A8ECFF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69FBC-88F6-4CFE-9800-AA664A2D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2E330-0784-4257-B5C1-FBE74EE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2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7B52B-4B68-4C3E-95C0-F4B72823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FD979-ED2C-45C8-83C6-B71405DB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EEF2A-E830-4B08-BA0D-61981657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0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D611-1448-4BE7-92BE-110ED03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D10A-40A7-4BF7-A1F5-E71A86E9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BFE4B-6461-47B4-944D-3C5F8C33F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3BF2B-72A6-4E27-AAD7-C8EDCE0D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A52A7-0A2E-4FA3-AE81-98F4F615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ED46B-5990-4B3A-9C70-84406638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28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5F34-6160-4118-B900-ED584ACC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A105D-DD9D-45B0-9FDB-7307B77BC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387F1-59C4-4411-B20E-D4D78882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104FE-19D9-42EE-B37E-2C6DF8AB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AE1A3-76A1-4951-B715-B7D4088C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04B1-AE6C-4557-95B0-AFD7D003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B887-397B-4215-81B4-FDA4F415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AC81F-C279-42F4-BE62-A0CCCF3E8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652B-326D-4185-8AFC-805EFEBC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CFA7-6642-492C-9A8F-1A584EB7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27C2-0C8A-447F-A407-BF1273E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36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79FC4-F787-4CCB-8635-D73FB0F32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648D5-D268-4599-9D83-16142CF33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37EE9-FA74-4173-ACE9-B5040A7A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A2E18-5A54-45F1-9C9E-B88D2DB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AA2A3-EA8F-44D9-BBD9-032D10D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7B52B-4B68-4C3E-95C0-F4B72823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0FD979-ED2C-45C8-83C6-B71405DB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EEF2A-E830-4B08-BA0D-61981657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5F34-6160-4118-B900-ED584ACC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A105D-DD9D-45B0-9FDB-7307B77BC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387F1-59C4-4411-B20E-D4D788829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104FE-19D9-42EE-B37E-2C6DF8AB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AE1A3-76A1-4951-B715-B7D4088C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04B1-AE6C-4557-95B0-AFD7D003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B887-397B-4215-81B4-FDA4F415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AC81F-C279-42F4-BE62-A0CCCF3E8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652B-326D-4185-8AFC-805EFEBC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CFA7-6642-492C-9A8F-1A584EB7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27C2-0C8A-447F-A407-BF1273E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11B5-5406-466C-841D-AEF162738F48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2FFB-8815-4A11-9E13-B55A9B7246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5FE9-BA84-49AE-9E3E-E4B6EC3A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33D4-8C74-47E2-9B9B-ED050001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5B2E-CE24-48DA-9B43-E738A677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45D28-A92D-4C40-BC02-D6DBA788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C16C2-6E35-4A3D-B830-D3B3B10A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8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E491-CD03-48E6-B2F2-F013EAD2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1C551-506E-4255-A527-812343639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F866-52BD-4E78-8791-E70D7DC1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21CB8-0998-42BE-99AE-012CBF84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B336F-D62E-4C18-856C-35404147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72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50B7-496A-4EB6-9DC4-8608AE57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8369-CC34-42B5-8FA8-12F7A1213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61584-EF7B-4660-9A87-3543146AB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F63E-74E8-4E59-BF06-6855F89C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FAB38-41F3-4249-8074-A5FAA7CD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DC42A-A1D5-4712-94FD-AE663208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5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64F08-874D-4388-97E2-05AB523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31B13-EDBC-46F9-A434-58FDD9D0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1F86-FBAD-4E44-BC4B-C03477C2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B4BC-54F9-4EAE-B602-81896E1B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3B3B-3740-42AB-B131-A272C7A1F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0C025-47E5-47EF-8118-F3BEE908D3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4AE60C-5714-4523-AF99-6C3BA1EF455D}"/>
              </a:ext>
            </a:extLst>
          </p:cNvPr>
          <p:cNvSpPr/>
          <p:nvPr userDrawn="1"/>
        </p:nvSpPr>
        <p:spPr>
          <a:xfrm>
            <a:off x="267855" y="136525"/>
            <a:ext cx="3131127" cy="2671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5" r:id="rId3"/>
    <p:sldLayoutId id="2147483657" r:id="rId4"/>
    <p:sldLayoutId id="2147483658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64F08-874D-4388-97E2-05AB523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31B13-EDBC-46F9-A434-58FDD9D0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1F86-FBAD-4E44-BC4B-C03477C2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43A34-D047-4733-B329-26FC77F648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B4BC-54F9-4EAE-B602-81896E1B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3B3B-3740-42AB-B131-A272C7A1F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1C495-246E-459F-B2B8-5D9C5E029D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9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64F08-874D-4388-97E2-05AB5231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31B13-EDBC-46F9-A434-58FDD9D0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1F86-FBAD-4E44-BC4B-C03477C2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3A34-D047-4733-B329-26FC77F64858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0B4BC-54F9-4EAE-B602-81896E1B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E3B3B-3740-42AB-B131-A272C7A1F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1C495-246E-459F-B2B8-5D9C5E029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2787"/>
            <a:ext cx="12192000" cy="94881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Stan Caldwell</a:t>
            </a:r>
            <a:r>
              <a:rPr lang="en-US" sz="2800" b="1" dirty="0"/>
              <a:t>, </a:t>
            </a:r>
            <a:r>
              <a:rPr lang="en-US" sz="2800" dirty="0">
                <a:latin typeface="+mn-lt"/>
              </a:rPr>
              <a:t>Executive Director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29" y="1561290"/>
            <a:ext cx="4455694" cy="1369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97" y="3736258"/>
            <a:ext cx="3215006" cy="2826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/>
          <a:stretch/>
        </p:blipFill>
        <p:spPr>
          <a:xfrm>
            <a:off x="102684" y="3388314"/>
            <a:ext cx="3102212" cy="2742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" y="419"/>
            <a:ext cx="3099601" cy="3121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58" y="3246120"/>
            <a:ext cx="2785950" cy="28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Tolling and Traffic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/>
              <a:t>By Making ‘Dumb Cameras’ Smart, AI Is Improving Traffic </a:t>
            </a:r>
            <a:r>
              <a:rPr lang="en-US" sz="3200" b="1" i="1" dirty="0" smtClean="0"/>
              <a:t>Efficiency </a:t>
            </a:r>
          </a:p>
          <a:p>
            <a:pPr marL="0" indent="0">
              <a:buNone/>
            </a:pPr>
            <a:r>
              <a:rPr lang="en-US" sz="3200" dirty="0" smtClean="0"/>
              <a:t>PYMNTS.com </a:t>
            </a:r>
          </a:p>
          <a:p>
            <a:pPr marL="0" indent="0">
              <a:buNone/>
            </a:pPr>
            <a:r>
              <a:rPr lang="en-US" sz="3200" dirty="0" smtClean="0"/>
              <a:t>January 28, 2022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92" y="2613354"/>
            <a:ext cx="5586984" cy="33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Transit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New York City Deploys Video Bus Lane </a:t>
            </a:r>
            <a:r>
              <a:rPr lang="en-US" b="1" i="1" dirty="0" smtClean="0"/>
              <a:t>Enforcement</a:t>
            </a:r>
          </a:p>
          <a:p>
            <a:pPr marL="0" indent="0">
              <a:buNone/>
            </a:pPr>
            <a:r>
              <a:rPr lang="en-US" dirty="0" smtClean="0"/>
              <a:t>Government Technology August 18, 2022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68" y="2815123"/>
            <a:ext cx="5927729" cy="30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09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Motivation 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60"/>
            <a:ext cx="6949611" cy="472730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and Private Transportation Organizations Impact by AI Today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Hype of AI Creating Misconceptions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Gap in AI Education Opportunities for Current Transportation Managers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 Need Strategic Approach Managing AI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0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1056" y="122720"/>
            <a:ext cx="8705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B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BB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B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Executive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B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BB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568" y="2057400"/>
            <a:ext cx="99761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rgbClr val="C00000"/>
                </a:solidFill>
              </a:rPr>
              <a:t>MANAGING AI IN TRANSPORTATION CERTIFICATE PROGRAM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87" y="4065685"/>
            <a:ext cx="4026408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who complete this program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Describe the current landscape of AI and other disruptive technology in the transportation sector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Understand the risks/benefits of AI utilization to stakeholders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Determine the best way to introduce and manage AI within a </a:t>
            </a:r>
            <a:r>
              <a:rPr lang="en-US" dirty="0" smtClean="0"/>
              <a:t>transportation </a:t>
            </a:r>
            <a:r>
              <a:rPr lang="en-US" dirty="0"/>
              <a:t>organization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Understand the components of an enterprise AI strategy and </a:t>
            </a:r>
            <a:r>
              <a:rPr lang="en-US" dirty="0" smtClean="0"/>
              <a:t>  the </a:t>
            </a:r>
            <a:r>
              <a:rPr lang="en-US" dirty="0"/>
              <a:t>tactics for building AI capabilities in an organization </a:t>
            </a:r>
          </a:p>
        </p:txBody>
      </p:sp>
    </p:spTree>
    <p:extLst>
      <p:ext uri="{BB962C8B-B14F-4D97-AF65-F5344CB8AC3E}">
        <p14:creationId xmlns:p14="http://schemas.microsoft.com/office/powerpoint/2010/main" val="90871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097"/>
            <a:ext cx="10515600" cy="1325563"/>
          </a:xfrm>
        </p:spPr>
        <p:txBody>
          <a:bodyPr/>
          <a:lstStyle/>
          <a:p>
            <a:r>
              <a:rPr lang="en-US" dirty="0" smtClean="0"/>
              <a:t>Goals of Managing AI in Transportation  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60"/>
            <a:ext cx="8591026" cy="47273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Understand the Opportunity of AI</a:t>
            </a:r>
          </a:p>
          <a:p>
            <a:pPr marL="0" indent="0">
              <a:buNone/>
            </a:pP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Know the Risk and How to Mitigate It</a:t>
            </a:r>
          </a:p>
          <a:p>
            <a:pPr marL="0" indent="0">
              <a:buNone/>
            </a:pP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Promote and Manage Expectations Inside and Outside of the Organization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8893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09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Policy and Related Market Implications </a:t>
            </a:r>
            <a:br>
              <a:rPr lang="en-US" dirty="0" smtClean="0"/>
            </a:br>
            <a:r>
              <a:rPr lang="en-US" dirty="0" smtClean="0"/>
              <a:t>of AI in Transportation 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60"/>
            <a:ext cx="8881872" cy="4727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Citizen concerns with both public and private applications of AI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Privacy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Equity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Security</a:t>
            </a:r>
            <a:endParaRPr lang="en-US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1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 Currently Disrupting </a:t>
            </a:r>
            <a:br>
              <a:rPr lang="en-US" dirty="0" smtClean="0"/>
            </a:br>
            <a:r>
              <a:rPr lang="en-US" dirty="0" smtClean="0"/>
              <a:t>the Transportation Industry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Improving Safety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Improving Mobility of People and Goods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Preserving Infrastructure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Promoting Sustainability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Increasing Accessibility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But Concerns of: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Privacy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Equity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5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09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Technologies Enabling AI in Transportati</a:t>
            </a:r>
            <a:r>
              <a:rPr lang="en-US" dirty="0" smtClean="0"/>
              <a:t>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and Communications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660"/>
            <a:ext cx="6949611" cy="4727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Sensors</a:t>
            </a:r>
            <a:endParaRPr lang="en-US" dirty="0"/>
          </a:p>
          <a:p>
            <a:pPr marL="342900" indent="-342900"/>
            <a:r>
              <a:rPr lang="en-US" dirty="0"/>
              <a:t>Cyber Physical Systems</a:t>
            </a:r>
          </a:p>
          <a:p>
            <a:pPr marL="342900" indent="-342900"/>
            <a:r>
              <a:rPr lang="en-US" dirty="0"/>
              <a:t>Cloud and Edge Computing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Analytics </a:t>
            </a:r>
            <a:r>
              <a:rPr lang="en-US" dirty="0" smtClean="0"/>
              <a:t>(predictive</a:t>
            </a:r>
            <a:r>
              <a:rPr lang="en-US" dirty="0"/>
              <a:t>)</a:t>
            </a:r>
          </a:p>
          <a:p>
            <a:pPr marL="342900" indent="-342900"/>
            <a:r>
              <a:rPr lang="en-US" dirty="0" smtClean="0"/>
              <a:t>Advanced </a:t>
            </a:r>
            <a:r>
              <a:rPr lang="en-US" dirty="0"/>
              <a:t>Wireless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Internet </a:t>
            </a:r>
            <a:r>
              <a:rPr lang="en-US" dirty="0"/>
              <a:t>of Things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5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Traffic Control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/>
              <a:t>Google turns its AI on traffic lights to reduce </a:t>
            </a:r>
            <a:r>
              <a:rPr lang="en-US" sz="3200" b="1" i="1" dirty="0" smtClean="0"/>
              <a:t>pollution</a:t>
            </a:r>
          </a:p>
          <a:p>
            <a:pPr marL="0" indent="0">
              <a:buNone/>
            </a:pPr>
            <a:r>
              <a:rPr lang="en-US" sz="3200" dirty="0" err="1" smtClean="0"/>
              <a:t>Engadet</a:t>
            </a:r>
            <a:r>
              <a:rPr lang="en-US" sz="3200" dirty="0" smtClean="0"/>
              <a:t> October 6, 2021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24" y="2969962"/>
            <a:ext cx="5451919" cy="301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Vehicles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 err="1"/>
              <a:t>Robotaxis</a:t>
            </a:r>
            <a:r>
              <a:rPr lang="en-US" sz="3200" b="1" i="1" dirty="0"/>
              <a:t> are taking over China's roads. Here's how they stack up to the old-fashioned version</a:t>
            </a:r>
            <a:r>
              <a:rPr lang="en-US" sz="3200" b="1" i="1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August 18, 2022 CBS News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24" y="2825496"/>
            <a:ext cx="5334579" cy="302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4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Construction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err="1"/>
              <a:t>TyBot</a:t>
            </a:r>
            <a:r>
              <a:rPr lang="en-US" sz="3200" b="1" i="1" dirty="0"/>
              <a:t> Rebar-Tying Robot Helps Speed Up Road Work</a:t>
            </a:r>
          </a:p>
          <a:p>
            <a:pPr marL="0" indent="0">
              <a:buNone/>
            </a:pPr>
            <a:r>
              <a:rPr lang="en-US" sz="3200" dirty="0" err="1" smtClean="0"/>
              <a:t>Yellrobot</a:t>
            </a:r>
            <a:r>
              <a:rPr lang="en-US" sz="3200" dirty="0" smtClean="0"/>
              <a:t> February 20, 2020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64" y="2843708"/>
            <a:ext cx="5992368" cy="33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Asset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 smtClean="0"/>
              <a:t>Michelin Acquires Start-up Specializing in Road Infrastructure Image Analysis   </a:t>
            </a:r>
            <a:r>
              <a:rPr lang="en-US" sz="3200" i="1" dirty="0" smtClean="0"/>
              <a:t>Tire Review Magazine August 2, 2022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52" y="2839403"/>
            <a:ext cx="6071616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Shared Mobility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Uber Might Be The First AI-First Company, Which Is Why They 'Don't Even Think About It </a:t>
            </a:r>
            <a:r>
              <a:rPr lang="en-US" b="1" i="1" dirty="0" smtClean="0"/>
              <a:t>Anymore‘</a:t>
            </a:r>
          </a:p>
          <a:p>
            <a:pPr marL="0" indent="0">
              <a:buNone/>
            </a:pPr>
            <a:r>
              <a:rPr lang="en-US" dirty="0" smtClean="0"/>
              <a:t>Forbes </a:t>
            </a:r>
            <a:r>
              <a:rPr lang="en-US" dirty="0"/>
              <a:t>August 22, 2018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88" y="2702155"/>
            <a:ext cx="4782312" cy="32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Fleet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/>
              <a:t>Verizon Connect adds more AI to fleet </a:t>
            </a:r>
            <a:r>
              <a:rPr lang="en-US" sz="3200" b="1" i="1" dirty="0" err="1"/>
              <a:t>dashcams</a:t>
            </a:r>
            <a:endParaRPr lang="en-US" sz="3200" b="1" i="1" dirty="0"/>
          </a:p>
          <a:p>
            <a:pPr marL="0" indent="0">
              <a:buNone/>
            </a:pPr>
            <a:r>
              <a:rPr lang="en-US" sz="3200" dirty="0" smtClean="0"/>
              <a:t>Fleet Owner August 10, 2022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76" y="2880738"/>
            <a:ext cx="5436108" cy="30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3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582</Words>
  <Application>Microsoft Office PowerPoint</Application>
  <PresentationFormat>Widescreen</PresentationFormat>
  <Paragraphs>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Office Theme</vt:lpstr>
      <vt:lpstr>2_Office Theme</vt:lpstr>
      <vt:lpstr>1_Office Theme</vt:lpstr>
      <vt:lpstr>Stan Caldwell, Executive Director </vt:lpstr>
      <vt:lpstr>AI Currently Disrupting  the Transportation Industry </vt:lpstr>
      <vt:lpstr>Technologies Enabling AI in Transportation  Information and Communications </vt:lpstr>
      <vt:lpstr>AI in Traffic Control Devices </vt:lpstr>
      <vt:lpstr>AI in Vehicles </vt:lpstr>
      <vt:lpstr>AI in Construction </vt:lpstr>
      <vt:lpstr>AI in Asset Management </vt:lpstr>
      <vt:lpstr>AI in Shared Mobility </vt:lpstr>
      <vt:lpstr>AI in Fleet Management </vt:lpstr>
      <vt:lpstr>AI in Tolling and Traffic Management </vt:lpstr>
      <vt:lpstr>AI in Transit </vt:lpstr>
      <vt:lpstr>Course Motivation  </vt:lpstr>
      <vt:lpstr>PowerPoint Presentation</vt:lpstr>
      <vt:lpstr>Students who complete this program will be able to:</vt:lpstr>
      <vt:lpstr>Goals of Managing AI in Transportation   </vt:lpstr>
      <vt:lpstr>Policy and Related Market Implications  of AI in Transportation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Nagel, Samantha (RX)</dc:creator>
  <cp:lastModifiedBy>Stan Caldwell</cp:lastModifiedBy>
  <cp:revision>31</cp:revision>
  <dcterms:created xsi:type="dcterms:W3CDTF">2021-10-15T08:31:33Z</dcterms:created>
  <dcterms:modified xsi:type="dcterms:W3CDTF">2022-08-19T02:28:09Z</dcterms:modified>
</cp:coreProperties>
</file>