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24" r:id="rId2"/>
    <p:sldMasterId id="2147483730" r:id="rId3"/>
  </p:sldMasterIdLst>
  <p:notesMasterIdLst>
    <p:notesMasterId r:id="rId36"/>
  </p:notesMasterIdLst>
  <p:handoutMasterIdLst>
    <p:handoutMasterId r:id="rId37"/>
  </p:handoutMasterIdLst>
  <p:sldIdLst>
    <p:sldId id="966" r:id="rId4"/>
    <p:sldId id="987" r:id="rId5"/>
    <p:sldId id="988" r:id="rId6"/>
    <p:sldId id="989" r:id="rId7"/>
    <p:sldId id="990" r:id="rId8"/>
    <p:sldId id="1012" r:id="rId9"/>
    <p:sldId id="1013" r:id="rId10"/>
    <p:sldId id="1014" r:id="rId11"/>
    <p:sldId id="1009" r:id="rId12"/>
    <p:sldId id="1010" r:id="rId13"/>
    <p:sldId id="1011" r:id="rId14"/>
    <p:sldId id="1007" r:id="rId15"/>
    <p:sldId id="1008" r:id="rId16"/>
    <p:sldId id="1024" r:id="rId17"/>
    <p:sldId id="1022" r:id="rId18"/>
    <p:sldId id="1019" r:id="rId19"/>
    <p:sldId id="1020" r:id="rId20"/>
    <p:sldId id="1021" r:id="rId21"/>
    <p:sldId id="1025" r:id="rId22"/>
    <p:sldId id="991" r:id="rId23"/>
    <p:sldId id="992" r:id="rId24"/>
    <p:sldId id="993" r:id="rId25"/>
    <p:sldId id="1002" r:id="rId26"/>
    <p:sldId id="1023" r:id="rId27"/>
    <p:sldId id="999" r:id="rId28"/>
    <p:sldId id="1005" r:id="rId29"/>
    <p:sldId id="1006" r:id="rId30"/>
    <p:sldId id="996" r:id="rId31"/>
    <p:sldId id="1018" r:id="rId32"/>
    <p:sldId id="994" r:id="rId33"/>
    <p:sldId id="995" r:id="rId34"/>
    <p:sldId id="101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July 2, 2014" id="{8DA29FB3-400A-456D-AFB3-926073EBB43B}">
          <p14:sldIdLst>
            <p14:sldId id="966"/>
            <p14:sldId id="987"/>
            <p14:sldId id="988"/>
            <p14:sldId id="989"/>
            <p14:sldId id="990"/>
            <p14:sldId id="1012"/>
            <p14:sldId id="1013"/>
            <p14:sldId id="1014"/>
            <p14:sldId id="1009"/>
            <p14:sldId id="1010"/>
            <p14:sldId id="1011"/>
            <p14:sldId id="1007"/>
            <p14:sldId id="1008"/>
            <p14:sldId id="1024"/>
            <p14:sldId id="1022"/>
            <p14:sldId id="1019"/>
            <p14:sldId id="1020"/>
            <p14:sldId id="1021"/>
            <p14:sldId id="1025"/>
            <p14:sldId id="991"/>
            <p14:sldId id="992"/>
            <p14:sldId id="993"/>
            <p14:sldId id="1002"/>
            <p14:sldId id="1023"/>
            <p14:sldId id="999"/>
            <p14:sldId id="1005"/>
            <p14:sldId id="1006"/>
            <p14:sldId id="996"/>
            <p14:sldId id="1018"/>
            <p14:sldId id="994"/>
            <p14:sldId id="995"/>
            <p14:sldId id="10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1219"/>
    <a:srgbClr val="AC5557"/>
    <a:srgbClr val="FF7F82"/>
    <a:srgbClr val="CA759D"/>
    <a:srgbClr val="B06E81"/>
    <a:srgbClr val="3CFF66"/>
    <a:srgbClr val="622421"/>
    <a:srgbClr val="3E6BA4"/>
    <a:srgbClr val="4577B7"/>
    <a:srgbClr val="539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8" autoAdjust="0"/>
    <p:restoredTop sz="94761" autoAdjust="0"/>
  </p:normalViewPr>
  <p:slideViewPr>
    <p:cSldViewPr showGuides="1">
      <p:cViewPr varScale="1">
        <p:scale>
          <a:sx n="51" d="100"/>
          <a:sy n="51" d="100"/>
        </p:scale>
        <p:origin x="1176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5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2899C4-E7A3-4F6D-86E2-62777B1D6EC3}" type="doc">
      <dgm:prSet loTypeId="urn:microsoft.com/office/officeart/2005/8/layout/arrow2" loCatId="process" qsTypeId="urn:microsoft.com/office/officeart/2005/8/quickstyle/simple1" qsCatId="simple" csTypeId="urn:microsoft.com/office/officeart/2005/8/colors/colorful2" csCatId="colorful" phldr="1"/>
      <dgm:spPr/>
    </dgm:pt>
    <dgm:pt modelId="{24AF9B49-20CF-4ABB-B23F-CAE6EAC19B3C}">
      <dgm:prSet phldrT="[Text]" custT="1"/>
      <dgm:spPr/>
      <dgm:t>
        <a:bodyPr/>
        <a:lstStyle/>
        <a:p>
          <a:pPr algn="ctr"/>
          <a:endParaRPr lang="en-US" sz="2400" dirty="0"/>
        </a:p>
      </dgm:t>
    </dgm:pt>
    <dgm:pt modelId="{914D752C-6E6D-4FE9-B87A-EF7395175A15}" type="sibTrans" cxnId="{711E6AC3-31C6-4982-B6FE-6790D6CB05C8}">
      <dgm:prSet/>
      <dgm:spPr/>
      <dgm:t>
        <a:bodyPr/>
        <a:lstStyle/>
        <a:p>
          <a:endParaRPr lang="en-US" sz="2400"/>
        </a:p>
      </dgm:t>
    </dgm:pt>
    <dgm:pt modelId="{7408A678-4E22-48E0-B714-8C7A7C01070B}" type="parTrans" cxnId="{711E6AC3-31C6-4982-B6FE-6790D6CB05C8}">
      <dgm:prSet/>
      <dgm:spPr/>
      <dgm:t>
        <a:bodyPr/>
        <a:lstStyle/>
        <a:p>
          <a:endParaRPr lang="en-US" sz="2400"/>
        </a:p>
      </dgm:t>
    </dgm:pt>
    <dgm:pt modelId="{D1C5AE4A-F2B0-4917-8555-A099BC7502B3}">
      <dgm:prSet phldrT="[Text]" custT="1"/>
      <dgm:spPr/>
      <dgm:t>
        <a:bodyPr/>
        <a:lstStyle/>
        <a:p>
          <a:pPr algn="ctr"/>
          <a:endParaRPr lang="en-US" sz="2400" dirty="0"/>
        </a:p>
      </dgm:t>
    </dgm:pt>
    <dgm:pt modelId="{E91AE9C2-6EC8-475F-ABFD-E37E7C3414E4}" type="parTrans" cxnId="{E19847E7-D8DC-4849-A9F4-552E0B600721}">
      <dgm:prSet/>
      <dgm:spPr/>
      <dgm:t>
        <a:bodyPr/>
        <a:lstStyle/>
        <a:p>
          <a:endParaRPr lang="en-US"/>
        </a:p>
      </dgm:t>
    </dgm:pt>
    <dgm:pt modelId="{47FE470F-E595-4385-B640-CE27171E768F}" type="sibTrans" cxnId="{E19847E7-D8DC-4849-A9F4-552E0B600721}">
      <dgm:prSet/>
      <dgm:spPr/>
      <dgm:t>
        <a:bodyPr/>
        <a:lstStyle/>
        <a:p>
          <a:endParaRPr lang="en-US"/>
        </a:p>
      </dgm:t>
    </dgm:pt>
    <dgm:pt modelId="{3692DFC9-9F5F-4306-8E9F-20AAA6C40903}">
      <dgm:prSet phldrT="[Text]" custT="1"/>
      <dgm:spPr/>
      <dgm:t>
        <a:bodyPr/>
        <a:lstStyle/>
        <a:p>
          <a:pPr algn="ctr"/>
          <a:endParaRPr lang="en-US" sz="2400" dirty="0"/>
        </a:p>
      </dgm:t>
    </dgm:pt>
    <dgm:pt modelId="{6A0F4648-501F-41C6-B64B-E34B44F86084}" type="parTrans" cxnId="{C8E8DA3B-4C1C-4B4E-BD2C-314EBF497506}">
      <dgm:prSet/>
      <dgm:spPr/>
      <dgm:t>
        <a:bodyPr/>
        <a:lstStyle/>
        <a:p>
          <a:endParaRPr lang="en-US"/>
        </a:p>
      </dgm:t>
    </dgm:pt>
    <dgm:pt modelId="{1C8A44BA-C67F-4895-9919-F0E843313CA9}" type="sibTrans" cxnId="{C8E8DA3B-4C1C-4B4E-BD2C-314EBF497506}">
      <dgm:prSet/>
      <dgm:spPr/>
      <dgm:t>
        <a:bodyPr/>
        <a:lstStyle/>
        <a:p>
          <a:endParaRPr lang="en-US"/>
        </a:p>
      </dgm:t>
    </dgm:pt>
    <dgm:pt modelId="{72C08ACC-75F9-4DD3-AAF4-06E68593340F}">
      <dgm:prSet phldrT="[Text]" custT="1"/>
      <dgm:spPr/>
      <dgm:t>
        <a:bodyPr/>
        <a:lstStyle/>
        <a:p>
          <a:pPr algn="ctr"/>
          <a:endParaRPr lang="en-US" sz="2400" dirty="0"/>
        </a:p>
      </dgm:t>
    </dgm:pt>
    <dgm:pt modelId="{69A6F372-EE1A-4715-B999-9F9581338767}" type="parTrans" cxnId="{1B274A52-2DF3-4D98-A198-AADB41339A7C}">
      <dgm:prSet/>
      <dgm:spPr/>
      <dgm:t>
        <a:bodyPr/>
        <a:lstStyle/>
        <a:p>
          <a:endParaRPr lang="en-US"/>
        </a:p>
      </dgm:t>
    </dgm:pt>
    <dgm:pt modelId="{54533DB4-B64A-49F6-8CD9-6E8C09FFF4D5}" type="sibTrans" cxnId="{1B274A52-2DF3-4D98-A198-AADB41339A7C}">
      <dgm:prSet/>
      <dgm:spPr/>
      <dgm:t>
        <a:bodyPr/>
        <a:lstStyle/>
        <a:p>
          <a:endParaRPr lang="en-US"/>
        </a:p>
      </dgm:t>
    </dgm:pt>
    <dgm:pt modelId="{0E0F116D-5018-455A-A937-42EE09156733}" type="pres">
      <dgm:prSet presAssocID="{F12899C4-E7A3-4F6D-86E2-62777B1D6EC3}" presName="arrowDiagram" presStyleCnt="0">
        <dgm:presLayoutVars>
          <dgm:chMax val="5"/>
          <dgm:dir/>
          <dgm:resizeHandles val="exact"/>
        </dgm:presLayoutVars>
      </dgm:prSet>
      <dgm:spPr/>
    </dgm:pt>
    <dgm:pt modelId="{671D6487-6B31-483C-9995-6229D64C1897}" type="pres">
      <dgm:prSet presAssocID="{F12899C4-E7A3-4F6D-86E2-62777B1D6EC3}" presName="arrow" presStyleLbl="bgShp" presStyleIdx="0" presStyleCnt="1" custScaleX="109781" custScaleY="84440" custLinFactNeighborX="1247" custLinFactNeighborY="-3890"/>
      <dgm:spPr/>
    </dgm:pt>
    <dgm:pt modelId="{008A5335-BA2E-486A-84F6-C8AA9E41261F}" type="pres">
      <dgm:prSet presAssocID="{F12899C4-E7A3-4F6D-86E2-62777B1D6EC3}" presName="arrowDiagram4" presStyleCnt="0"/>
      <dgm:spPr/>
    </dgm:pt>
    <dgm:pt modelId="{E8E9896C-1F06-4FDF-9FED-873D1B2C12C7}" type="pres">
      <dgm:prSet presAssocID="{24AF9B49-20CF-4ABB-B23F-CAE6EAC19B3C}" presName="bullet4a" presStyleLbl="node1" presStyleIdx="0" presStyleCnt="4" custLinFactY="-100000" custLinFactNeighborY="-173757"/>
      <dgm:spPr/>
    </dgm:pt>
    <dgm:pt modelId="{3F27B67B-20C3-4F1E-B100-ABC86544D732}" type="pres">
      <dgm:prSet presAssocID="{24AF9B49-20CF-4ABB-B23F-CAE6EAC19B3C}" presName="textBox4a" presStyleLbl="revTx" presStyleIdx="0" presStyleCnt="4" custScaleX="162204" custScaleY="800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41FCD9-C506-4F5A-A3ED-9BAC49E75BA3}" type="pres">
      <dgm:prSet presAssocID="{3692DFC9-9F5F-4306-8E9F-20AAA6C40903}" presName="bullet4b" presStyleLbl="node1" presStyleIdx="1" presStyleCnt="4" custLinFactNeighborX="-58237" custLinFactNeighborY="-47327"/>
      <dgm:spPr/>
    </dgm:pt>
    <dgm:pt modelId="{01EABF16-98E4-4B47-B6D6-EDB9B1D36E64}" type="pres">
      <dgm:prSet presAssocID="{3692DFC9-9F5F-4306-8E9F-20AAA6C40903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63206C-D29A-4921-85BA-1D8626C7999A}" type="pres">
      <dgm:prSet presAssocID="{72C08ACC-75F9-4DD3-AAF4-06E68593340F}" presName="bullet4c" presStyleLbl="node1" presStyleIdx="2" presStyleCnt="4" custScaleY="96741" custLinFactNeighborY="4919"/>
      <dgm:spPr/>
    </dgm:pt>
    <dgm:pt modelId="{38006828-C0BE-45C0-A76A-310A97FC0285}" type="pres">
      <dgm:prSet presAssocID="{72C08ACC-75F9-4DD3-AAF4-06E68593340F}" presName="textBox4c" presStyleLbl="revTx" presStyleIdx="2" presStyleCnt="4" custLinFactNeighborX="2381" custLinFactNeighborY="-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9042FF-94EC-459E-B846-F84FD60A787B}" type="pres">
      <dgm:prSet presAssocID="{D1C5AE4A-F2B0-4917-8555-A099BC7502B3}" presName="bullet4d" presStyleLbl="node1" presStyleIdx="3" presStyleCnt="4" custLinFactNeighborY="20951"/>
      <dgm:spPr/>
    </dgm:pt>
    <dgm:pt modelId="{1601AEA9-0551-4BF0-9AAF-89B97DDFCDE8}" type="pres">
      <dgm:prSet presAssocID="{D1C5AE4A-F2B0-4917-8555-A099BC7502B3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78D628-5429-4C9E-B9FE-B0C9B590C991}" type="presOf" srcId="{72C08ACC-75F9-4DD3-AAF4-06E68593340F}" destId="{38006828-C0BE-45C0-A76A-310A97FC0285}" srcOrd="0" destOrd="0" presId="urn:microsoft.com/office/officeart/2005/8/layout/arrow2"/>
    <dgm:cxn modelId="{711E6AC3-31C6-4982-B6FE-6790D6CB05C8}" srcId="{F12899C4-E7A3-4F6D-86E2-62777B1D6EC3}" destId="{24AF9B49-20CF-4ABB-B23F-CAE6EAC19B3C}" srcOrd="0" destOrd="0" parTransId="{7408A678-4E22-48E0-B714-8C7A7C01070B}" sibTransId="{914D752C-6E6D-4FE9-B87A-EF7395175A15}"/>
    <dgm:cxn modelId="{40E8EF44-2113-44E5-B277-23F66F41337D}" type="presOf" srcId="{F12899C4-E7A3-4F6D-86E2-62777B1D6EC3}" destId="{0E0F116D-5018-455A-A937-42EE09156733}" srcOrd="0" destOrd="0" presId="urn:microsoft.com/office/officeart/2005/8/layout/arrow2"/>
    <dgm:cxn modelId="{1B274A52-2DF3-4D98-A198-AADB41339A7C}" srcId="{F12899C4-E7A3-4F6D-86E2-62777B1D6EC3}" destId="{72C08ACC-75F9-4DD3-AAF4-06E68593340F}" srcOrd="2" destOrd="0" parTransId="{69A6F372-EE1A-4715-B999-9F9581338767}" sibTransId="{54533DB4-B64A-49F6-8CD9-6E8C09FFF4D5}"/>
    <dgm:cxn modelId="{01DDED1D-E573-42C7-829D-205217FDFA5C}" type="presOf" srcId="{D1C5AE4A-F2B0-4917-8555-A099BC7502B3}" destId="{1601AEA9-0551-4BF0-9AAF-89B97DDFCDE8}" srcOrd="0" destOrd="0" presId="urn:microsoft.com/office/officeart/2005/8/layout/arrow2"/>
    <dgm:cxn modelId="{C8E8DA3B-4C1C-4B4E-BD2C-314EBF497506}" srcId="{F12899C4-E7A3-4F6D-86E2-62777B1D6EC3}" destId="{3692DFC9-9F5F-4306-8E9F-20AAA6C40903}" srcOrd="1" destOrd="0" parTransId="{6A0F4648-501F-41C6-B64B-E34B44F86084}" sibTransId="{1C8A44BA-C67F-4895-9919-F0E843313CA9}"/>
    <dgm:cxn modelId="{E752DF03-5370-4103-A1AC-EF9B60E2BD14}" type="presOf" srcId="{3692DFC9-9F5F-4306-8E9F-20AAA6C40903}" destId="{01EABF16-98E4-4B47-B6D6-EDB9B1D36E64}" srcOrd="0" destOrd="0" presId="urn:microsoft.com/office/officeart/2005/8/layout/arrow2"/>
    <dgm:cxn modelId="{C0CD5646-635D-47E6-8D48-6211AF4320B7}" type="presOf" srcId="{24AF9B49-20CF-4ABB-B23F-CAE6EAC19B3C}" destId="{3F27B67B-20C3-4F1E-B100-ABC86544D732}" srcOrd="0" destOrd="0" presId="urn:microsoft.com/office/officeart/2005/8/layout/arrow2"/>
    <dgm:cxn modelId="{E19847E7-D8DC-4849-A9F4-552E0B600721}" srcId="{F12899C4-E7A3-4F6D-86E2-62777B1D6EC3}" destId="{D1C5AE4A-F2B0-4917-8555-A099BC7502B3}" srcOrd="3" destOrd="0" parTransId="{E91AE9C2-6EC8-475F-ABFD-E37E7C3414E4}" sibTransId="{47FE470F-E595-4385-B640-CE27171E768F}"/>
    <dgm:cxn modelId="{1A01E89E-6A33-4AFF-9B13-5DE76E3433E5}" type="presParOf" srcId="{0E0F116D-5018-455A-A937-42EE09156733}" destId="{671D6487-6B31-483C-9995-6229D64C1897}" srcOrd="0" destOrd="0" presId="urn:microsoft.com/office/officeart/2005/8/layout/arrow2"/>
    <dgm:cxn modelId="{18C99887-2774-49FB-A332-70B675BDC3AD}" type="presParOf" srcId="{0E0F116D-5018-455A-A937-42EE09156733}" destId="{008A5335-BA2E-486A-84F6-C8AA9E41261F}" srcOrd="1" destOrd="0" presId="urn:microsoft.com/office/officeart/2005/8/layout/arrow2"/>
    <dgm:cxn modelId="{01E638FC-B367-4920-AF22-EA4AFFAD777A}" type="presParOf" srcId="{008A5335-BA2E-486A-84F6-C8AA9E41261F}" destId="{E8E9896C-1F06-4FDF-9FED-873D1B2C12C7}" srcOrd="0" destOrd="0" presId="urn:microsoft.com/office/officeart/2005/8/layout/arrow2"/>
    <dgm:cxn modelId="{0421C593-50E5-4D24-8E62-F83672F94186}" type="presParOf" srcId="{008A5335-BA2E-486A-84F6-C8AA9E41261F}" destId="{3F27B67B-20C3-4F1E-B100-ABC86544D732}" srcOrd="1" destOrd="0" presId="urn:microsoft.com/office/officeart/2005/8/layout/arrow2"/>
    <dgm:cxn modelId="{9483EEBC-DCFD-4044-B413-761E565285E4}" type="presParOf" srcId="{008A5335-BA2E-486A-84F6-C8AA9E41261F}" destId="{8841FCD9-C506-4F5A-A3ED-9BAC49E75BA3}" srcOrd="2" destOrd="0" presId="urn:microsoft.com/office/officeart/2005/8/layout/arrow2"/>
    <dgm:cxn modelId="{B4A460AC-A341-438B-BBAA-13829FD4A3D2}" type="presParOf" srcId="{008A5335-BA2E-486A-84F6-C8AA9E41261F}" destId="{01EABF16-98E4-4B47-B6D6-EDB9B1D36E64}" srcOrd="3" destOrd="0" presId="urn:microsoft.com/office/officeart/2005/8/layout/arrow2"/>
    <dgm:cxn modelId="{AD48EA89-D393-4836-B840-608F411FB522}" type="presParOf" srcId="{008A5335-BA2E-486A-84F6-C8AA9E41261F}" destId="{AA63206C-D29A-4921-85BA-1D8626C7999A}" srcOrd="4" destOrd="0" presId="urn:microsoft.com/office/officeart/2005/8/layout/arrow2"/>
    <dgm:cxn modelId="{99C813E1-2F8E-44D4-88FA-C01100AC80DE}" type="presParOf" srcId="{008A5335-BA2E-486A-84F6-C8AA9E41261F}" destId="{38006828-C0BE-45C0-A76A-310A97FC0285}" srcOrd="5" destOrd="0" presId="urn:microsoft.com/office/officeart/2005/8/layout/arrow2"/>
    <dgm:cxn modelId="{B1F83709-6D2E-4CB3-BBBF-1EEB5946B5A8}" type="presParOf" srcId="{008A5335-BA2E-486A-84F6-C8AA9E41261F}" destId="{5F9042FF-94EC-459E-B846-F84FD60A787B}" srcOrd="6" destOrd="0" presId="urn:microsoft.com/office/officeart/2005/8/layout/arrow2"/>
    <dgm:cxn modelId="{C5E37E4F-72DA-49AA-A417-5B1D5A9314C8}" type="presParOf" srcId="{008A5335-BA2E-486A-84F6-C8AA9E41261F}" destId="{1601AEA9-0551-4BF0-9AAF-89B97DDFCDE8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D6487-6B31-483C-9995-6229D64C1897}">
      <dsp:nvSpPr>
        <dsp:cNvPr id="0" name=""/>
        <dsp:cNvSpPr/>
      </dsp:nvSpPr>
      <dsp:spPr>
        <a:xfrm>
          <a:off x="203143" y="0"/>
          <a:ext cx="8940829" cy="429812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9896C-1F06-4FDF-9FED-873D1B2C12C7}">
      <dsp:nvSpPr>
        <dsp:cNvPr id="0" name=""/>
        <dsp:cNvSpPr/>
      </dsp:nvSpPr>
      <dsp:spPr>
        <a:xfrm>
          <a:off x="1302086" y="3074234"/>
          <a:ext cx="187317" cy="18731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7B67B-20C3-4F1E-B100-ABC86544D732}">
      <dsp:nvSpPr>
        <dsp:cNvPr id="0" name=""/>
        <dsp:cNvSpPr/>
      </dsp:nvSpPr>
      <dsp:spPr>
        <a:xfrm>
          <a:off x="962599" y="3801397"/>
          <a:ext cx="2258958" cy="97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56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962599" y="3801397"/>
        <a:ext cx="2258958" cy="970036"/>
      </dsp:txXfrm>
    </dsp:sp>
    <dsp:sp modelId="{8841FCD9-C506-4F5A-A3ED-9BAC49E75BA3}">
      <dsp:nvSpPr>
        <dsp:cNvPr id="0" name=""/>
        <dsp:cNvSpPr/>
      </dsp:nvSpPr>
      <dsp:spPr>
        <a:xfrm>
          <a:off x="2435807" y="2248883"/>
          <a:ext cx="325769" cy="325769"/>
        </a:xfrm>
        <a:prstGeom prst="ellips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ABF16-98E4-4B47-B6D6-EDB9B1D36E64}">
      <dsp:nvSpPr>
        <dsp:cNvPr id="0" name=""/>
        <dsp:cNvSpPr/>
      </dsp:nvSpPr>
      <dsp:spPr>
        <a:xfrm>
          <a:off x="2788411" y="2565945"/>
          <a:ext cx="1710290" cy="2326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19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788411" y="2565945"/>
        <a:ext cx="1710290" cy="2326199"/>
      </dsp:txXfrm>
    </dsp:sp>
    <dsp:sp modelId="{AA63206C-D29A-4921-85BA-1D8626C7999A}">
      <dsp:nvSpPr>
        <dsp:cNvPr id="0" name=""/>
        <dsp:cNvSpPr/>
      </dsp:nvSpPr>
      <dsp:spPr>
        <a:xfrm>
          <a:off x="4315456" y="1558874"/>
          <a:ext cx="431644" cy="417577"/>
        </a:xfrm>
        <a:prstGeom prst="ellips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06828-C0BE-45C0-A76A-310A97FC0285}">
      <dsp:nvSpPr>
        <dsp:cNvPr id="0" name=""/>
        <dsp:cNvSpPr/>
      </dsp:nvSpPr>
      <dsp:spPr>
        <a:xfrm>
          <a:off x="4572000" y="1718937"/>
          <a:ext cx="1710290" cy="3145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720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4572000" y="1718937"/>
        <a:ext cx="1710290" cy="3145713"/>
      </dsp:txXfrm>
    </dsp:sp>
    <dsp:sp modelId="{5F9042FF-94EC-459E-B846-F84FD60A787B}">
      <dsp:nvSpPr>
        <dsp:cNvPr id="0" name=""/>
        <dsp:cNvSpPr/>
      </dsp:nvSpPr>
      <dsp:spPr>
        <a:xfrm>
          <a:off x="6156054" y="1074532"/>
          <a:ext cx="578241" cy="578241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1AEA9-0551-4BF0-9AAF-89B97DDFCDE8}">
      <dsp:nvSpPr>
        <dsp:cNvPr id="0" name=""/>
        <dsp:cNvSpPr/>
      </dsp:nvSpPr>
      <dsp:spPr>
        <a:xfrm>
          <a:off x="6445175" y="1242505"/>
          <a:ext cx="1710290" cy="3649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398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6445175" y="1242505"/>
        <a:ext cx="1710290" cy="3649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98" cy="456595"/>
          </a:xfrm>
          <a:prstGeom prst="rect">
            <a:avLst/>
          </a:prstGeom>
        </p:spPr>
        <p:txBody>
          <a:bodyPr vert="horz" lIns="86493" tIns="43247" rIns="86493" bIns="43247" rtlCol="0"/>
          <a:lstStyle>
            <a:lvl1pPr algn="l">
              <a:defRPr sz="1100"/>
            </a:lvl1pPr>
          </a:lstStyle>
          <a:p>
            <a:r>
              <a:rPr lang="en-US" smtClean="0"/>
              <a:t>Task 8 and Summary of All Findings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14" y="1"/>
            <a:ext cx="2972098" cy="456595"/>
          </a:xfrm>
          <a:prstGeom prst="rect">
            <a:avLst/>
          </a:prstGeom>
        </p:spPr>
        <p:txBody>
          <a:bodyPr vert="horz" lIns="86493" tIns="43247" rIns="86493" bIns="43247" rtlCol="0"/>
          <a:lstStyle>
            <a:lvl1pPr algn="r">
              <a:defRPr sz="1100"/>
            </a:lvl1pPr>
          </a:lstStyle>
          <a:p>
            <a:r>
              <a:rPr lang="en-US" smtClean="0"/>
              <a:t>5/12/2014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894"/>
            <a:ext cx="2972098" cy="456595"/>
          </a:xfrm>
          <a:prstGeom prst="rect">
            <a:avLst/>
          </a:prstGeom>
        </p:spPr>
        <p:txBody>
          <a:bodyPr vert="horz" lIns="86493" tIns="43247" rIns="86493" bIns="43247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vert="horz" lIns="86493" tIns="43247" rIns="86493" bIns="43247" rtlCol="0" anchor="b"/>
          <a:lstStyle>
            <a:lvl1pPr algn="r">
              <a:defRPr sz="1100"/>
            </a:lvl1pPr>
          </a:lstStyle>
          <a:p>
            <a:fld id="{8FF7FF29-6749-4C66-B066-DA607BBC9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28693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r>
              <a:rPr lang="en-US" smtClean="0"/>
              <a:t>Task 8 and Summary of All Findings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r>
              <a:rPr lang="en-US" smtClean="0"/>
              <a:t>5/12/2014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AB05385B-2151-43FA-A76E-50BAE61F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48223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Traffic21 is a University wide initiative.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purpose today is not so much to report on research results; </a:t>
            </a:r>
          </a:p>
          <a:p>
            <a:r>
              <a:rPr lang="en-US" baseline="0" dirty="0" smtClean="0"/>
              <a:t>but rather to report on a research program.</a:t>
            </a:r>
          </a:p>
          <a:p>
            <a:r>
              <a:rPr lang="en-US" baseline="0" dirty="0" smtClean="0"/>
              <a:t>One which may provide you with an opportunity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25558-CEEE-4199-B012-2BEE1B570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899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2/10 BT comment: put picture as a backdrop/background and the text on top.</a:t>
            </a:r>
          </a:p>
        </p:txBody>
      </p:sp>
    </p:spTree>
    <p:extLst>
      <p:ext uri="{BB962C8B-B14F-4D97-AF65-F5344CB8AC3E}">
        <p14:creationId xmlns:p14="http://schemas.microsoft.com/office/powerpoint/2010/main" val="409457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FC6E12-039B-49D8-A32D-51D94B159391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715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458788"/>
            <a:ext cx="4113212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Anyone</a:t>
            </a:r>
            <a:r>
              <a:rPr lang="en-US" baseline="0" dirty="0" smtClean="0"/>
              <a:t> have the horizontal image of this information?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70BAB-493A-4593-95B0-382775B89CB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19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Surtrac</a:t>
            </a:r>
            <a:r>
              <a:rPr lang="en-US" baseline="0" dirty="0" smtClean="0"/>
              <a:t> is already installed at 50 intersections in Pittsburgh.</a:t>
            </a:r>
          </a:p>
          <a:p>
            <a:pPr marL="0" indent="0">
              <a:buFont typeface="Arial"/>
              <a:buNone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baseline="0" dirty="0" smtClean="0"/>
              <a:t>When U.S. Department of Transportation Secretary Anthony Foxx was in Pittsburgh 2 weeks ago, he announced an $11 million grant to expand Surtrac to 150 more intersections in the city over the next 3 years, with additional funding coming from </a:t>
            </a:r>
            <a:r>
              <a:rPr lang="en-US" baseline="0" dirty="0" err="1" smtClean="0"/>
              <a:t>PennDOT</a:t>
            </a:r>
            <a:r>
              <a:rPr lang="en-US" baseline="0" dirty="0" smtClean="0"/>
              <a:t> and the city of Pittsburgh.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779A7-C49F-5944-98D0-6E4A7FFE8E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11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5385B-2151-43FA-A76E-50BAE61F2FEA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5/12/2014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Task 8 and Summary of All Findings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93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A50A37-4DE5-469A-8686-A10FA34A6F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94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5184F-B773-44CA-BC1D-293EC8A01B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723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706745" y="4459221"/>
            <a:ext cx="5657172" cy="4223429"/>
          </a:xfrm>
          <a:prstGeom prst="rect">
            <a:avLst/>
          </a:prstGeom>
        </p:spPr>
        <p:txBody>
          <a:bodyPr lIns="92339" tIns="92339" rIns="92339" bIns="92339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Good</a:t>
            </a:r>
            <a:r>
              <a:rPr lang="en-US" baseline="0" dirty="0"/>
              <a:t> evening, I’m Varun from Carnegie Mellon University. Today I will be talking about our project - autonomous aerial mapping and inspection using drones for infrastructure; some early results from case studies</a:t>
            </a:r>
          </a:p>
          <a:p>
            <a:pPr>
              <a:spcBef>
                <a:spcPts val="0"/>
              </a:spcBef>
            </a:pPr>
            <a:endParaRPr lang="en-US" baseline="0" dirty="0"/>
          </a:p>
          <a:p>
            <a:pPr>
              <a:spcBef>
                <a:spcPts val="0"/>
              </a:spcBef>
            </a:pPr>
            <a:r>
              <a:rPr lang="en-US" baseline="0" dirty="0"/>
              <a:t>This is a collaborative research project involving CMU robotics, CMU Civil Engineering and Northeastern Civil Engineering departments.</a:t>
            </a:r>
          </a:p>
          <a:p>
            <a:pPr>
              <a:spcBef>
                <a:spcPts val="0"/>
              </a:spcBef>
            </a:pPr>
            <a:r>
              <a:rPr lang="en-US" baseline="0" dirty="0"/>
              <a:t>This project is funded by National Science Foundation (NSF)</a:t>
            </a:r>
            <a:endParaRPr dirty="0"/>
          </a:p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704850"/>
            <a:ext cx="4689475" cy="3517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35556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2/10 BT comment: </a:t>
            </a:r>
          </a:p>
          <a:p>
            <a:pPr marL="228600" indent="-228600">
              <a:buAutoNum type="arabicPeriod"/>
            </a:pPr>
            <a:r>
              <a:rPr lang="en-US" dirty="0"/>
              <a:t>Use wide slide format</a:t>
            </a:r>
          </a:p>
          <a:p>
            <a:pPr marL="228600" indent="-228600">
              <a:buAutoNum type="arabicPeriod"/>
            </a:pPr>
            <a:r>
              <a:rPr lang="en-US" dirty="0"/>
              <a:t>Use template with SMART Belt Coalition</a:t>
            </a:r>
            <a:r>
              <a:rPr lang="en-US" baseline="0" dirty="0"/>
              <a:t> and Member logos (all along the bottom of the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2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21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2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3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079733" y="4621995"/>
            <a:ext cx="7772400" cy="1470025"/>
          </a:xfrm>
        </p:spPr>
        <p:txBody>
          <a:bodyPr anchor="b" anchorCtr="0">
            <a:normAutofit/>
          </a:bodyPr>
          <a:lstStyle>
            <a:lvl1pPr algn="r">
              <a:defRPr sz="2700" b="1" i="0">
                <a:solidFill>
                  <a:srgbClr val="021452"/>
                </a:solidFill>
                <a:latin typeface="+mj-lt"/>
                <a:cs typeface="ApexNew-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765533" y="6215136"/>
            <a:ext cx="7086600" cy="637901"/>
          </a:xfr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rgbClr val="021452"/>
                </a:solidFill>
                <a:latin typeface="+mn-lt"/>
                <a:cs typeface="ApexNew-Medium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828800" y="0"/>
            <a:ext cx="7315200" cy="5132832"/>
          </a:xfrm>
        </p:spPr>
        <p:txBody>
          <a:bodyPr/>
          <a:lstStyle>
            <a:lvl1pPr>
              <a:defRPr>
                <a:solidFill>
                  <a:srgbClr val="021452"/>
                </a:solidFill>
                <a:latin typeface="+mn-lt"/>
              </a:defRPr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720302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95800"/>
          </a:xfrm>
        </p:spPr>
        <p:txBody>
          <a:bodyPr/>
          <a:lstStyle>
            <a:lvl2pPr marL="493776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54864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111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54864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419600"/>
          </a:xfrm>
        </p:spPr>
        <p:txBody>
          <a:bodyPr/>
          <a:lstStyle>
            <a:lvl1pPr>
              <a:defRPr sz="1200"/>
            </a:lvl1pPr>
            <a:lvl2pPr marL="493776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419600"/>
          </a:xfrm>
        </p:spPr>
        <p:txBody>
          <a:bodyPr/>
          <a:lstStyle>
            <a:lvl1pPr>
              <a:defRPr sz="1200"/>
            </a:lvl1pPr>
            <a:lvl2pPr marL="493776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867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54864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7721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524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0F3F2-1638-4781-BB31-E6920B7E93EC}" type="datetime1">
              <a:rPr lang="en-US" smtClean="0"/>
              <a:t>2/11/2020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54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972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11C79-8F73-498B-B6B8-C2D7E2EA9CE6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ACA13-3E8E-42DC-8C15-570AA6917C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F0AC82-25A6-4EC6-978E-96590ACE52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5852900"/>
            <a:ext cx="2182091" cy="5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75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4B0E3-CE35-4889-ABC5-55F11949776E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243B-C63D-460C-8FF1-C6623ACE62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37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55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A01FF-4BAA-4715-952B-F0E4F5F66673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34457-0CEF-460E-A9FB-DA07156291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128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3BD79-E03D-44F3-890E-FC6C4696DCFB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D99C4-AA26-4659-A329-0D2DBD8FD4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048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797F-2640-4DBC-B434-3408F7E03B6F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2E981-416D-49C1-BD39-4427A0E243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260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4CC28-547A-4CAA-89F0-0BA9E73F46F7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8D213-0F9D-44B5-964C-759C2EB538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79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5D3D9-E68B-4329-994A-C92DFBDBD3DB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A7C60-0BCE-4509-BB0C-6826A2743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363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3590B-5C0C-47EB-85D5-5BD6B54EDF1F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C3A3A-E8F2-4BBA-967E-D2414B38A1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95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276EA-8496-42A4-8555-4AD75B23BD68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CE54C-A4CC-4A6B-9F68-90B1C132D4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952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2"/>
            <a:ext cx="2057400" cy="58975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2"/>
            <a:ext cx="6019800" cy="5897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0CDEA-C7CB-4F9D-8844-5E89DF310CB3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A50F2-0899-454A-9C15-1DE71E245D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58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93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7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191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4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23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577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D11B5-5406-466C-841D-AEF162738F48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4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2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450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5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-2362200" y="-609600"/>
            <a:ext cx="9144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5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3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Tahoma" pitchFamily="34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Tahoma" pitchFamily="34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Tahoma" pitchFamily="34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Tahoma" pitchFamily="34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Tahom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492919" indent="-214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20000"/>
        <a:buFont typeface="Arial Unicode MS" pitchFamily="34" charset="-128"/>
        <a:buChar char="□"/>
        <a:defRPr sz="12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SzPct val="50000"/>
        <a:buFont typeface="Arial Unicode MS" pitchFamily="34" charset="-128"/>
        <a:buChar char="■"/>
        <a:defRPr sz="12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172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cs typeface="+mn-cs"/>
              </a:defRPr>
            </a:lvl1pPr>
          </a:lstStyle>
          <a:p>
            <a:pPr>
              <a:defRPr/>
            </a:pPr>
            <a:fld id="{320833FF-5DC0-4C4B-B51A-1F75C66C48C2}" type="datetime1">
              <a:rPr lang="en-US" smtClean="0"/>
              <a:t>2/11/2020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1400" y="6172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cs typeface="+mn-cs"/>
              </a:defRPr>
            </a:lvl1pPr>
          </a:lstStyle>
          <a:p>
            <a:pPr>
              <a:defRPr/>
            </a:pPr>
            <a:fld id="{912B9D26-240C-4644-BECE-58DA1C5D2E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7" descr="Penndot-rgb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1" y="5851527"/>
            <a:ext cx="26765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71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6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microsoft.com/office/2007/relationships/diagramDrawing" Target="../diagrams/drawing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image" Target="../media/image70.jpeg"/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12" Type="http://schemas.openxmlformats.org/officeDocument/2006/relationships/image" Target="../media/image6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11" Type="http://schemas.openxmlformats.org/officeDocument/2006/relationships/image" Target="../media/image59.emf"/><Relationship Id="rId5" Type="http://schemas.openxmlformats.org/officeDocument/2006/relationships/image" Target="../media/image66.emf"/><Relationship Id="rId15" Type="http://schemas.openxmlformats.org/officeDocument/2006/relationships/image" Target="../media/image71.png"/><Relationship Id="rId10" Type="http://schemas.openxmlformats.org/officeDocument/2006/relationships/image" Target="../media/image58.png"/><Relationship Id="rId4" Type="http://schemas.openxmlformats.org/officeDocument/2006/relationships/image" Target="../media/image65.emf"/><Relationship Id="rId9" Type="http://schemas.openxmlformats.org/officeDocument/2006/relationships/image" Target="../media/image57.emf"/><Relationship Id="rId1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obility21.cmu.edu/" TargetMode="External"/><Relationship Id="rId2" Type="http://schemas.openxmlformats.org/officeDocument/2006/relationships/hyperlink" Target="mailto:StanCaldwell@cmu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4341"/>
            <a:ext cx="9144000" cy="711610"/>
          </a:xfrm>
        </p:spPr>
        <p:txBody>
          <a:bodyPr>
            <a:noAutofit/>
          </a:bodyPr>
          <a:lstStyle/>
          <a:p>
            <a:r>
              <a:rPr lang="en-US" sz="2100" b="1" dirty="0" smtClean="0">
                <a:latin typeface="+mn-lt"/>
              </a:rPr>
              <a:t/>
            </a:r>
            <a:br>
              <a:rPr lang="en-US" sz="21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Stan Caldwell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dirty="0" smtClean="0">
                <a:latin typeface="+mn-lt"/>
              </a:rPr>
              <a:t>Executive </a:t>
            </a:r>
            <a:r>
              <a:rPr lang="en-US" sz="3600" dirty="0">
                <a:latin typeface="+mn-lt"/>
              </a:rPr>
              <a:t>Director</a:t>
            </a:r>
            <a:r>
              <a:rPr lang="en-US" sz="2100" dirty="0">
                <a:latin typeface="+mn-lt"/>
              </a:rPr>
              <a:t/>
            </a:r>
            <a:br>
              <a:rPr lang="en-US" sz="2100" dirty="0">
                <a:latin typeface="+mn-lt"/>
              </a:rPr>
            </a:br>
            <a:endParaRPr lang="en-US" sz="21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72" y="2028218"/>
            <a:ext cx="3341771" cy="102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73" y="3659443"/>
            <a:ext cx="2411255" cy="2120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9683"/>
            <a:ext cx="2324701" cy="3099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/>
          <a:stretch/>
        </p:blipFill>
        <p:spPr>
          <a:xfrm>
            <a:off x="6818427" y="857563"/>
            <a:ext cx="2326659" cy="20570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" y="857564"/>
            <a:ext cx="2324701" cy="23413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26" y="2908216"/>
            <a:ext cx="2317501" cy="30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9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 bwMode="auto">
          <a:xfrm>
            <a:off x="1657351" y="4885269"/>
            <a:ext cx="6000750" cy="541069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05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1609705" y="3313194"/>
            <a:ext cx="6048397" cy="541069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05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Helvetica"/>
                <a:cs typeface="Helvetica"/>
              </a:rPr>
              <a:t>Connected and Autonomous</a:t>
            </a:r>
            <a:br>
              <a:rPr lang="en-US" sz="2700" b="1" dirty="0">
                <a:solidFill>
                  <a:srgbClr val="FF0000"/>
                </a:solidFill>
                <a:latin typeface="Helvetica"/>
                <a:cs typeface="Helvetica"/>
              </a:rPr>
            </a:br>
            <a:r>
              <a:rPr lang="en-US" sz="2700" b="1" dirty="0">
                <a:solidFill>
                  <a:srgbClr val="FF0000"/>
                </a:solidFill>
                <a:latin typeface="Helvetica"/>
                <a:cs typeface="Helvetica"/>
              </a:rPr>
              <a:t>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050" y="2020420"/>
            <a:ext cx="6172200" cy="1122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25" dirty="0">
                <a:solidFill>
                  <a:srgbClr val="000000"/>
                </a:solidFill>
                <a:latin typeface="Helvetica"/>
                <a:cs typeface="Helvetica"/>
              </a:rPr>
              <a:t>Connectivity</a:t>
            </a:r>
          </a:p>
          <a:p>
            <a:pPr lvl="1"/>
            <a:r>
              <a:rPr lang="en-US" sz="1725" dirty="0">
                <a:solidFill>
                  <a:srgbClr val="000000"/>
                </a:solidFill>
                <a:latin typeface="Helvetica"/>
                <a:cs typeface="Helvetica"/>
              </a:rPr>
              <a:t>Includes all types of communication with vehicles and infrastructure (Wi-Fi, DSRC, Cellular, etc.)</a:t>
            </a:r>
          </a:p>
        </p:txBody>
      </p:sp>
      <p:pic>
        <p:nvPicPr>
          <p:cNvPr id="5" name="Picture 4" descr="car_sensors_blue_still.gif"/>
          <p:cNvPicPr>
            <a:picLocks noChangeAspect="1"/>
          </p:cNvPicPr>
          <p:nvPr/>
        </p:nvPicPr>
        <p:blipFill rotWithShape="1">
          <a:blip r:embed="rId2"/>
          <a:srcRect l="7260" t="10889" r="9139" b="6876"/>
          <a:stretch/>
        </p:blipFill>
        <p:spPr>
          <a:xfrm>
            <a:off x="3714750" y="3126527"/>
            <a:ext cx="1460810" cy="914400"/>
          </a:xfrm>
          <a:prstGeom prst="rect">
            <a:avLst/>
          </a:prstGeom>
        </p:spPr>
      </p:pic>
      <p:pic>
        <p:nvPicPr>
          <p:cNvPr id="11" name="Picture 10" descr="car_connected_frames_still.gif"/>
          <p:cNvPicPr>
            <a:picLocks noChangeAspect="1"/>
          </p:cNvPicPr>
          <p:nvPr/>
        </p:nvPicPr>
        <p:blipFill rotWithShape="1">
          <a:blip r:embed="rId3"/>
          <a:srcRect t="5557" b="7194"/>
          <a:stretch/>
        </p:blipFill>
        <p:spPr>
          <a:xfrm>
            <a:off x="3714750" y="4755692"/>
            <a:ext cx="1600200" cy="8884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57350" y="5013269"/>
            <a:ext cx="20532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b="1" dirty="0">
                <a:solidFill>
                  <a:srgbClr val="000000"/>
                </a:solidFill>
              </a:rPr>
              <a:t>Connected Vehicle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3051" y="3457114"/>
            <a:ext cx="22337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b="1" dirty="0">
                <a:solidFill>
                  <a:srgbClr val="000000"/>
                </a:solidFill>
              </a:rPr>
              <a:t>Autonomous Vehicle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9704" y="3854262"/>
            <a:ext cx="20208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Operates in isolation from other vehicles using internal sensors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1" y="5407843"/>
            <a:ext cx="2025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Communicates with nearby vehicles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59914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 bwMode="auto">
          <a:xfrm>
            <a:off x="1657351" y="4885269"/>
            <a:ext cx="6000750" cy="541069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05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1609705" y="3313194"/>
            <a:ext cx="6048397" cy="541069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05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Helvetica"/>
                <a:cs typeface="Helvetica"/>
              </a:rPr>
              <a:t>Connected and Autonomous</a:t>
            </a:r>
            <a:br>
              <a:rPr lang="en-US" sz="2700" b="1" dirty="0">
                <a:solidFill>
                  <a:srgbClr val="FF0000"/>
                </a:solidFill>
                <a:latin typeface="Helvetica"/>
                <a:cs typeface="Helvetica"/>
              </a:rPr>
            </a:br>
            <a:r>
              <a:rPr lang="en-US" sz="2700" b="1" dirty="0">
                <a:solidFill>
                  <a:srgbClr val="FF0000"/>
                </a:solidFill>
                <a:latin typeface="Helvetica"/>
                <a:cs typeface="Helvetica"/>
              </a:rPr>
              <a:t>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050" y="2020420"/>
            <a:ext cx="6172200" cy="1122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25" dirty="0">
                <a:solidFill>
                  <a:srgbClr val="000000"/>
                </a:solidFill>
                <a:latin typeface="Helvetica"/>
                <a:cs typeface="Helvetica"/>
              </a:rPr>
              <a:t>Connectivity</a:t>
            </a:r>
          </a:p>
          <a:p>
            <a:pPr lvl="1"/>
            <a:r>
              <a:rPr lang="en-US" sz="1725" dirty="0">
                <a:solidFill>
                  <a:srgbClr val="000000"/>
                </a:solidFill>
                <a:latin typeface="Helvetica"/>
                <a:cs typeface="Helvetica"/>
              </a:rPr>
              <a:t>Includes all types of communication with vehicles and infrastructure (Wi-Fi, DSRC, Cellular, etc.)</a:t>
            </a:r>
          </a:p>
        </p:txBody>
      </p:sp>
      <p:sp>
        <p:nvSpPr>
          <p:cNvPr id="4" name="Bent Arrow 3"/>
          <p:cNvSpPr/>
          <p:nvPr/>
        </p:nvSpPr>
        <p:spPr bwMode="auto">
          <a:xfrm>
            <a:off x="4286250" y="4212767"/>
            <a:ext cx="1028702" cy="631286"/>
          </a:xfrm>
          <a:prstGeom prst="bentArrow">
            <a:avLst>
              <a:gd name="adj1" fmla="val 29233"/>
              <a:gd name="adj2" fmla="val 41225"/>
              <a:gd name="adj3" fmla="val 32054"/>
              <a:gd name="adj4" fmla="val 4375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050" i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Picture 4" descr="car_sensors_blue_still.gif"/>
          <p:cNvPicPr>
            <a:picLocks noChangeAspect="1"/>
          </p:cNvPicPr>
          <p:nvPr/>
        </p:nvPicPr>
        <p:blipFill rotWithShape="1">
          <a:blip r:embed="rId2"/>
          <a:srcRect l="7260" t="10889" r="9139" b="6876"/>
          <a:stretch/>
        </p:blipFill>
        <p:spPr>
          <a:xfrm>
            <a:off x="3714750" y="3126527"/>
            <a:ext cx="1460810" cy="914400"/>
          </a:xfrm>
          <a:prstGeom prst="rect">
            <a:avLst/>
          </a:prstGeom>
        </p:spPr>
      </p:pic>
      <p:sp>
        <p:nvSpPr>
          <p:cNvPr id="7" name="Bent Arrow 6"/>
          <p:cNvSpPr/>
          <p:nvPr/>
        </p:nvSpPr>
        <p:spPr bwMode="auto">
          <a:xfrm flipV="1">
            <a:off x="4286251" y="3775897"/>
            <a:ext cx="1028702" cy="631286"/>
          </a:xfrm>
          <a:prstGeom prst="bentArrow">
            <a:avLst>
              <a:gd name="adj1" fmla="val 29233"/>
              <a:gd name="adj2" fmla="val 41225"/>
              <a:gd name="adj3" fmla="val 32054"/>
              <a:gd name="adj4" fmla="val 4375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050" i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Picture 7" descr="car_converged_frames_blue_stil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070" y="3793180"/>
            <a:ext cx="1484714" cy="944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3550" y="4672901"/>
            <a:ext cx="2457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b="1" dirty="0"/>
              <a:t>Connected Automated Vehicle</a:t>
            </a:r>
          </a:p>
        </p:txBody>
      </p:sp>
      <p:pic>
        <p:nvPicPr>
          <p:cNvPr id="11" name="Picture 10" descr="car_connected_frames_still.gif"/>
          <p:cNvPicPr>
            <a:picLocks noChangeAspect="1"/>
          </p:cNvPicPr>
          <p:nvPr/>
        </p:nvPicPr>
        <p:blipFill rotWithShape="1">
          <a:blip r:embed="rId4"/>
          <a:srcRect t="5557" b="7194"/>
          <a:stretch/>
        </p:blipFill>
        <p:spPr>
          <a:xfrm>
            <a:off x="3714750" y="4755692"/>
            <a:ext cx="1600200" cy="8884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57350" y="5013269"/>
            <a:ext cx="20532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b="1" dirty="0">
                <a:solidFill>
                  <a:srgbClr val="000000"/>
                </a:solidFill>
              </a:rPr>
              <a:t>Connected Vehicle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3051" y="3457114"/>
            <a:ext cx="22337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b="1" dirty="0">
                <a:solidFill>
                  <a:srgbClr val="000000"/>
                </a:solidFill>
              </a:rPr>
              <a:t>Autonomous Vehicle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6919271" y="4065255"/>
            <a:ext cx="738830" cy="541069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05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9704" y="3854262"/>
            <a:ext cx="20208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Operates in isolation from other vehicles using internal sensors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1" y="5407843"/>
            <a:ext cx="2025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Communicates with nearby vehicles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7026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Pittsburgh Demonstration</a:t>
            </a:r>
            <a:br>
              <a:rPr lang="en-US" dirty="0" smtClean="0"/>
            </a:br>
            <a:r>
              <a:rPr lang="en-US" sz="2200" dirty="0" smtClean="0"/>
              <a:t>9-4-14</a:t>
            </a:r>
            <a:endParaRPr lang="en-US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94" t="24486" r="21503" b="-7229"/>
          <a:stretch/>
        </p:blipFill>
        <p:spPr>
          <a:xfrm>
            <a:off x="304800" y="3124200"/>
            <a:ext cx="3594166" cy="3352800"/>
          </a:xfrm>
        </p:spPr>
      </p:pic>
      <p:sp>
        <p:nvSpPr>
          <p:cNvPr id="5" name="TextBox 4"/>
          <p:cNvSpPr txBox="1"/>
          <p:nvPr/>
        </p:nvSpPr>
        <p:spPr>
          <a:xfrm>
            <a:off x="2057400" y="6178741"/>
            <a:ext cx="560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33 miles along Route 19 in multi-lane, dense traffic with lights and two interstate highways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0" y="4343400"/>
            <a:ext cx="990600" cy="765048"/>
          </a:xfrm>
          <a:prstGeom prst="wedgeRoundRectCallout">
            <a:avLst>
              <a:gd name="adj1" fmla="val 92519"/>
              <a:gd name="adj2" fmla="val -101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37561" y="4419600"/>
            <a:ext cx="114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Pittsburgh</a:t>
            </a:r>
          </a:p>
          <a:p>
            <a:r>
              <a:rPr lang="en-US" dirty="0" smtClean="0"/>
              <a:t>Airport</a:t>
            </a:r>
            <a:endParaRPr lang="en-US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2438400" y="3276600"/>
            <a:ext cx="990600" cy="765048"/>
          </a:xfrm>
          <a:prstGeom prst="wedgeRoundRectCallout">
            <a:avLst>
              <a:gd name="adj1" fmla="val -85092"/>
              <a:gd name="adj2" fmla="val -2144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62200" y="3276600"/>
            <a:ext cx="1121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Cranberry</a:t>
            </a:r>
          </a:p>
          <a:p>
            <a:r>
              <a:rPr lang="en-US" dirty="0" smtClean="0"/>
              <a:t>Township</a:t>
            </a:r>
            <a:endParaRPr lang="en-US" dirty="0"/>
          </a:p>
        </p:txBody>
      </p:sp>
      <p:pic>
        <p:nvPicPr>
          <p:cNvPr id="11" name="Picture 2" descr="https://www.cmu.edu/news/stories/archives/2013/september/images/srxcaddy_300x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2057400" cy="1714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45646" y="24617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298952"/>
            <a:ext cx="4203454" cy="2797048"/>
          </a:xfrm>
          <a:prstGeom prst="rect">
            <a:avLst/>
          </a:prstGeom>
        </p:spPr>
      </p:pic>
      <p:pic>
        <p:nvPicPr>
          <p:cNvPr id="14" name="Picture 13" descr="http://i1.mail.com/026/2312026,h=425,pd=1,w=620/bill-shuster-barry-scho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r="5744"/>
          <a:stretch/>
        </p:blipFill>
        <p:spPr bwMode="auto">
          <a:xfrm>
            <a:off x="5791200" y="1447800"/>
            <a:ext cx="2075222" cy="1681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3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1470025"/>
          </a:xfrm>
        </p:spPr>
        <p:txBody>
          <a:bodyPr/>
          <a:lstStyle/>
          <a:p>
            <a:r>
              <a:rPr lang="en-US" dirty="0" smtClean="0"/>
              <a:t>Connected and Autonomous Vehicles 2040 Vision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581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0" descr="google c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3581400" cy="288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9842" r="40122" b="33184"/>
          <a:stretch/>
        </p:blipFill>
        <p:spPr>
          <a:xfrm>
            <a:off x="762000" y="1981200"/>
            <a:ext cx="2761593" cy="43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107" y="0"/>
            <a:ext cx="8229600" cy="838200"/>
          </a:xfrm>
        </p:spPr>
        <p:txBody>
          <a:bodyPr/>
          <a:lstStyle/>
          <a:p>
            <a:r>
              <a:rPr lang="en-US" dirty="0" smtClean="0"/>
              <a:t>Proposed PennDOT Actions</a:t>
            </a:r>
            <a:endParaRPr lang="en-US" dirty="0"/>
          </a:p>
        </p:txBody>
      </p:sp>
      <p:grpSp>
        <p:nvGrpSpPr>
          <p:cNvPr id="86" name="Group 85"/>
          <p:cNvGrpSpPr>
            <a:grpSpLocks noChangeAspect="1"/>
          </p:cNvGrpSpPr>
          <p:nvPr/>
        </p:nvGrpSpPr>
        <p:grpSpPr>
          <a:xfrm>
            <a:off x="585515" y="563720"/>
            <a:ext cx="7848105" cy="6126480"/>
            <a:chOff x="0" y="0"/>
            <a:chExt cx="8058150" cy="6076950"/>
          </a:xfrm>
        </p:grpSpPr>
        <p:sp>
          <p:nvSpPr>
            <p:cNvPr id="87" name="Text Box 2"/>
            <p:cNvSpPr txBox="1">
              <a:spLocks noChangeArrowheads="1"/>
            </p:cNvSpPr>
            <p:nvPr/>
          </p:nvSpPr>
          <p:spPr bwMode="auto">
            <a:xfrm>
              <a:off x="6000750" y="1371600"/>
              <a:ext cx="1634969" cy="47053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171450" marR="0" indent="-17145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0" algn="l"/>
                  <a:tab pos="114300" algn="l"/>
                </a:tabLst>
              </a:pPr>
              <a:r>
                <a:rPr lang="en-US" sz="1200" b="1" dirty="0">
                  <a:solidFill>
                    <a:srgbClr val="0F243E"/>
                  </a:solidFill>
                  <a:effectLst/>
                  <a:ea typeface="Calibri"/>
                  <a:cs typeface="Times New Roman"/>
                </a:rPr>
                <a:t>Provisions for a new license class for those wishing to drive their manual cars</a:t>
              </a:r>
              <a:r>
                <a:rPr lang="en-US" sz="1200" b="1" dirty="0" smtClean="0">
                  <a:solidFill>
                    <a:srgbClr val="0F243E"/>
                  </a:solidFill>
                  <a:effectLst/>
                  <a:ea typeface="Calibri"/>
                  <a:cs typeface="Times New Roman"/>
                </a:rPr>
                <a:t>.</a:t>
              </a:r>
              <a:endParaRPr lang="en-US" sz="1100" dirty="0">
                <a:effectLst/>
                <a:ea typeface="Calibri"/>
                <a:cs typeface="Times New Roman"/>
              </a:endParaRPr>
            </a:p>
            <a:p>
              <a:pPr marL="171450" marR="0" indent="-17145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0" algn="l"/>
                  <a:tab pos="114300" algn="l"/>
                </a:tabLst>
              </a:pPr>
              <a:r>
                <a:rPr lang="en-US" sz="1200" b="1" dirty="0">
                  <a:solidFill>
                    <a:srgbClr val="0F243E"/>
                  </a:solidFill>
                  <a:effectLst/>
                  <a:ea typeface="Calibri"/>
                  <a:cs typeface="Times New Roman"/>
                </a:rPr>
                <a:t>Dedicating some highway lanes to autonomous vehicle use</a:t>
              </a:r>
              <a:r>
                <a:rPr lang="en-US" sz="1200" b="1" dirty="0" smtClean="0">
                  <a:solidFill>
                    <a:srgbClr val="0F243E"/>
                  </a:solidFill>
                  <a:effectLst/>
                  <a:ea typeface="Calibri"/>
                  <a:cs typeface="Times New Roman"/>
                </a:rPr>
                <a:t>.</a:t>
              </a:r>
              <a:endParaRPr lang="en-US" sz="1100" dirty="0">
                <a:effectLst/>
                <a:ea typeface="Calibri"/>
                <a:cs typeface="Times New Roman"/>
              </a:endParaRPr>
            </a:p>
            <a:p>
              <a:pPr marL="171450" marR="0" indent="-17145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0" algn="l"/>
                  <a:tab pos="114300" algn="l"/>
                </a:tabLst>
              </a:pPr>
              <a:r>
                <a:rPr lang="en-US" sz="1200" b="1" dirty="0">
                  <a:solidFill>
                    <a:srgbClr val="0F243E"/>
                  </a:solidFill>
                  <a:effectLst/>
                  <a:ea typeface="Calibri"/>
                  <a:cs typeface="Times New Roman"/>
                </a:rPr>
                <a:t>Reconfiguration and repurposing of the lanes</a:t>
              </a:r>
              <a:r>
                <a:rPr lang="en-US" sz="1200" b="1" dirty="0" smtClean="0">
                  <a:solidFill>
                    <a:srgbClr val="0F243E"/>
                  </a:solidFill>
                  <a:effectLst/>
                  <a:ea typeface="Calibri"/>
                  <a:cs typeface="Times New Roman"/>
                </a:rPr>
                <a:t>.</a:t>
              </a:r>
              <a:r>
                <a:rPr lang="en-US" sz="1200" spc="15" dirty="0">
                  <a:effectLst/>
                  <a:ea typeface="Arial"/>
                  <a:cs typeface="Calibri"/>
                </a:rPr>
                <a:t> </a:t>
              </a:r>
              <a:endParaRPr lang="en-US" sz="1100" dirty="0">
                <a:effectLst/>
                <a:ea typeface="Calibri"/>
                <a:cs typeface="Times New Roman"/>
              </a:endParaRPr>
            </a:p>
            <a:p>
              <a:pPr marL="171450" marR="0" indent="-17145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0" algn="l"/>
                  <a:tab pos="114300" algn="l"/>
                </a:tabLst>
              </a:pPr>
              <a:r>
                <a:rPr lang="en-US" sz="1200" b="1" spc="15" dirty="0">
                  <a:solidFill>
                    <a:srgbClr val="0F243E"/>
                  </a:solidFill>
                  <a:effectLst/>
                  <a:ea typeface="Arial"/>
                  <a:cs typeface="Calibri"/>
                </a:rPr>
                <a:t>Phasing out the freight infrastructure (e.g.  over-height warnings, weigh stations) as new technologies are introduced.</a:t>
              </a:r>
              <a:endParaRPr lang="en-US" sz="1100" dirty="0">
                <a:effectLst/>
                <a:ea typeface="Calibri"/>
                <a:cs typeface="Times New Roman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</a:pPr>
              <a:r>
                <a:rPr lang="en-US" sz="1100" b="1" i="1" dirty="0">
                  <a:effectLst/>
                  <a:ea typeface="Calibri"/>
                  <a:cs typeface="Times New Roman"/>
                </a:rPr>
                <a:t> </a:t>
              </a:r>
              <a:endParaRPr lang="en-US" sz="1100" dirty="0">
                <a:effectLst/>
                <a:ea typeface="Calibri"/>
                <a:cs typeface="Times New Roman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tabLst>
                  <a:tab pos="0" algn="l"/>
                </a:tabLst>
              </a:pPr>
              <a:r>
                <a:rPr lang="en-US" sz="1100" dirty="0">
                  <a:effectLst/>
                  <a:ea typeface="Calibri"/>
                  <a:cs typeface="Times New Roman"/>
                </a:rPr>
                <a:t> </a:t>
              </a:r>
            </a:p>
            <a:p>
              <a:pPr marL="0" marR="0" algn="just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effectLst/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0" y="0"/>
              <a:ext cx="8058150" cy="6076950"/>
              <a:chOff x="0" y="0"/>
              <a:chExt cx="8058150" cy="6076950"/>
            </a:xfrm>
          </p:grpSpPr>
          <p:sp>
            <p:nvSpPr>
              <p:cNvPr id="89" name="Text Box 2"/>
              <p:cNvSpPr txBox="1">
                <a:spLocks noChangeAspect="1" noChangeArrowheads="1"/>
              </p:cNvSpPr>
              <p:nvPr/>
            </p:nvSpPr>
            <p:spPr bwMode="auto">
              <a:xfrm>
                <a:off x="0" y="704851"/>
                <a:ext cx="3913632" cy="537140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tabLst>
                    <a:tab pos="0" algn="l"/>
                    <a:tab pos="114300" algn="l"/>
                  </a:tabLst>
                </a:pPr>
                <a:r>
                  <a:rPr lang="en-US" sz="1200" b="1" dirty="0" smtClean="0">
                    <a:solidFill>
                      <a:srgbClr val="0F243E"/>
                    </a:solidFill>
                    <a:effectLst/>
                    <a:ea typeface="Times New Roman"/>
                    <a:cs typeface="Calibri"/>
                  </a:rPr>
                  <a:t>2014-2016</a:t>
                </a: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171450" marR="0" indent="-17145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114300" algn="l"/>
                  </a:tabLst>
                </a:pPr>
                <a:r>
                  <a:rPr lang="en-US" sz="1200" b="1" dirty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Thorough evaluation of all existing and planned capacity/LOS enhancement and ITS related investments</a:t>
                </a:r>
                <a:r>
                  <a:rPr lang="en-US" sz="1200" b="1" dirty="0" smtClean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.</a:t>
                </a: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171450" marR="0" indent="-17145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114300" algn="l"/>
                  </a:tabLst>
                </a:pPr>
                <a:r>
                  <a:rPr lang="en-US" sz="1200" b="1" dirty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Collaboration with private sector to convert data into information for sending to cloud</a:t>
                </a:r>
                <a:r>
                  <a:rPr lang="en-US" sz="1200" b="1" dirty="0" smtClean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.</a:t>
                </a: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171450" marR="0" indent="-17145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114300" algn="l"/>
                  </a:tabLst>
                </a:pPr>
                <a:r>
                  <a:rPr lang="en-US" sz="1200" b="1" dirty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Prioritization of safety and mobility applications</a:t>
                </a:r>
                <a:r>
                  <a:rPr lang="en-US" sz="1200" b="1" dirty="0" smtClean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.</a:t>
                </a: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171450" marR="0" indent="-17145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114300" algn="l"/>
                  </a:tabLst>
                </a:pPr>
                <a:r>
                  <a:rPr lang="en-US" sz="1200" b="1" dirty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Identification and prioritization of key locations for DSRC and roadside equipment deployment</a:t>
                </a:r>
                <a:r>
                  <a:rPr lang="en-US" sz="1200" b="1" dirty="0" smtClean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.</a:t>
                </a: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171450" marR="0" indent="-17145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114300" algn="l"/>
                  </a:tabLst>
                </a:pPr>
                <a:r>
                  <a:rPr lang="en-US" sz="1200" b="1" dirty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Funding allocation for DSRC and roadside units.</a:t>
                </a: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0" marR="0" algn="ctr" hangingPunct="0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114300" algn="l"/>
                  </a:tabLst>
                </a:pPr>
                <a:r>
                  <a:rPr lang="en-US" sz="1200" b="1" i="1" dirty="0">
                    <a:solidFill>
                      <a:srgbClr val="C0504D"/>
                    </a:solidFill>
                    <a:effectLst/>
                    <a:ea typeface="Calibri"/>
                    <a:cs typeface="Times New Roman"/>
                  </a:rPr>
                  <a:t>2015: FHWA Guidance to V2I Deployment</a:t>
                </a:r>
                <a:endParaRPr lang="en-US" sz="1100" dirty="0">
                  <a:effectLst/>
                  <a:latin typeface="Arial"/>
                  <a:ea typeface="Times New Roman"/>
                  <a:cs typeface="Times New Roman"/>
                </a:endParaRPr>
              </a:p>
              <a:p>
                <a:pPr marL="0" marR="0" algn="just" hangingPunct="0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114300" algn="l"/>
                  </a:tabLst>
                </a:pPr>
                <a:r>
                  <a:rPr lang="en-US" sz="1200" b="1" i="1" dirty="0">
                    <a:solidFill>
                      <a:srgbClr val="0F243E"/>
                    </a:solidFill>
                    <a:effectLst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Arial"/>
                  <a:ea typeface="Times New Roman"/>
                  <a:cs typeface="Times New Roman"/>
                </a:endParaRPr>
              </a:p>
              <a:p>
                <a:pPr marL="0" marR="0" algn="ctr" hangingPunct="0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114300" algn="l"/>
                  </a:tabLst>
                </a:pPr>
                <a:r>
                  <a:rPr lang="en-US" sz="1200" b="1" dirty="0">
                    <a:solidFill>
                      <a:srgbClr val="0F243E"/>
                    </a:solidFill>
                    <a:effectLst/>
                    <a:ea typeface="Calibri"/>
                    <a:cs typeface="Times New Roman"/>
                  </a:rPr>
                  <a:t>2016-2020</a:t>
                </a:r>
                <a:endParaRPr lang="en-US" sz="1100" dirty="0">
                  <a:effectLst/>
                  <a:latin typeface="Arial"/>
                  <a:ea typeface="Times New Roman"/>
                  <a:cs typeface="Times New Roman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tabLst>
                    <a:tab pos="0" algn="l"/>
                    <a:tab pos="114300" algn="l"/>
                  </a:tabLst>
                </a:pPr>
                <a:r>
                  <a:rPr lang="en-US" sz="1200" b="1" i="1" dirty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 </a:t>
                </a: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171450" marR="0" indent="-17145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114300" algn="l"/>
                  </a:tabLst>
                </a:pPr>
                <a:r>
                  <a:rPr lang="en-US" sz="1200" b="1" dirty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Upgrading signal controllers, equipment and firmware where necessary</a:t>
                </a:r>
                <a:r>
                  <a:rPr lang="en-US" sz="1200" b="1" dirty="0" smtClean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.</a:t>
                </a:r>
              </a:p>
              <a:p>
                <a:pPr marL="171450" marR="0" indent="-17145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114300" algn="l"/>
                  </a:tabLst>
                </a:pP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171450" marR="0" indent="-17145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114300" algn="l"/>
                  </a:tabLst>
                </a:pPr>
                <a:r>
                  <a:rPr lang="en-US" sz="1200" b="1" dirty="0">
                    <a:solidFill>
                      <a:srgbClr val="0F243E"/>
                    </a:solidFill>
                    <a:effectLst/>
                    <a:ea typeface="Calibri"/>
                    <a:cs typeface="Calibri"/>
                  </a:rPr>
                  <a:t>Early small-scale deployment of V2I applications at key locations.</a:t>
                </a: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</a:tabLst>
                </a:pPr>
                <a:r>
                  <a:rPr lang="en-US" sz="1200" b="1" i="1" dirty="0">
                    <a:effectLst/>
                    <a:ea typeface="Calibri"/>
                    <a:cs typeface="Calibri"/>
                  </a:rPr>
                  <a:t> </a:t>
                </a:r>
                <a:endParaRPr lang="en-US" sz="1100" dirty="0">
                  <a:effectLst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tabLst>
                    <a:tab pos="0" algn="l"/>
                  </a:tabLst>
                </a:pPr>
                <a:r>
                  <a:rPr lang="en-US" sz="1100" dirty="0">
                    <a:effectLst/>
                    <a:ea typeface="Calibri"/>
                    <a:cs typeface="Times New Roman"/>
                  </a:rPr>
                  <a:t> </a:t>
                </a:r>
              </a:p>
              <a:p>
                <a:pPr marL="0" marR="0" algn="just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effectLst/>
                    <a:latin typeface="Arial"/>
                    <a:ea typeface="Times New Roman"/>
                    <a:cs typeface="Times New Roman"/>
                  </a:rPr>
                  <a:t> </a:t>
                </a:r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0" y="0"/>
                <a:ext cx="8058150" cy="6076950"/>
                <a:chOff x="0" y="0"/>
                <a:chExt cx="8058150" cy="6076950"/>
              </a:xfrm>
            </p:grpSpPr>
            <p:sp>
              <p:nvSpPr>
                <p:cNvPr id="9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914775" y="1019175"/>
                  <a:ext cx="2085340" cy="5057775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headEnd/>
                  <a:tailEnd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171450" marR="0" indent="-17145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Arial" panose="020B0604020202020204" pitchFamily="34" charset="0"/>
                    <a:buChar char="•"/>
                    <a:tabLst>
                      <a:tab pos="0" algn="l"/>
                      <a:tab pos="114300" algn="l"/>
                    </a:tabLst>
                  </a:pPr>
                  <a:r>
                    <a:rPr lang="en-US" sz="1200" b="1" dirty="0" smtClean="0">
                      <a:solidFill>
                        <a:srgbClr val="0F243E"/>
                      </a:solidFill>
                      <a:effectLst/>
                      <a:ea typeface="Calibri"/>
                      <a:cs typeface="Times New Roman"/>
                    </a:rPr>
                    <a:t>Collaboration </a:t>
                  </a:r>
                  <a:r>
                    <a:rPr lang="en-US" sz="1200" b="1" dirty="0">
                      <a:solidFill>
                        <a:srgbClr val="0F243E"/>
                      </a:solidFill>
                      <a:effectLst/>
                      <a:ea typeface="Calibri"/>
                      <a:cs typeface="Times New Roman"/>
                    </a:rPr>
                    <a:t>with local and state educational institutions to enhance workforce training</a:t>
                  </a:r>
                  <a:r>
                    <a:rPr lang="en-US" sz="1200" b="1" dirty="0" smtClean="0">
                      <a:solidFill>
                        <a:srgbClr val="0F243E"/>
                      </a:solidFill>
                      <a:effectLst/>
                      <a:ea typeface="Calibri"/>
                      <a:cs typeface="Times New Roman"/>
                    </a:rPr>
                    <a:t>.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  <a:p>
                  <a:pPr marL="171450" marR="0" indent="-17145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Arial" panose="020B0604020202020204" pitchFamily="34" charset="0"/>
                    <a:buChar char="•"/>
                    <a:tabLst>
                      <a:tab pos="0" algn="l"/>
                      <a:tab pos="114300" algn="l"/>
                    </a:tabLst>
                  </a:pPr>
                  <a:r>
                    <a:rPr lang="en-US" sz="1200" b="1" dirty="0">
                      <a:solidFill>
                        <a:srgbClr val="0F243E"/>
                      </a:solidFill>
                      <a:effectLst/>
                      <a:ea typeface="Calibri"/>
                      <a:cs typeface="Times New Roman"/>
                    </a:rPr>
                    <a:t>Update of testing criteria for level 3 automation</a:t>
                  </a:r>
                  <a:r>
                    <a:rPr lang="en-US" sz="1200" b="1" dirty="0" smtClean="0">
                      <a:solidFill>
                        <a:srgbClr val="0F243E"/>
                      </a:solidFill>
                      <a:effectLst/>
                      <a:ea typeface="Calibri"/>
                      <a:cs typeface="Times New Roman"/>
                    </a:rPr>
                    <a:t>.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  <a:p>
                  <a:pPr marL="171450" marR="0" indent="-17145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Arial" panose="020B0604020202020204" pitchFamily="34" charset="0"/>
                    <a:buChar char="•"/>
                    <a:tabLst>
                      <a:tab pos="0" algn="l"/>
                      <a:tab pos="114300" algn="l"/>
                    </a:tabLst>
                  </a:pPr>
                  <a:r>
                    <a:rPr lang="en-US" sz="1200" b="1" dirty="0">
                      <a:solidFill>
                        <a:srgbClr val="0F243E"/>
                      </a:solidFill>
                      <a:effectLst/>
                      <a:ea typeface="Calibri"/>
                      <a:cs typeface="Times New Roman"/>
                    </a:rPr>
                    <a:t>Design of driver licensing training for emergency situations, system malfunctions, regulations and human interaction levels. 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  <a:p>
                  <a:pPr marL="171450" marR="0" indent="-17145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Arial" panose="020B0604020202020204" pitchFamily="34" charset="0"/>
                    <a:buChar char="•"/>
                    <a:tabLst>
                      <a:tab pos="0" algn="l"/>
                      <a:tab pos="114300" algn="l"/>
                    </a:tabLst>
                  </a:pPr>
                  <a:r>
                    <a:rPr lang="en-US" sz="1200" b="1" dirty="0">
                      <a:solidFill>
                        <a:srgbClr val="0F243E"/>
                      </a:solidFill>
                      <a:effectLst/>
                      <a:ea typeface="Calibri"/>
                      <a:cs typeface="Times New Roman"/>
                    </a:rPr>
                    <a:t>Work with the trucking industry and State Police to design features tailored to these stakeholders. 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  <a:p>
                  <a:pPr marL="171450" marR="0" indent="-17145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Arial" panose="020B0604020202020204" pitchFamily="34" charset="0"/>
                    <a:buChar char="•"/>
                    <a:tabLst>
                      <a:tab pos="0" algn="l"/>
                      <a:tab pos="114300" algn="l"/>
                    </a:tabLst>
                  </a:pPr>
                  <a:r>
                    <a:rPr lang="en-US" sz="1200" b="1" dirty="0">
                      <a:solidFill>
                        <a:srgbClr val="0F243E"/>
                      </a:solidFill>
                      <a:effectLst/>
                      <a:ea typeface="Calibri"/>
                      <a:cs typeface="Times New Roman"/>
                    </a:rPr>
                    <a:t>Deployment expansions – large scale deployment of equipment and applications</a:t>
                  </a:r>
                  <a:r>
                    <a:rPr lang="en-US" sz="1200" b="1" dirty="0" smtClean="0">
                      <a:solidFill>
                        <a:srgbClr val="0F243E"/>
                      </a:solidFill>
                      <a:effectLst/>
                      <a:ea typeface="Calibri"/>
                      <a:cs typeface="Times New Roman"/>
                    </a:rPr>
                    <a:t>.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0" algn="l"/>
                    </a:tabLst>
                  </a:pPr>
                  <a:r>
                    <a:rPr lang="en-US" sz="1100" b="1" i="1" dirty="0">
                      <a:effectLst/>
                      <a:ea typeface="Calibri"/>
                      <a:cs typeface="Times New Roman"/>
                    </a:rPr>
                    <a:t> 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0" algn="l"/>
                    </a:tabLst>
                  </a:pPr>
                  <a:r>
                    <a:rPr lang="en-US" sz="1100" b="1" i="1" dirty="0">
                      <a:effectLst/>
                      <a:ea typeface="Calibri"/>
                      <a:cs typeface="Times New Roman"/>
                    </a:rPr>
                    <a:t> 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tabLst>
                      <a:tab pos="0" algn="l"/>
                    </a:tabLst>
                  </a:pPr>
                  <a:r>
                    <a:rPr lang="en-US" sz="1100" dirty="0">
                      <a:effectLst/>
                      <a:ea typeface="Calibri"/>
                      <a:cs typeface="Times New Roman"/>
                    </a:rPr>
                    <a:t> </a:t>
                  </a:r>
                </a:p>
                <a:p>
                  <a:pPr marL="0" marR="0" algn="just" hangingPunct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effectLst/>
                      <a:latin typeface="Arial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grpSp>
              <p:nvGrpSpPr>
                <p:cNvPr id="92" name="Group 91"/>
                <p:cNvGrpSpPr/>
                <p:nvPr/>
              </p:nvGrpSpPr>
              <p:grpSpPr>
                <a:xfrm>
                  <a:off x="0" y="0"/>
                  <a:ext cx="8058150" cy="4178221"/>
                  <a:chOff x="0" y="0"/>
                  <a:chExt cx="8058150" cy="4178221"/>
                </a:xfrm>
              </p:grpSpPr>
              <p:grpSp>
                <p:nvGrpSpPr>
                  <p:cNvPr id="93" name="Group 92"/>
                  <p:cNvGrpSpPr/>
                  <p:nvPr/>
                </p:nvGrpSpPr>
                <p:grpSpPr>
                  <a:xfrm>
                    <a:off x="0" y="0"/>
                    <a:ext cx="8058150" cy="1545144"/>
                    <a:chOff x="0" y="0"/>
                    <a:chExt cx="8058150" cy="1545144"/>
                  </a:xfrm>
                </p:grpSpPr>
                <p:grpSp>
                  <p:nvGrpSpPr>
                    <p:cNvPr id="96" name="Group 95"/>
                    <p:cNvGrpSpPr/>
                    <p:nvPr/>
                  </p:nvGrpSpPr>
                  <p:grpSpPr>
                    <a:xfrm>
                      <a:off x="0" y="0"/>
                      <a:ext cx="8058150" cy="1545144"/>
                      <a:chOff x="0" y="0"/>
                      <a:chExt cx="8058150" cy="1545144"/>
                    </a:xfrm>
                  </p:grpSpPr>
                  <p:grpSp>
                    <p:nvGrpSpPr>
                      <p:cNvPr id="98" name="Group 97"/>
                      <p:cNvGrpSpPr/>
                      <p:nvPr/>
                    </p:nvGrpSpPr>
                    <p:grpSpPr>
                      <a:xfrm>
                        <a:off x="0" y="0"/>
                        <a:ext cx="8058150" cy="1545144"/>
                        <a:chOff x="0" y="0"/>
                        <a:chExt cx="8058150" cy="1545144"/>
                      </a:xfrm>
                    </p:grpSpPr>
                    <p:grpSp>
                      <p:nvGrpSpPr>
                        <p:cNvPr id="100" name="Group 99"/>
                        <p:cNvGrpSpPr/>
                        <p:nvPr/>
                      </p:nvGrpSpPr>
                      <p:grpSpPr>
                        <a:xfrm>
                          <a:off x="0" y="0"/>
                          <a:ext cx="8058150" cy="1545144"/>
                          <a:chOff x="0" y="0"/>
                          <a:chExt cx="7734300" cy="1152419"/>
                        </a:xfrm>
                      </p:grpSpPr>
                      <p:sp>
                        <p:nvSpPr>
                          <p:cNvPr id="102" name="Right Arrow 101"/>
                          <p:cNvSpPr/>
                          <p:nvPr/>
                        </p:nvSpPr>
                        <p:spPr>
                          <a:xfrm>
                            <a:off x="0" y="0"/>
                            <a:ext cx="7734300" cy="657225"/>
                          </a:xfrm>
                          <a:prstGeom prst="rightArrow">
                            <a:avLst/>
                          </a:prstGeom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n/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" name="Right Arrow 102"/>
                          <p:cNvSpPr/>
                          <p:nvPr/>
                        </p:nvSpPr>
                        <p:spPr>
                          <a:xfrm>
                            <a:off x="3757444" y="247620"/>
                            <a:ext cx="3976856" cy="657225"/>
                          </a:xfrm>
                          <a:prstGeom prst="rightArrow">
                            <a:avLst/>
                          </a:prstGeom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n/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" name="Right Arrow 103"/>
                          <p:cNvSpPr/>
                          <p:nvPr/>
                        </p:nvSpPr>
                        <p:spPr>
                          <a:xfrm>
                            <a:off x="5759585" y="495194"/>
                            <a:ext cx="1974715" cy="657225"/>
                          </a:xfrm>
                          <a:prstGeom prst="rightArrow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n/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101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0" y="333375"/>
                          <a:ext cx="3381375" cy="3333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/>
                              <a:ea typeface="Times New Roman"/>
                              <a:cs typeface="Times New Roman"/>
                            </a:rPr>
                            <a:t>2014 - 2020</a:t>
                          </a:r>
                          <a:endParaRPr lang="en-US" sz="1100">
                            <a:effectLst/>
                            <a:latin typeface="Arial"/>
                            <a:ea typeface="Times New Roman"/>
                            <a:cs typeface="Times New Roman"/>
                          </a:endParaRPr>
                        </a:p>
                      </p:txBody>
                    </p:sp>
                  </p:grpSp>
                  <p:sp>
                    <p:nvSpPr>
                      <p:cNvPr id="99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914774" y="647542"/>
                        <a:ext cx="1724025" cy="3333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 algn="just" hangingPunct="0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 b="1">
                            <a:effectLst/>
                            <a:latin typeface="Arial"/>
                            <a:ea typeface="Times New Roman"/>
                            <a:cs typeface="Times New Roman"/>
                          </a:rPr>
                          <a:t>2021 - 2030</a:t>
                        </a:r>
                        <a:endParaRPr lang="en-US" sz="1100">
                          <a:effectLst/>
                          <a:latin typeface="Arial"/>
                          <a:ea typeface="Times New Roman"/>
                          <a:cs typeface="Times New Roman"/>
                        </a:endParaRPr>
                      </a:p>
                    </p:txBody>
                  </p:sp>
                </p:grpSp>
                <p:sp>
                  <p:nvSpPr>
                    <p:cNvPr id="97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00749" y="980746"/>
                      <a:ext cx="1609725" cy="3333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jus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2031 - 2040</a:t>
                      </a:r>
                      <a:endParaRPr lang="en-US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p:txBody>
                </p:sp>
              </p:grpSp>
              <p:sp>
                <p:nvSpPr>
                  <p:cNvPr id="94" name="Rounded Rectangle 93"/>
                  <p:cNvSpPr/>
                  <p:nvPr/>
                </p:nvSpPr>
                <p:spPr>
                  <a:xfrm>
                    <a:off x="0" y="704850"/>
                    <a:ext cx="3914140" cy="314325"/>
                  </a:xfrm>
                  <a:prstGeom prst="roundRect">
                    <a:avLst/>
                  </a:prstGeom>
                  <a:noFill/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" name="Rounded Rectangle 94"/>
                  <p:cNvSpPr/>
                  <p:nvPr/>
                </p:nvSpPr>
                <p:spPr>
                  <a:xfrm>
                    <a:off x="635" y="3863896"/>
                    <a:ext cx="3914140" cy="314325"/>
                  </a:xfrm>
                  <a:prstGeom prst="roundRect">
                    <a:avLst/>
                  </a:prstGeom>
                  <a:noFill/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7687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1943100"/>
            <a:ext cx="3829050" cy="457200"/>
          </a:xfrm>
        </p:spPr>
        <p:txBody>
          <a:bodyPr/>
          <a:lstStyle/>
          <a:p>
            <a:r>
              <a:rPr lang="en-US" sz="1800" b="1" dirty="0">
                <a:solidFill>
                  <a:srgbClr val="00843D"/>
                </a:solidFill>
              </a:rPr>
              <a:t>Report to the Citizens of Pennsylvania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4750" y="2628900"/>
            <a:ext cx="4114800" cy="1243013"/>
          </a:xfrm>
        </p:spPr>
        <p:txBody>
          <a:bodyPr/>
          <a:lstStyle/>
          <a:p>
            <a:r>
              <a:rPr lang="en-US" sz="2550" b="1" dirty="0"/>
              <a:t>Vehicle Automation</a:t>
            </a:r>
          </a:p>
          <a:p>
            <a:r>
              <a:rPr lang="en-US" sz="2550" b="1" dirty="0"/>
              <a:t>in Pennsylvania </a:t>
            </a:r>
          </a:p>
          <a:p>
            <a:endParaRPr lang="en-US" b="1" dirty="0"/>
          </a:p>
          <a:p>
            <a:r>
              <a:rPr lang="en-US" b="1" dirty="0"/>
              <a:t>February 1, 2018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340" y="4878244"/>
            <a:ext cx="1982561" cy="420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F3F3B-81B3-48D5-9D36-1AB6FA416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4855382"/>
            <a:ext cx="180707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4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880291" y="3874231"/>
            <a:ext cx="3223262" cy="1887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880291" y="1442033"/>
            <a:ext cx="3223262" cy="1887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17472" y="3866916"/>
            <a:ext cx="3223262" cy="1887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213529" y="1434718"/>
            <a:ext cx="3223262" cy="1887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5147" r="8720" b="4162"/>
          <a:stretch/>
        </p:blipFill>
        <p:spPr>
          <a:xfrm>
            <a:off x="54631" y="1222765"/>
            <a:ext cx="2276651" cy="22486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7734" r="10858" b="4615"/>
          <a:stretch/>
        </p:blipFill>
        <p:spPr>
          <a:xfrm>
            <a:off x="59973" y="3703286"/>
            <a:ext cx="2255635" cy="2262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" b="4162"/>
          <a:stretch/>
        </p:blipFill>
        <p:spPr>
          <a:xfrm>
            <a:off x="4413472" y="3710290"/>
            <a:ext cx="2700416" cy="22486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7734" r="10858" b="4615"/>
          <a:stretch/>
        </p:blipFill>
        <p:spPr>
          <a:xfrm>
            <a:off x="4589600" y="1230390"/>
            <a:ext cx="2255635" cy="2262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6396864"/>
            <a:ext cx="9144000" cy="46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57" y="6460873"/>
            <a:ext cx="1600204" cy="32791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38598" y="3874231"/>
            <a:ext cx="256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- Industry -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38598" y="1470699"/>
            <a:ext cx="256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- Advocacy -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6425" y="1468318"/>
            <a:ext cx="3358521" cy="2813188"/>
            <a:chOff x="88668" y="1537674"/>
            <a:chExt cx="3358521" cy="2813188"/>
          </a:xfrm>
        </p:grpSpPr>
        <p:sp>
          <p:nvSpPr>
            <p:cNvPr id="41" name="TextBox 40"/>
            <p:cNvSpPr txBox="1"/>
            <p:nvPr/>
          </p:nvSpPr>
          <p:spPr>
            <a:xfrm>
              <a:off x="88669" y="1537674"/>
              <a:ext cx="25989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- Government -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8668" y="2042538"/>
              <a:ext cx="3358521" cy="2308324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628650" indent="-2286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PennDOT</a:t>
              </a:r>
            </a:p>
            <a:p>
              <a:pPr marL="628650" indent="-228600">
                <a:buFont typeface="Arial" panose="020B0604020202020204" pitchFamily="34" charset="0"/>
                <a:buChar char="•"/>
                <a:tabLst>
                  <a:tab pos="114300" algn="l"/>
                </a:tabLst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DCED</a:t>
              </a:r>
            </a:p>
            <a:p>
              <a:pPr marL="628650" indent="-2286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Insurance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14300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PTC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PSP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FHWA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708063" y="3874231"/>
            <a:ext cx="293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- Academia 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66037" y="4445136"/>
            <a:ext cx="2203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CMU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 Penn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Penn State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88514" y="1989157"/>
            <a:ext cx="204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PMTA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01928" y="4350741"/>
            <a:ext cx="2109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Global Automakers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6117" y="2828042"/>
            <a:ext cx="2254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City of Pittsburgh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52" y="1806003"/>
            <a:ext cx="939305" cy="939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6" y="4348607"/>
            <a:ext cx="1040547" cy="1040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87" y="4255112"/>
            <a:ext cx="1158985" cy="1158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8" y="1806003"/>
            <a:ext cx="852672" cy="85267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173794"/>
            <a:ext cx="905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AV Policy Task Force</a:t>
            </a:r>
          </a:p>
        </p:txBody>
      </p:sp>
    </p:spTree>
    <p:extLst>
      <p:ext uri="{BB962C8B-B14F-4D97-AF65-F5344CB8AC3E}">
        <p14:creationId xmlns:p14="http://schemas.microsoft.com/office/powerpoint/2010/main" val="2580360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6864"/>
            <a:ext cx="9144000" cy="46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57" y="6460873"/>
            <a:ext cx="1600204" cy="327910"/>
          </a:xfrm>
          <a:prstGeom prst="rect">
            <a:avLst/>
          </a:prstGeom>
        </p:spPr>
      </p:pic>
      <p:pic>
        <p:nvPicPr>
          <p:cNvPr id="1028" name="Picture 4" descr="https://www.google.com/selfdrivingcar/images/car-front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725"/>
          <a:stretch/>
        </p:blipFill>
        <p:spPr bwMode="auto">
          <a:xfrm>
            <a:off x="4911978" y="149925"/>
            <a:ext cx="4232022" cy="663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ingle Corner Rectangle 3"/>
          <p:cNvSpPr/>
          <p:nvPr/>
        </p:nvSpPr>
        <p:spPr>
          <a:xfrm>
            <a:off x="0" y="2354596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Stay Informed</a:t>
            </a:r>
          </a:p>
        </p:txBody>
      </p:sp>
      <p:sp>
        <p:nvSpPr>
          <p:cNvPr id="63" name="Round Single Corner Rectangle 62"/>
          <p:cNvSpPr/>
          <p:nvPr/>
        </p:nvSpPr>
        <p:spPr>
          <a:xfrm>
            <a:off x="-1989" y="5080663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Develop a Plan</a:t>
            </a:r>
          </a:p>
        </p:txBody>
      </p:sp>
      <p:sp>
        <p:nvSpPr>
          <p:cNvPr id="64" name="Round Single Corner Rectangle 63"/>
          <p:cNvSpPr/>
          <p:nvPr/>
        </p:nvSpPr>
        <p:spPr>
          <a:xfrm>
            <a:off x="-1990" y="4171974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Start Small &amp; Work With Partners</a:t>
            </a:r>
          </a:p>
        </p:txBody>
      </p:sp>
      <p:sp>
        <p:nvSpPr>
          <p:cNvPr id="11" name="Round Single Corner Rectangle 10"/>
          <p:cNvSpPr/>
          <p:nvPr/>
        </p:nvSpPr>
        <p:spPr>
          <a:xfrm>
            <a:off x="0" y="3263285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Understand the Implications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521211" y="-59618"/>
            <a:ext cx="6113189" cy="2309442"/>
            <a:chOff x="-120861" y="-59618"/>
            <a:chExt cx="6662863" cy="2309442"/>
          </a:xfrm>
        </p:grpSpPr>
        <p:sp>
          <p:nvSpPr>
            <p:cNvPr id="17" name="TextBox 16"/>
            <p:cNvSpPr txBox="1"/>
            <p:nvPr/>
          </p:nvSpPr>
          <p:spPr>
            <a:xfrm>
              <a:off x="-120860" y="-59618"/>
              <a:ext cx="66628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i="1" spc="50" dirty="0">
                  <a:ln w="0"/>
                  <a:solidFill>
                    <a:schemeClr val="bg2">
                      <a:lumMod val="5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PREPARING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20861" y="1049495"/>
              <a:ext cx="6662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i="1" spc="50" dirty="0">
                  <a:ln w="0"/>
                  <a:solidFill>
                    <a:schemeClr val="bg2">
                      <a:lumMod val="5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FUTURE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20860" y="761122"/>
              <a:ext cx="6662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50" dirty="0">
                  <a:ln w="0"/>
                  <a:solidFill>
                    <a:schemeClr val="bg2">
                      <a:lumMod val="5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for the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6556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6864"/>
            <a:ext cx="9144000" cy="46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57" y="6460873"/>
            <a:ext cx="1600204" cy="327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4396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Infrastructure Requirements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90"/>
          <a:stretch/>
        </p:blipFill>
        <p:spPr>
          <a:xfrm>
            <a:off x="5832089" y="451815"/>
            <a:ext cx="3311911" cy="5977054"/>
          </a:xfrm>
          <a:prstGeom prst="rect">
            <a:avLst/>
          </a:prstGeom>
        </p:spPr>
      </p:pic>
      <p:sp>
        <p:nvSpPr>
          <p:cNvPr id="10" name="Round Single Corner Rectangle 10"/>
          <p:cNvSpPr/>
          <p:nvPr/>
        </p:nvSpPr>
        <p:spPr>
          <a:xfrm>
            <a:off x="0" y="1737593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Line Paint</a:t>
            </a:r>
          </a:p>
        </p:txBody>
      </p:sp>
      <p:sp>
        <p:nvSpPr>
          <p:cNvPr id="11" name="Round Single Corner Rectangle 10"/>
          <p:cNvSpPr/>
          <p:nvPr/>
        </p:nvSpPr>
        <p:spPr>
          <a:xfrm>
            <a:off x="-1" y="2571439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Retroreflectivity</a:t>
            </a:r>
          </a:p>
        </p:txBody>
      </p:sp>
      <p:sp>
        <p:nvSpPr>
          <p:cNvPr id="12" name="Round Single Corner Rectangle 10"/>
          <p:cNvSpPr/>
          <p:nvPr/>
        </p:nvSpPr>
        <p:spPr>
          <a:xfrm>
            <a:off x="0" y="3405285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Asset Databases</a:t>
            </a:r>
          </a:p>
        </p:txBody>
      </p:sp>
      <p:sp>
        <p:nvSpPr>
          <p:cNvPr id="13" name="Round Single Corner Rectangle 10"/>
          <p:cNvSpPr/>
          <p:nvPr/>
        </p:nvSpPr>
        <p:spPr>
          <a:xfrm>
            <a:off x="0" y="4239131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Pavement Condition</a:t>
            </a:r>
          </a:p>
        </p:txBody>
      </p:sp>
    </p:spTree>
    <p:extLst>
      <p:ext uri="{BB962C8B-B14F-4D97-AF65-F5344CB8AC3E}">
        <p14:creationId xmlns:p14="http://schemas.microsoft.com/office/powerpoint/2010/main" val="713384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Sample Infrastructure Research Projects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28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857250"/>
            <a:ext cx="5829300" cy="8953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Trends </a:t>
            </a:r>
            <a:r>
              <a:rPr lang="en-US" dirty="0" smtClean="0"/>
              <a:t>in Information and Communications Technology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905000"/>
            <a:ext cx="7696200" cy="426719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Sensors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Data Analytics (real time and predictive)</a:t>
            </a:r>
            <a:endParaRPr lang="en-US" sz="32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Cyber </a:t>
            </a:r>
            <a:r>
              <a:rPr lang="en-US" sz="3200" dirty="0"/>
              <a:t>Physical Systems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Internet of Things </a:t>
            </a:r>
            <a:endParaRPr lang="en-US" sz="32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Edge </a:t>
            </a:r>
            <a:r>
              <a:rPr lang="en-US" sz="3200" dirty="0" smtClean="0"/>
              <a:t>Computing </a:t>
            </a:r>
            <a:endParaRPr lang="en-US" sz="3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5G </a:t>
            </a:r>
            <a:r>
              <a:rPr lang="en-US" sz="3200" dirty="0" smtClean="0"/>
              <a:t>and</a:t>
            </a:r>
            <a:r>
              <a:rPr lang="en-US" sz="3200" dirty="0" smtClean="0"/>
              <a:t> </a:t>
            </a:r>
            <a:r>
              <a:rPr lang="en-US" sz="3200" dirty="0" smtClean="0"/>
              <a:t>Advanced </a:t>
            </a:r>
            <a:r>
              <a:rPr lang="en-US" sz="3200" dirty="0"/>
              <a:t>Wireless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7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857250"/>
            <a:ext cx="6172200" cy="857250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Monitor Road Surface Damage 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2184" y="1714501"/>
            <a:ext cx="2290117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spcAft>
                <a:spcPts val="225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Inexpensively</a:t>
            </a:r>
          </a:p>
          <a:p>
            <a:pPr marL="257175" indent="-257175" defTabSz="685800">
              <a:spcAft>
                <a:spcPts val="225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Accurately</a:t>
            </a:r>
          </a:p>
          <a:p>
            <a:pPr marL="257175" indent="-257175" defTabSz="685800">
              <a:spcAft>
                <a:spcPts val="225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Continuously</a:t>
            </a:r>
          </a:p>
        </p:txBody>
      </p:sp>
      <p:pic>
        <p:nvPicPr>
          <p:cNvPr id="8" name="Picture 5" descr="SN15118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81" y="2259754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pothole_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183" y="2857795"/>
            <a:ext cx="1828800" cy="225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09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361" y="1208678"/>
            <a:ext cx="4617839" cy="857250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Smartphone Mounted in Car</a:t>
            </a:r>
          </a:p>
        </p:txBody>
      </p:sp>
      <p:pic>
        <p:nvPicPr>
          <p:cNvPr id="10" name="Picture 2" descr="camera_mount_tw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r="58124"/>
          <a:stretch>
            <a:fillRect/>
          </a:stretch>
        </p:blipFill>
        <p:spPr bwMode="auto">
          <a:xfrm>
            <a:off x="1314451" y="2313625"/>
            <a:ext cx="265152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5" descr="camera_mount_tw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6" r="81"/>
          <a:stretch>
            <a:fillRect/>
          </a:stretch>
        </p:blipFill>
        <p:spPr bwMode="auto">
          <a:xfrm>
            <a:off x="4309348" y="3150681"/>
            <a:ext cx="3301603" cy="203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22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1" y="948444"/>
            <a:ext cx="5828110" cy="808534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Convert Images to Data</a:t>
            </a:r>
          </a:p>
        </p:txBody>
      </p:sp>
      <p:pic>
        <p:nvPicPr>
          <p:cNvPr id="3" name="Picture 2" descr="labels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842" y="3192525"/>
            <a:ext cx="4707121" cy="142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20130607_174050_278_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1" y="1756978"/>
            <a:ext cx="4180475" cy="127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https://static.wixstatic.com/media/9ad8dd_538937c357f946dda72482030a36e957~mv2.png/v1/fill/w_438,h_89,al_c,usm_0.66_1.00_0.01/9ad8dd_538937c357f946dda72482030a36e957~m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6" y="4780611"/>
            <a:ext cx="3128963" cy="63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93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Structural Health Monitoring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5" y="1417342"/>
            <a:ext cx="8229600" cy="512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248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George Lederman\Pictures\20121004\IMG_08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899" r="2085" b="6082"/>
          <a:stretch/>
        </p:blipFill>
        <p:spPr bwMode="auto">
          <a:xfrm>
            <a:off x="5394951" y="3520439"/>
            <a:ext cx="184453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aeyoung\Documents\My Box Files\Project_CMU\vehicle-basedSHM\IMG_011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480" y="2788927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6" y="4892024"/>
            <a:ext cx="2141449" cy="97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06" y="228635"/>
            <a:ext cx="8153400" cy="747366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Research process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-91439" y="228635"/>
          <a:ext cx="9144000" cy="509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Rectangle 7"/>
          <p:cNvSpPr/>
          <p:nvPr/>
        </p:nvSpPr>
        <p:spPr>
          <a:xfrm>
            <a:off x="640123" y="3886195"/>
            <a:ext cx="2012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Numerical model</a:t>
            </a:r>
            <a:endParaRPr lang="en-US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2103147" y="3154682"/>
            <a:ext cx="23774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Laboratory model</a:t>
            </a:r>
          </a:p>
          <a:p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3657610" y="2606049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Field experiment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5577829" y="2240293"/>
            <a:ext cx="2463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Field implementation</a:t>
            </a:r>
            <a:endParaRPr lang="en-US" sz="2000" b="1" dirty="0"/>
          </a:p>
        </p:txBody>
      </p:sp>
      <p:pic>
        <p:nvPicPr>
          <p:cNvPr id="18" name="Picture 7" descr="C:\Documents and Settings\Fernando\My Documents\504 Inv CMU final sprint\PIS meetings\imagenes 02052012\IMAG100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0" b="-33066"/>
          <a:stretch/>
        </p:blipFill>
        <p:spPr bwMode="auto">
          <a:xfrm>
            <a:off x="3108976" y="4160512"/>
            <a:ext cx="1791787" cy="251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ctrTitle"/>
          </p:nvPr>
        </p:nvSpPr>
        <p:spPr>
          <a:xfrm>
            <a:off x="304800" y="181600"/>
            <a:ext cx="8734498" cy="138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Calibri"/>
              </a:rPr>
              <a:t>Autonomous Aerial Mapping and Inspection for 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Calibri"/>
              </a:rPr>
              <a:t>Infrastructure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Shape 189"/>
          <p:cNvGrpSpPr/>
          <p:nvPr/>
        </p:nvGrpSpPr>
        <p:grpSpPr>
          <a:xfrm>
            <a:off x="3844186" y="6304938"/>
            <a:ext cx="2452190" cy="404189"/>
            <a:chOff x="3505200" y="1549400"/>
            <a:chExt cx="5127322" cy="845127"/>
          </a:xfrm>
        </p:grpSpPr>
        <p:pic>
          <p:nvPicPr>
            <p:cNvPr id="190" name="Shape 19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05200" y="1683327"/>
              <a:ext cx="4352545" cy="71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Shape 19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81892" y="1549400"/>
              <a:ext cx="650630" cy="7048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2" name="Shape 192"/>
          <p:cNvGrpSpPr/>
          <p:nvPr/>
        </p:nvGrpSpPr>
        <p:grpSpPr>
          <a:xfrm>
            <a:off x="6448776" y="6147490"/>
            <a:ext cx="2692470" cy="536190"/>
            <a:chOff x="16164401" y="1219200"/>
            <a:chExt cx="5277106" cy="1050906"/>
          </a:xfrm>
        </p:grpSpPr>
        <p:pic>
          <p:nvPicPr>
            <p:cNvPr id="193" name="Shape 193"/>
            <p:cNvPicPr preferRelativeResize="0"/>
            <p:nvPr/>
          </p:nvPicPr>
          <p:blipFill rotWithShape="1">
            <a:blip r:embed="rId5">
              <a:alphaModFix/>
            </a:blip>
            <a:srcRect l="15629"/>
            <a:stretch/>
          </p:blipFill>
          <p:spPr>
            <a:xfrm>
              <a:off x="16916400" y="1219200"/>
              <a:ext cx="4525107" cy="7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Shape 194"/>
            <p:cNvSpPr txBox="1"/>
            <p:nvPr/>
          </p:nvSpPr>
          <p:spPr>
            <a:xfrm>
              <a:off x="16761793" y="1727202"/>
              <a:ext cx="4453008" cy="54290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DB303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Civil &amp; Environmental Engineering</a:t>
              </a:r>
            </a:p>
          </p:txBody>
        </p:sp>
        <p:pic>
          <p:nvPicPr>
            <p:cNvPr id="195" name="Shape 195"/>
            <p:cNvPicPr preferRelativeResize="0"/>
            <p:nvPr/>
          </p:nvPicPr>
          <p:blipFill rotWithShape="1">
            <a:blip r:embed="rId6">
              <a:alphaModFix/>
            </a:blip>
            <a:srcRect r="84606"/>
            <a:stretch/>
          </p:blipFill>
          <p:spPr>
            <a:xfrm>
              <a:off x="16164401" y="1429488"/>
              <a:ext cx="734992" cy="6857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7" name="Shape 197"/>
          <p:cNvPicPr preferRelativeResize="0"/>
          <p:nvPr/>
        </p:nvPicPr>
        <p:blipFill rotWithShape="1">
          <a:blip r:embed="rId7">
            <a:alphaModFix/>
          </a:blip>
          <a:srcRect l="78" t="12890" r="1872" b="23297"/>
          <a:stretch/>
        </p:blipFill>
        <p:spPr>
          <a:xfrm>
            <a:off x="0" y="2127900"/>
            <a:ext cx="9144000" cy="3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4896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ibm.com/smarterplanet/global/images/us__en_us__cities__smarter_cities_eco_chart__460x350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65126"/>
            <a:ext cx="8210550" cy="609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617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67715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Metro21 Smart City Institute at CMU </a:t>
            </a:r>
            <a:endParaRPr lang="en-US" sz="4000" dirty="0"/>
          </a:p>
        </p:txBody>
      </p:sp>
      <p:pic>
        <p:nvPicPr>
          <p:cNvPr id="1026" name="Picture 2" descr="Metro21 log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21" y="1905000"/>
            <a:ext cx="4353107" cy="42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238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i="1" dirty="0" smtClean="0">
                <a:solidFill>
                  <a:schemeClr val="accent1"/>
                </a:solidFill>
              </a:rPr>
              <a:t>30 cities, 30 universities</a:t>
            </a:r>
            <a:r>
              <a:rPr lang="en-US" sz="4000" b="1" i="1" dirty="0" smtClean="0">
                <a:solidFill>
                  <a:schemeClr val="accent1"/>
                </a:solidFill>
              </a:rPr>
              <a:t>, 100 projects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4" descr="Lo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698412"/>
            <a:ext cx="7886700" cy="231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440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</a:rPr>
              <a:t>Connecting Smart Cities, States and Regions 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052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1143001"/>
            <a:ext cx="5829300" cy="1102519"/>
          </a:xfrm>
        </p:spPr>
        <p:txBody>
          <a:bodyPr>
            <a:noAutofit/>
          </a:bodyPr>
          <a:lstStyle/>
          <a:p>
            <a:r>
              <a:rPr lang="en-US" sz="4400" dirty="0" smtClean="0"/>
              <a:t>Technologies Disrupting Transportation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1700" y="2400300"/>
            <a:ext cx="5029200" cy="3695700"/>
          </a:xfrm>
        </p:spPr>
        <p:txBody>
          <a:bodyPr>
            <a:normAutofit/>
          </a:bodyPr>
          <a:lstStyle/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3600" dirty="0"/>
              <a:t>Automation 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3600" dirty="0"/>
              <a:t>Connectivity 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3600" dirty="0"/>
              <a:t>Shared Use 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3600" dirty="0"/>
              <a:t>Electrification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3600" dirty="0"/>
              <a:t>Novel Modes; Drones, Hyperloop, etc.</a:t>
            </a:r>
          </a:p>
          <a:p>
            <a:pPr algn="l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4969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152948" y="4200721"/>
            <a:ext cx="5829300" cy="1102519"/>
          </a:xfrm>
        </p:spPr>
        <p:txBody>
          <a:bodyPr/>
          <a:lstStyle/>
          <a:p>
            <a:r>
              <a:rPr lang="en-US" dirty="0"/>
              <a:t>Smart Belt Coalition (SBC)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667298" y="5332966"/>
            <a:ext cx="5314950" cy="4597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Regional Connected and Automated  Vehicle Collaborative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90" y="3758563"/>
            <a:ext cx="1235118" cy="282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467" y="4263354"/>
            <a:ext cx="492919" cy="464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67" y="3104890"/>
            <a:ext cx="430025" cy="431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82" y="2235153"/>
            <a:ext cx="1002484" cy="295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2" y="2695154"/>
            <a:ext cx="1405729" cy="267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1009650"/>
            <a:ext cx="1557754" cy="668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" y="912737"/>
            <a:ext cx="1652012" cy="10106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3768" y="1888223"/>
            <a:ext cx="93968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750" b="1" dirty="0">
                <a:solidFill>
                  <a:srgbClr val="021452"/>
                </a:solidFill>
                <a:latin typeface="Calibri Light" panose="020F0302020204030204"/>
                <a:cs typeface="ApexNew-Medium"/>
              </a:rPr>
              <a:t>Smart Belt Coalition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20531" r="1084" b="12278"/>
          <a:stretch/>
        </p:blipFill>
        <p:spPr>
          <a:xfrm>
            <a:off x="1783652" y="857250"/>
            <a:ext cx="7367492" cy="389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3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80996"/>
            <a:ext cx="622720" cy="1359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93" y="1991971"/>
            <a:ext cx="4396736" cy="3354196"/>
          </a:xfrm>
        </p:spPr>
        <p:txBody>
          <a:bodyPr>
            <a:noAutofit/>
          </a:bodyPr>
          <a:lstStyle/>
          <a:p>
            <a:pPr marL="257175" indent="-257175" defTabSz="34290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rgbClr val="021452"/>
              </a:buClr>
              <a:buFont typeface="Wingdings" charset="2"/>
              <a:buChar char="§"/>
            </a:pPr>
            <a:r>
              <a:rPr lang="en-US" sz="1800" dirty="0">
                <a:ea typeface="Apex New Medium" pitchFamily="50" charset="0"/>
                <a:cs typeface="Apex New Medium" pitchFamily="50" charset="0"/>
              </a:rPr>
              <a:t>High-profile, high-impact, and long-distance connected and automated vehicle network</a:t>
            </a:r>
          </a:p>
          <a:p>
            <a:pPr marL="257175" lvl="1" indent="-257175" defTabSz="34290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rgbClr val="021452"/>
              </a:buClr>
              <a:buFont typeface="Wingdings" charset="2"/>
              <a:buChar char="§"/>
            </a:pPr>
            <a:r>
              <a:rPr lang="en-US" dirty="0">
                <a:ea typeface="Apex New Medium" pitchFamily="50" charset="0"/>
                <a:cs typeface="Apex New Medium" pitchFamily="50" charset="0"/>
              </a:rPr>
              <a:t>Multi-jurisdictions</a:t>
            </a:r>
          </a:p>
          <a:p>
            <a:pPr marL="257175" lvl="1" indent="-257175" defTabSz="34290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rgbClr val="021452"/>
              </a:buClr>
              <a:buFont typeface="Wingdings" charset="2"/>
              <a:buChar char="§"/>
            </a:pPr>
            <a:r>
              <a:rPr lang="en-US" dirty="0">
                <a:ea typeface="Apex New Medium" pitchFamily="50" charset="0"/>
                <a:cs typeface="Apex New Medium" pitchFamily="50" charset="0"/>
              </a:rPr>
              <a:t>Four distinct seasons</a:t>
            </a:r>
          </a:p>
          <a:p>
            <a:pPr marL="257175" lvl="1" indent="-257175" defTabSz="34290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rgbClr val="021452"/>
              </a:buClr>
              <a:buFont typeface="Wingdings" charset="2"/>
              <a:buChar char="§"/>
            </a:pPr>
            <a:r>
              <a:rPr lang="en-US" dirty="0">
                <a:ea typeface="Apex New Medium" pitchFamily="50" charset="0"/>
                <a:cs typeface="Apex New Medium" pitchFamily="50" charset="0"/>
              </a:rPr>
              <a:t>Urban and rural roadways</a:t>
            </a:r>
          </a:p>
          <a:p>
            <a:pPr marL="257175" indent="-257175" defTabSz="34290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rgbClr val="021452"/>
              </a:buClr>
              <a:buFont typeface="Wingdings" charset="2"/>
              <a:buChar char="§"/>
            </a:pPr>
            <a:r>
              <a:rPr lang="en-US" sz="1800" dirty="0">
                <a:ea typeface="Apex New Medium" pitchFamily="50" charset="0"/>
                <a:cs typeface="Apex New Medium" pitchFamily="50" charset="0"/>
              </a:rPr>
              <a:t>Support the testing and deployment of connected and automated vehicles</a:t>
            </a:r>
          </a:p>
          <a:p>
            <a:pPr marL="257175" indent="-257175" defTabSz="34290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rgbClr val="021452"/>
              </a:buClr>
              <a:buFont typeface="Wingdings" charset="2"/>
              <a:buChar char="§"/>
            </a:pPr>
            <a:r>
              <a:rPr lang="en-US" sz="1800" dirty="0">
                <a:ea typeface="Apex New Medium" pitchFamily="50" charset="0"/>
                <a:cs typeface="Apex New Medium" pitchFamily="50" charset="0"/>
              </a:rPr>
              <a:t>Cooperative deployments</a:t>
            </a:r>
          </a:p>
          <a:p>
            <a:pPr marL="257175" indent="-257175" defTabSz="34290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rgbClr val="021452"/>
              </a:buClr>
              <a:buFont typeface="Wingdings" charset="2"/>
              <a:buChar char="§"/>
            </a:pPr>
            <a:r>
              <a:rPr lang="en-US" sz="1800" dirty="0">
                <a:ea typeface="Apex New Medium" pitchFamily="50" charset="0"/>
                <a:cs typeface="Apex New Medium" pitchFamily="50" charset="0"/>
              </a:rPr>
              <a:t>University research</a:t>
            </a:r>
          </a:p>
          <a:p>
            <a:pPr marL="257175" indent="-257175" defTabSz="342900">
              <a:lnSpc>
                <a:spcPct val="80000"/>
              </a:lnSpc>
              <a:spcBef>
                <a:spcPct val="20000"/>
              </a:spcBef>
              <a:spcAft>
                <a:spcPts val="450"/>
              </a:spcAft>
              <a:buClr>
                <a:srgbClr val="021452"/>
              </a:buClr>
              <a:buFont typeface="Wingdings" charset="2"/>
              <a:buChar char="§"/>
            </a:pPr>
            <a:r>
              <a:rPr lang="en-US" sz="1800" dirty="0">
                <a:ea typeface="Apex New Medium" pitchFamily="50" charset="0"/>
                <a:cs typeface="Apex New Medium" pitchFamily="50" charset="0"/>
              </a:rPr>
              <a:t>Leverage opportunities for Federal grants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8"/>
          <a:stretch/>
        </p:blipFill>
        <p:spPr bwMode="auto">
          <a:xfrm>
            <a:off x="5026744" y="2057517"/>
            <a:ext cx="3636022" cy="282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306" y="5411284"/>
            <a:ext cx="1404995" cy="4622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61" y="5427265"/>
            <a:ext cx="643598" cy="4186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530" y="5370915"/>
            <a:ext cx="501112" cy="4879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8419" y="5355313"/>
            <a:ext cx="545966" cy="547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8403" y="5308120"/>
            <a:ext cx="588727" cy="5901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0752" y="898533"/>
            <a:ext cx="1563545" cy="3571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9955" y="880168"/>
            <a:ext cx="378492" cy="356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9341" y="863839"/>
            <a:ext cx="355709" cy="356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640" y="880984"/>
            <a:ext cx="1139786" cy="336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What </a:t>
            </a:r>
            <a:r>
              <a:rPr lang="en-US" b="1" dirty="0"/>
              <a:t>is it?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30347" y="991368"/>
            <a:ext cx="1166550" cy="1359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68516" y="991368"/>
            <a:ext cx="997634" cy="1359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765049" y="991368"/>
            <a:ext cx="700986" cy="11743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12368" y="998501"/>
            <a:ext cx="764465" cy="1288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08216" y="998501"/>
            <a:ext cx="835784" cy="1288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573716"/>
            <a:ext cx="273026" cy="16123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62798" y="5590046"/>
            <a:ext cx="481235" cy="1576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96363" y="5603179"/>
            <a:ext cx="481235" cy="15403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04561" y="5589880"/>
            <a:ext cx="586475" cy="1673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05161" y="5603180"/>
            <a:ext cx="872126" cy="14447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13096" y="5621753"/>
            <a:ext cx="857159" cy="13546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814273" y="5618930"/>
            <a:ext cx="554130" cy="13828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938090" y="5603179"/>
            <a:ext cx="205910" cy="15403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7653" r="17857" b="7653"/>
          <a:stretch/>
        </p:blipFill>
        <p:spPr>
          <a:xfrm>
            <a:off x="5632314" y="5371279"/>
            <a:ext cx="865415" cy="59527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72" y="932255"/>
            <a:ext cx="1405729" cy="267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2"/>
          <a:stretch/>
        </p:blipFill>
        <p:spPr>
          <a:xfrm>
            <a:off x="3206235" y="5512204"/>
            <a:ext cx="574928" cy="3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Questions and Discussion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hlinkClick r:id="rId2"/>
              </a:rPr>
              <a:t>StanCaldwell@cmu.edu</a:t>
            </a:r>
            <a:endParaRPr lang="en-US" sz="4800" dirty="0" smtClean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 smtClean="0">
                <a:hlinkClick r:id="rId3"/>
              </a:rPr>
              <a:t>mobility21.cmu.edu</a:t>
            </a:r>
            <a:r>
              <a:rPr lang="en-US" sz="4800" dirty="0">
                <a:hlinkClick r:id="rId3"/>
              </a:rPr>
              <a:t>/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72775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Arial" charset="0"/>
                <a:cs typeface="Arial" charset="0"/>
              </a:rPr>
              <a:t>Traffic21’s approach is…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600" b="1" u="sng" dirty="0"/>
              <a:t>R</a:t>
            </a:r>
            <a:r>
              <a:rPr lang="en-US" sz="3600" dirty="0"/>
              <a:t>esearch</a:t>
            </a:r>
          </a:p>
          <a:p>
            <a:pPr eaLnBrk="1" hangingPunct="1"/>
            <a:r>
              <a:rPr lang="en-US" sz="3600" b="1" u="sng" dirty="0"/>
              <a:t>D</a:t>
            </a:r>
            <a:r>
              <a:rPr lang="en-US" sz="3600" dirty="0"/>
              <a:t>evelopment</a:t>
            </a:r>
          </a:p>
          <a:p>
            <a:pPr eaLnBrk="1" hangingPunct="1"/>
            <a:r>
              <a:rPr lang="en-US" sz="3600" b="1" u="sng" dirty="0"/>
              <a:t>D</a:t>
            </a:r>
            <a:r>
              <a:rPr lang="en-US" sz="3600" dirty="0"/>
              <a:t>eployment through </a:t>
            </a:r>
            <a:r>
              <a:rPr lang="en-US" sz="3600" dirty="0" smtClean="0"/>
              <a:t>partnerships</a:t>
            </a:r>
          </a:p>
          <a:p>
            <a:pPr eaLnBrk="1" hangingPunct="1"/>
            <a:endParaRPr lang="en-US" sz="3600" dirty="0" smtClean="0"/>
          </a:p>
          <a:p>
            <a:pPr marL="0" indent="0" eaLnBrk="1" hangingPunct="1">
              <a:buNone/>
            </a:pPr>
            <a:r>
              <a:rPr lang="en-US" sz="3600" i="1" dirty="0" smtClean="0"/>
              <a:t>Over 100 Deployment Partners </a:t>
            </a:r>
            <a:endParaRPr lang="en-US" sz="3600" i="1" dirty="0"/>
          </a:p>
          <a:p>
            <a:pPr marL="342900" lvl="1" indent="0">
              <a:buNone/>
            </a:pPr>
            <a:endParaRPr lang="en-US" sz="33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1CAC0-F68B-44DC-8BDE-8DA66D08211D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029200"/>
            <a:ext cx="3341771" cy="102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Did Pittsburgh </a:t>
            </a:r>
            <a:r>
              <a:rPr lang="en-US" dirty="0" smtClean="0"/>
              <a:t>and Pennsylvania Evolve </a:t>
            </a:r>
            <a:r>
              <a:rPr lang="en-US" dirty="0" smtClean="0"/>
              <a:t>as a Smart Transportation Test </a:t>
            </a:r>
            <a:r>
              <a:rPr lang="en-US" dirty="0" smtClean="0"/>
              <a:t>Beds </a:t>
            </a:r>
            <a:r>
              <a:rPr lang="en-US" dirty="0" smtClean="0"/>
              <a:t>and </a:t>
            </a:r>
            <a:r>
              <a:rPr lang="en-US" dirty="0" smtClean="0"/>
              <a:t>Build </a:t>
            </a:r>
            <a:r>
              <a:rPr lang="en-US" dirty="0" smtClean="0"/>
              <a:t>Industry Clusters?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8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ngineering.cmu.edu/files/images/press/2014/timeline-fu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75"/>
          <a:stretch/>
        </p:blipFill>
        <p:spPr bwMode="auto">
          <a:xfrm>
            <a:off x="105899" y="273170"/>
            <a:ext cx="4536004" cy="42988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52983"/>
          <a:stretch/>
        </p:blipFill>
        <p:spPr>
          <a:xfrm>
            <a:off x="4267200" y="1828801"/>
            <a:ext cx="4788626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92496" y="223864"/>
            <a:ext cx="749407" cy="41147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DB6-8F82-4ED2-8EFD-DE574C8425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76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6864"/>
            <a:ext cx="9144000" cy="46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57" y="6460873"/>
            <a:ext cx="1600204" cy="327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988" y="-60519"/>
            <a:ext cx="914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V2I Deployments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66968" y="1786141"/>
            <a:ext cx="6608073" cy="3488111"/>
            <a:chOff x="1412342" y="1380110"/>
            <a:chExt cx="6608073" cy="34881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342" y="1380110"/>
              <a:ext cx="6608073" cy="3488111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816768" y="3789948"/>
              <a:ext cx="156410" cy="156410"/>
            </a:xfrm>
            <a:prstGeom prst="ellipse">
              <a:avLst/>
            </a:prstGeom>
            <a:solidFill>
              <a:srgbClr val="133880"/>
            </a:solidFill>
            <a:ln>
              <a:solidFill>
                <a:srgbClr val="13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458326" y="4038601"/>
              <a:ext cx="156410" cy="156410"/>
            </a:xfrm>
            <a:prstGeom prst="ellipse">
              <a:avLst/>
            </a:prstGeom>
            <a:solidFill>
              <a:srgbClr val="133880"/>
            </a:solidFill>
            <a:ln>
              <a:solidFill>
                <a:srgbClr val="13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894973" y="3622388"/>
              <a:ext cx="156410" cy="156410"/>
            </a:xfrm>
            <a:prstGeom prst="ellipse">
              <a:avLst/>
            </a:prstGeom>
            <a:solidFill>
              <a:srgbClr val="133880"/>
            </a:solidFill>
            <a:ln>
              <a:solidFill>
                <a:srgbClr val="13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816768" y="3423048"/>
              <a:ext cx="156410" cy="156410"/>
            </a:xfrm>
            <a:prstGeom prst="ellipse">
              <a:avLst/>
            </a:prstGeom>
            <a:solidFill>
              <a:srgbClr val="133880"/>
            </a:solidFill>
            <a:ln>
              <a:solidFill>
                <a:srgbClr val="13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301916" y="4116806"/>
              <a:ext cx="156410" cy="156410"/>
            </a:xfrm>
            <a:prstGeom prst="ellipse">
              <a:avLst/>
            </a:prstGeom>
            <a:solidFill>
              <a:srgbClr val="00853E"/>
            </a:solidFill>
            <a:ln>
              <a:solidFill>
                <a:srgbClr val="008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295947" y="4365458"/>
              <a:ext cx="156410" cy="156410"/>
            </a:xfrm>
            <a:prstGeom prst="ellipse">
              <a:avLst/>
            </a:prstGeom>
            <a:solidFill>
              <a:srgbClr val="00853E"/>
            </a:solidFill>
            <a:ln>
              <a:solidFill>
                <a:srgbClr val="008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922169" y="3578530"/>
              <a:ext cx="156410" cy="156410"/>
            </a:xfrm>
            <a:prstGeom prst="ellipse">
              <a:avLst/>
            </a:prstGeom>
            <a:solidFill>
              <a:srgbClr val="00853E"/>
            </a:solidFill>
            <a:ln>
              <a:solidFill>
                <a:srgbClr val="008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934076" y="3767648"/>
              <a:ext cx="156410" cy="156410"/>
            </a:xfrm>
            <a:prstGeom prst="ellipse">
              <a:avLst/>
            </a:prstGeom>
            <a:solidFill>
              <a:srgbClr val="00853E"/>
            </a:solidFill>
            <a:ln>
              <a:solidFill>
                <a:srgbClr val="008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2090486" y="1020921"/>
            <a:ext cx="2147638" cy="352378"/>
          </a:xfrm>
          <a:prstGeom prst="roundRect">
            <a:avLst/>
          </a:prstGeom>
          <a:solidFill>
            <a:srgbClr val="133880"/>
          </a:solidFill>
          <a:ln>
            <a:solidFill>
              <a:srgbClr val="133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CURRENT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4930941" y="1020921"/>
            <a:ext cx="2147638" cy="352378"/>
          </a:xfrm>
          <a:prstGeom prst="round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PLANNED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94614" y="4601042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133880"/>
                </a:solidFill>
              </a:rPr>
              <a:t>Pittsburgh</a:t>
            </a:r>
          </a:p>
          <a:p>
            <a:pPr algn="ctr"/>
            <a:r>
              <a:rPr lang="en-US" dirty="0">
                <a:solidFill>
                  <a:srgbClr val="133880"/>
                </a:solidFill>
              </a:rPr>
              <a:t>24 RSUs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94614" y="2883865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133880"/>
                </a:solidFill>
              </a:rPr>
              <a:t>Cranberry</a:t>
            </a:r>
          </a:p>
          <a:p>
            <a:pPr algn="ctr"/>
            <a:r>
              <a:rPr lang="en-US" dirty="0">
                <a:solidFill>
                  <a:srgbClr val="133880"/>
                </a:solidFill>
              </a:rPr>
              <a:t>11 RSUs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94614" y="3703131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133880"/>
                </a:solidFill>
              </a:rPr>
              <a:t>Ross Twp.</a:t>
            </a:r>
          </a:p>
          <a:p>
            <a:pPr algn="ctr"/>
            <a:r>
              <a:rPr lang="en-US" dirty="0">
                <a:solidFill>
                  <a:srgbClr val="133880"/>
                </a:solidFill>
              </a:rPr>
              <a:t>11 RSUs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11050" y="5427367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133880"/>
                </a:solidFill>
              </a:rPr>
              <a:t>Harrisburg</a:t>
            </a:r>
          </a:p>
          <a:p>
            <a:pPr algn="ctr"/>
            <a:r>
              <a:rPr lang="en-US" dirty="0">
                <a:solidFill>
                  <a:srgbClr val="133880"/>
                </a:solidFill>
              </a:rPr>
              <a:t>8 RSUs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92127" y="5395363"/>
            <a:ext cx="2260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853E"/>
                </a:solidFill>
              </a:rPr>
              <a:t>Philadelphia Region</a:t>
            </a:r>
          </a:p>
          <a:p>
            <a:pPr algn="ctr"/>
            <a:r>
              <a:rPr lang="en-US" dirty="0">
                <a:solidFill>
                  <a:srgbClr val="00853E"/>
                </a:solidFill>
              </a:rPr>
              <a:t>160 RSUs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97905" y="5415355"/>
            <a:ext cx="1506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853E"/>
                </a:solidFill>
              </a:rPr>
              <a:t>Pittsburgh</a:t>
            </a:r>
          </a:p>
          <a:p>
            <a:pPr algn="ctr"/>
            <a:r>
              <a:rPr lang="en-US" dirty="0" smtClean="0">
                <a:solidFill>
                  <a:srgbClr val="00853E"/>
                </a:solidFill>
              </a:rPr>
              <a:t>125 </a:t>
            </a:r>
            <a:r>
              <a:rPr lang="en-US" dirty="0">
                <a:solidFill>
                  <a:srgbClr val="00853E"/>
                </a:solidFill>
              </a:rPr>
              <a:t>RSUs</a:t>
            </a:r>
          </a:p>
          <a:p>
            <a:pPr algn="ctr"/>
            <a:r>
              <a:rPr lang="en-US" dirty="0">
                <a:solidFill>
                  <a:srgbClr val="00853E"/>
                </a:solidFill>
              </a:rPr>
              <a:t>726 OBUs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64049" y="5466990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rgbClr val="00853E"/>
                </a:solidFill>
              </a:rPr>
              <a:t>iCone</a:t>
            </a:r>
            <a:endParaRPr lang="en-US" b="1" u="sng" dirty="0">
              <a:solidFill>
                <a:srgbClr val="00853E"/>
              </a:solidFill>
            </a:endParaRPr>
          </a:p>
          <a:p>
            <a:pPr algn="ctr"/>
            <a:r>
              <a:rPr lang="en-US" dirty="0">
                <a:solidFill>
                  <a:srgbClr val="00853E"/>
                </a:solidFill>
              </a:rPr>
              <a:t>Pilot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64010" y="3703130"/>
            <a:ext cx="219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853E"/>
                </a:solidFill>
              </a:rPr>
              <a:t>Autonomous TMA</a:t>
            </a:r>
          </a:p>
          <a:p>
            <a:pPr algn="ctr"/>
            <a:r>
              <a:rPr lang="en-US" dirty="0">
                <a:solidFill>
                  <a:srgbClr val="00853E"/>
                </a:solidFill>
              </a:rPr>
              <a:t>Pilot</a:t>
            </a:r>
          </a:p>
        </p:txBody>
      </p:sp>
      <p:cxnSp>
        <p:nvCxnSpPr>
          <p:cNvPr id="28" name="Straight Connector 27"/>
          <p:cNvCxnSpPr>
            <a:endCxn id="24" idx="0"/>
          </p:cNvCxnSpPr>
          <p:nvPr/>
        </p:nvCxnSpPr>
        <p:spPr>
          <a:xfrm>
            <a:off x="1906009" y="4349461"/>
            <a:ext cx="145374" cy="1065894"/>
          </a:xfrm>
          <a:prstGeom prst="line">
            <a:avLst/>
          </a:prstGeom>
          <a:ln w="25400">
            <a:solidFill>
              <a:srgbClr val="008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</p:cNvCxnSpPr>
          <p:nvPr/>
        </p:nvCxnSpPr>
        <p:spPr>
          <a:xfrm flipH="1">
            <a:off x="3926736" y="4656341"/>
            <a:ext cx="1252712" cy="810649"/>
          </a:xfrm>
          <a:prstGeom prst="line">
            <a:avLst/>
          </a:prstGeom>
          <a:ln w="25400">
            <a:solidFill>
              <a:srgbClr val="008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5" idx="3"/>
          </p:cNvCxnSpPr>
          <p:nvPr/>
        </p:nvCxnSpPr>
        <p:spPr>
          <a:xfrm flipV="1">
            <a:off x="6799701" y="3982768"/>
            <a:ext cx="507282" cy="135297"/>
          </a:xfrm>
          <a:prstGeom prst="line">
            <a:avLst/>
          </a:prstGeom>
          <a:ln w="25400">
            <a:solidFill>
              <a:srgbClr val="008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4" idx="5"/>
            <a:endCxn id="23" idx="0"/>
          </p:cNvCxnSpPr>
          <p:nvPr/>
        </p:nvCxnSpPr>
        <p:spPr>
          <a:xfrm>
            <a:off x="7284077" y="4904993"/>
            <a:ext cx="638267" cy="490370"/>
          </a:xfrm>
          <a:prstGeom prst="line">
            <a:avLst/>
          </a:prstGeom>
          <a:ln w="25400">
            <a:solidFill>
              <a:srgbClr val="008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8" idx="5"/>
            <a:endCxn id="22" idx="0"/>
          </p:cNvCxnSpPr>
          <p:nvPr/>
        </p:nvCxnSpPr>
        <p:spPr>
          <a:xfrm>
            <a:off x="5446456" y="4578136"/>
            <a:ext cx="418072" cy="849231"/>
          </a:xfrm>
          <a:prstGeom prst="line">
            <a:avLst/>
          </a:prstGeom>
          <a:ln w="25400">
            <a:solidFill>
              <a:srgbClr val="1338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1" idx="0"/>
          </p:cNvCxnSpPr>
          <p:nvPr/>
        </p:nvCxnSpPr>
        <p:spPr>
          <a:xfrm flipH="1" flipV="1">
            <a:off x="1206173" y="3116179"/>
            <a:ext cx="543426" cy="712900"/>
          </a:xfrm>
          <a:prstGeom prst="line">
            <a:avLst/>
          </a:prstGeom>
          <a:ln w="25400">
            <a:solidFill>
              <a:srgbClr val="1338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" idx="3"/>
          </p:cNvCxnSpPr>
          <p:nvPr/>
        </p:nvCxnSpPr>
        <p:spPr>
          <a:xfrm flipH="1">
            <a:off x="1188764" y="4329483"/>
            <a:ext cx="505536" cy="520211"/>
          </a:xfrm>
          <a:prstGeom prst="line">
            <a:avLst/>
          </a:prstGeom>
          <a:ln w="25400">
            <a:solidFill>
              <a:srgbClr val="1338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0" idx="6"/>
          </p:cNvCxnSpPr>
          <p:nvPr/>
        </p:nvCxnSpPr>
        <p:spPr>
          <a:xfrm flipH="1" flipV="1">
            <a:off x="1188764" y="4026295"/>
            <a:ext cx="717245" cy="80329"/>
          </a:xfrm>
          <a:prstGeom prst="line">
            <a:avLst/>
          </a:prstGeom>
          <a:ln w="25400">
            <a:solidFill>
              <a:srgbClr val="1338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429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ted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533400"/>
            <a:ext cx="9076267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5617285"/>
            <a:ext cx="3206643" cy="92333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tima" charset="0"/>
                <a:ea typeface="Optima" charset="0"/>
                <a:cs typeface="Optima" charset="0"/>
              </a:rPr>
              <a:t>  50 intersections today</a:t>
            </a:r>
          </a:p>
          <a:p>
            <a:r>
              <a:rPr lang="en-US" b="1" dirty="0">
                <a:latin typeface="Optima" charset="0"/>
                <a:ea typeface="Optima" charset="0"/>
                <a:cs typeface="Optima" charset="0"/>
              </a:rPr>
              <a:t>150 more in the next 3 years</a:t>
            </a:r>
          </a:p>
        </p:txBody>
      </p:sp>
    </p:spTree>
    <p:extLst>
      <p:ext uri="{BB962C8B-B14F-4D97-AF65-F5344CB8AC3E}">
        <p14:creationId xmlns:p14="http://schemas.microsoft.com/office/powerpoint/2010/main" val="12175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 bwMode="auto">
          <a:xfrm>
            <a:off x="1657351" y="4885269"/>
            <a:ext cx="6000750" cy="541069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05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Helvetica"/>
                <a:cs typeface="Helvetica"/>
              </a:rPr>
              <a:t>Connected and Autonomous</a:t>
            </a:r>
            <a:br>
              <a:rPr lang="en-US" sz="2700" b="1" dirty="0">
                <a:solidFill>
                  <a:srgbClr val="FF0000"/>
                </a:solidFill>
                <a:latin typeface="Helvetica"/>
                <a:cs typeface="Helvetica"/>
              </a:rPr>
            </a:br>
            <a:r>
              <a:rPr lang="en-US" sz="2700" b="1" dirty="0">
                <a:solidFill>
                  <a:srgbClr val="FF0000"/>
                </a:solidFill>
                <a:latin typeface="Helvetica"/>
                <a:cs typeface="Helvetica"/>
              </a:rPr>
              <a:t>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050" y="2020420"/>
            <a:ext cx="6172200" cy="1122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25" dirty="0">
                <a:latin typeface="Helvetica"/>
                <a:cs typeface="Helvetica"/>
              </a:rPr>
              <a:t>Connectivity</a:t>
            </a:r>
          </a:p>
          <a:p>
            <a:pPr lvl="1"/>
            <a:r>
              <a:rPr lang="en-US" sz="1725" dirty="0">
                <a:latin typeface="Helvetica"/>
                <a:cs typeface="Helvetica"/>
              </a:rPr>
              <a:t>Includes all types of communication with vehicles and infrastructure (Wi-Fi, DSRC, Cellular, etc.)</a:t>
            </a:r>
          </a:p>
        </p:txBody>
      </p:sp>
      <p:pic>
        <p:nvPicPr>
          <p:cNvPr id="11" name="Picture 10" descr="car_connected_frames_still.gif"/>
          <p:cNvPicPr>
            <a:picLocks noChangeAspect="1"/>
          </p:cNvPicPr>
          <p:nvPr/>
        </p:nvPicPr>
        <p:blipFill rotWithShape="1">
          <a:blip r:embed="rId2"/>
          <a:srcRect t="5557" b="7194"/>
          <a:stretch/>
        </p:blipFill>
        <p:spPr>
          <a:xfrm>
            <a:off x="3714750" y="4755692"/>
            <a:ext cx="1600200" cy="8884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57350" y="5013269"/>
            <a:ext cx="20532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b="1" dirty="0">
                <a:solidFill>
                  <a:srgbClr val="000000"/>
                </a:solidFill>
              </a:rPr>
              <a:t>Connected Vehicle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1" y="5407843"/>
            <a:ext cx="2025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Communicates with nearby vehicles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12946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RITA_Template_rev_2">
  <a:themeElements>
    <a:clrScheme name="2_RITA_Template_rev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RITA_Template_rev_2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RITA_Template_rev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S-1100">
  <a:themeElements>
    <a:clrScheme name="OS-1100 (9-08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S-1100 (9-08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S-1100 (9-08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12940</TotalTime>
  <Words>869</Words>
  <Application>Microsoft Office PowerPoint</Application>
  <PresentationFormat>On-screen Show (4:3)</PresentationFormat>
  <Paragraphs>213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MS PGothic</vt:lpstr>
      <vt:lpstr>Apex New Medium</vt:lpstr>
      <vt:lpstr>ApexNew-Medium</vt:lpstr>
      <vt:lpstr>Arial</vt:lpstr>
      <vt:lpstr>Arial Unicode MS</vt:lpstr>
      <vt:lpstr>Calibri</vt:lpstr>
      <vt:lpstr>Calibri Light</vt:lpstr>
      <vt:lpstr>Comic Sans MS</vt:lpstr>
      <vt:lpstr>Helvetica</vt:lpstr>
      <vt:lpstr>Optima</vt:lpstr>
      <vt:lpstr>Tahoma</vt:lpstr>
      <vt:lpstr>Times New Roman</vt:lpstr>
      <vt:lpstr>Verdana</vt:lpstr>
      <vt:lpstr>Wingdings</vt:lpstr>
      <vt:lpstr>3_Office Theme</vt:lpstr>
      <vt:lpstr>6_RITA_Template_rev_2</vt:lpstr>
      <vt:lpstr>OS-1100</vt:lpstr>
      <vt:lpstr> Stan Caldwell Executive Director </vt:lpstr>
      <vt:lpstr> Trends in Information and Communications Technology </vt:lpstr>
      <vt:lpstr>Technologies Disrupting Transportation </vt:lpstr>
      <vt:lpstr>Traffic21’s approach is…</vt:lpstr>
      <vt:lpstr>How Did Pittsburgh and Pennsylvania Evolve as a Smart Transportation Test Beds and Build Industry Clusters?</vt:lpstr>
      <vt:lpstr>PowerPoint Presentation</vt:lpstr>
      <vt:lpstr>PowerPoint Presentation</vt:lpstr>
      <vt:lpstr>PowerPoint Presentation</vt:lpstr>
      <vt:lpstr>Connected and Autonomous Vehicles</vt:lpstr>
      <vt:lpstr>Connected and Autonomous Vehicles</vt:lpstr>
      <vt:lpstr>Connected and Autonomous Vehicles</vt:lpstr>
      <vt:lpstr>Pittsburgh Demonstration 9-4-14</vt:lpstr>
      <vt:lpstr>Connected and Autonomous Vehicles 2040 Vision</vt:lpstr>
      <vt:lpstr>Proposed PennDOT Actions</vt:lpstr>
      <vt:lpstr>Report to the Citizens of Pennsylvania</vt:lpstr>
      <vt:lpstr>PowerPoint Presentation</vt:lpstr>
      <vt:lpstr>PowerPoint Presentation</vt:lpstr>
      <vt:lpstr>PowerPoint Presentation</vt:lpstr>
      <vt:lpstr>Sample Infrastructure Research Projects</vt:lpstr>
      <vt:lpstr>Monitor Road Surface Damage </vt:lpstr>
      <vt:lpstr>Smartphone Mounted in Car</vt:lpstr>
      <vt:lpstr>Convert Images to Data</vt:lpstr>
      <vt:lpstr>Indirect Structural Health Monitoring </vt:lpstr>
      <vt:lpstr>Research process</vt:lpstr>
      <vt:lpstr>Autonomous Aerial Mapping and Inspection for Infrastructure</vt:lpstr>
      <vt:lpstr>PowerPoint Presentation</vt:lpstr>
      <vt:lpstr>Metro21 Smart City Institute at CMU </vt:lpstr>
      <vt:lpstr>30 cities, 30 universities, 100 projects  </vt:lpstr>
      <vt:lpstr>Connecting Smart Cities, States and Regions </vt:lpstr>
      <vt:lpstr>Smart Belt Coalition (SBC)</vt:lpstr>
      <vt:lpstr>  What is it?</vt:lpstr>
      <vt:lpstr>Questions and Discussion </vt:lpstr>
    </vt:vector>
  </TitlesOfParts>
  <Company>CMU-CEE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Yeganeh</dc:creator>
  <cp:lastModifiedBy>Stan Caldwell</cp:lastModifiedBy>
  <cp:revision>361</cp:revision>
  <cp:lastPrinted>2016-02-24T18:25:59Z</cp:lastPrinted>
  <dcterms:created xsi:type="dcterms:W3CDTF">2013-10-22T02:29:14Z</dcterms:created>
  <dcterms:modified xsi:type="dcterms:W3CDTF">2020-02-11T16:41:49Z</dcterms:modified>
</cp:coreProperties>
</file>