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0" r:id="rId3"/>
    <p:sldId id="261" r:id="rId4"/>
    <p:sldId id="256" r:id="rId5"/>
    <p:sldId id="257" r:id="rId6"/>
    <p:sldId id="262" r:id="rId7"/>
    <p:sldId id="271" r:id="rId8"/>
    <p:sldId id="263" r:id="rId9"/>
    <p:sldId id="274" r:id="rId10"/>
    <p:sldId id="275" r:id="rId11"/>
    <p:sldId id="268" r:id="rId12"/>
    <p:sldId id="276" r:id="rId13"/>
    <p:sldId id="277" r:id="rId14"/>
    <p:sldId id="264" r:id="rId15"/>
    <p:sldId id="278" r:id="rId16"/>
    <p:sldId id="279" r:id="rId17"/>
    <p:sldId id="265" r:id="rId18"/>
    <p:sldId id="280" r:id="rId19"/>
    <p:sldId id="281" r:id="rId20"/>
    <p:sldId id="272" r:id="rId21"/>
    <p:sldId id="273"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3766" autoAdjust="0"/>
  </p:normalViewPr>
  <p:slideViewPr>
    <p:cSldViewPr snapToGrid="0">
      <p:cViewPr varScale="1">
        <p:scale>
          <a:sx n="72" d="100"/>
          <a:sy n="72" d="100"/>
        </p:scale>
        <p:origin x="58" y="398"/>
      </p:cViewPr>
      <p:guideLst/>
    </p:cSldViewPr>
  </p:slideViewPr>
  <p:notesTextViewPr>
    <p:cViewPr>
      <p:scale>
        <a:sx n="1" d="1"/>
        <a:sy n="1" d="1"/>
      </p:scale>
      <p:origin x="0" y="0"/>
    </p:cViewPr>
  </p:notesTextViewPr>
  <p:notesViewPr>
    <p:cSldViewPr snapToGrid="0">
      <p:cViewPr varScale="1">
        <p:scale>
          <a:sx n="66" d="100"/>
          <a:sy n="66" d="100"/>
        </p:scale>
        <p:origin x="2856" y="6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D5C3A-ABD1-4FDF-88FA-237A7853E9F4}" type="datetimeFigureOut">
              <a:rPr lang="en-GB" smtClean="0"/>
              <a:t>18/07/2022</a:t>
            </a:fld>
            <a:endParaRPr lang="en-GB"/>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87234-098A-43D4-8D09-34C6F481E9F2}" type="slidenum">
              <a:rPr lang="en-GB" smtClean="0"/>
              <a:t>‹#›</a:t>
            </a:fld>
            <a:endParaRPr lang="en-GB"/>
          </a:p>
        </p:txBody>
      </p:sp>
    </p:spTree>
    <p:extLst>
      <p:ext uri="{BB962C8B-B14F-4D97-AF65-F5344CB8AC3E}">
        <p14:creationId xmlns:p14="http://schemas.microsoft.com/office/powerpoint/2010/main" val="277750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Good morning. My name is Rex Chen, and I’m</a:t>
            </a:r>
            <a:r>
              <a:rPr lang="en-US" baseline="0" dirty="0" smtClean="0"/>
              <a:t> presenting my survey paper about reinforcement learning for traffic signal control. This is joint work with my co-advisors, </a:t>
            </a:r>
            <a:r>
              <a:rPr lang="en-US" baseline="0" dirty="0" err="1" smtClean="0"/>
              <a:t>Fei</a:t>
            </a:r>
            <a:r>
              <a:rPr lang="en-US" baseline="0" dirty="0" smtClean="0"/>
              <a:t> Fang and Norman </a:t>
            </a:r>
            <a:r>
              <a:rPr lang="en-US" baseline="0" dirty="0" err="1" smtClean="0"/>
              <a:t>Sadeh</a:t>
            </a:r>
            <a:r>
              <a:rPr lang="en-US" baseline="0" dirty="0" smtClean="0"/>
              <a:t>, at the School of Computer Science at Carnegie Mellon University.</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a:t>
            </a:fld>
            <a:endParaRPr lang="en-US" dirty="0"/>
          </a:p>
        </p:txBody>
      </p:sp>
    </p:spTree>
    <p:extLst>
      <p:ext uri="{BB962C8B-B14F-4D97-AF65-F5344CB8AC3E}">
        <p14:creationId xmlns:p14="http://schemas.microsoft.com/office/powerpoint/2010/main" val="392359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On the RL side, what are some promising lines of work</a:t>
            </a:r>
            <a:r>
              <a:rPr lang="en-US" baseline="0" dirty="0" smtClean="0"/>
              <a:t> for addressing issues of detection uncertainty? First, simpler state representations can make it easier to identify and debug these issues. Many papers leverage image-based representations and CNN models to capture as much information as possible, but this makes them harder to debug and – as shown in this figure – doesn’t necessarily benefit performance. At the same time, the effect on performance wouldn’t be monotonic either; recall the state aliasing example. Second, domain randomization techniques from the robotics sim-to-real literature readily apply here. Various approaches have been taken in this space, including randomizing weather and lighting in simulations; injecting Gaussian noise into observations; and applying Dropout to neural network models.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10</a:t>
            </a:fld>
            <a:endParaRPr lang="en-US"/>
          </a:p>
        </p:txBody>
      </p:sp>
    </p:spTree>
    <p:extLst>
      <p:ext uri="{BB962C8B-B14F-4D97-AF65-F5344CB8AC3E}">
        <p14:creationId xmlns:p14="http://schemas.microsoft.com/office/powerpoint/2010/main" val="77948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Let’s move to the next deployment challenge: reliability of communications. This can be viewed</a:t>
            </a:r>
            <a:r>
              <a:rPr lang="en-US" baseline="0" dirty="0" smtClean="0"/>
              <a:t> as an extension of the previous challenge to the multi-agent domain. To achieve scalable coordination between intersections in TSC, various models make use of observations shared between intersections. By allowing agents to act locally based on global information, information sharing mitigates the need for centralized control. But, again, these methods generally don’t consider the hardware needed for other intersections to collect and share their observations. It could be that there are fundamental differences between the detection and communication capabilities of different intersections. Even when the level of instrumentation is uniform, it could still be that communication failures prevent the expected transmission of information.</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11</a:t>
            </a:fld>
            <a:endParaRPr lang="en-US"/>
          </a:p>
        </p:txBody>
      </p:sp>
    </p:spTree>
    <p:extLst>
      <p:ext uri="{BB962C8B-B14F-4D97-AF65-F5344CB8AC3E}">
        <p14:creationId xmlns:p14="http://schemas.microsoft.com/office/powerpoint/2010/main" val="26278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a:t>
            </a:r>
            <a:r>
              <a:rPr lang="en-US" baseline="0" dirty="0" smtClean="0"/>
              <a:t> does communication between intersections happen in deployed TSC systems? At least in the United States, most systems follow what is known as a “closed-loop” architecture: a three-level model that delegates finer decisions to successive levels. This is likely the framework that RL policies will be working in. The costs of upgrading infrastructure mean that, as discussed on the previous slide, differing detection and communication capabilities may well exist. Domain adaptation, from the sim-to-real literature, can help homogenize the feature spaces of different intersections. In terms of the actual hardware for communication, agencies nowadays consider signal strength more of a concern than bandwidth, mostly due to the increasing prevalence of </a:t>
            </a:r>
            <a:r>
              <a:rPr lang="en-US" baseline="0" dirty="0" err="1" smtClean="0"/>
              <a:t>fibre</a:t>
            </a:r>
            <a:r>
              <a:rPr lang="en-US" baseline="0" dirty="0" smtClean="0"/>
              <a:t>-optic and wireless communications.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12</a:t>
            </a:fld>
            <a:endParaRPr lang="en-US"/>
          </a:p>
        </p:txBody>
      </p:sp>
    </p:spTree>
    <p:extLst>
      <p:ext uri="{BB962C8B-B14F-4D97-AF65-F5344CB8AC3E}">
        <p14:creationId xmlns:p14="http://schemas.microsoft.com/office/powerpoint/2010/main" val="136518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On the RL side, what work can handle issues of communications reliability? First, message-passing</a:t>
            </a:r>
            <a:r>
              <a:rPr lang="en-US" baseline="0" dirty="0" smtClean="0"/>
              <a:t> architectures try to exchange more compact messages distilled from raw observations. Some approaches have theoretical guarantees, such as those based on coordination graphs as shown in this figure; another approach also models the temporal dimension by exchanging older messages to handle latency. </a:t>
            </a:r>
            <a:r>
              <a:rPr lang="en-US" altLang="zh-TW" baseline="0" dirty="0" smtClean="0"/>
              <a:t>This can all mitigate the impact of communication failures. Second, hierarchical architectures that emulate closed-loop systems can be a good basis for evaluating RL algorithms. In this architecture, for instance, there are two dimensions of decentralization: first, in the learning algorithm that is deployed in the top layer; and second, in the layered control of signals through commands. But more work is needed to make these deployable.</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13</a:t>
            </a:fld>
            <a:endParaRPr lang="en-US"/>
          </a:p>
        </p:txBody>
      </p:sp>
    </p:spTree>
    <p:extLst>
      <p:ext uri="{BB962C8B-B14F-4D97-AF65-F5344CB8AC3E}">
        <p14:creationId xmlns:p14="http://schemas.microsoft.com/office/powerpoint/2010/main" val="377147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Next, we discuss the deployment challenge concerning the compliance and interpretability of RL. This is perhaps one</a:t>
            </a:r>
            <a:r>
              <a:rPr lang="en-US" baseline="0" dirty="0" smtClean="0"/>
              <a:t> of the primary reasons why RL for TSC is not deployed yet. Stakeholders need assurances that deploying an RL policy won’t introduce undue risk. They can’t trust that this is the case without verifying the decisions made by policies and ensuring that they comply with standards and expectations. But the state of the art in RL for TSC uses complicated neural network architectures like this one, which are difficult to interpret. These kinds of considerations are by no means unique to TSC, but they are more critical for TSC because of its scale: learned policies must interact with many road users, while mistakes and unexpected behavior could have fatal consequences.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14</a:t>
            </a:fld>
            <a:endParaRPr lang="en-US"/>
          </a:p>
        </p:txBody>
      </p:sp>
    </p:spTree>
    <p:extLst>
      <p:ext uri="{BB962C8B-B14F-4D97-AF65-F5344CB8AC3E}">
        <p14:creationId xmlns:p14="http://schemas.microsoft.com/office/powerpoint/2010/main" val="384664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So, what</a:t>
            </a:r>
            <a:r>
              <a:rPr lang="en-US" baseline="0" dirty="0" smtClean="0"/>
              <a:t> kinds of standards and expectations might stakeholders have for signaling plans? These might include constraints such as the minimum or maximum green time for a phase. But standard vary from jurisdiction to jurisdiction and from agency to agency; this figure shows that US states don’t consistently adopt national standards. Overall, whatever standards do exist should be treated as input constraints, while soft preferences between scenarios could be formalized with preference learning techniques. Post-hoc assessment is also common. So-called accident modification factors are frequently used by agencies to quantitatively assess how signaling changes impact crash rates and thus safety, but as far as we can tell the RL literature has not used them as an evaluation metric.</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15</a:t>
            </a:fld>
            <a:endParaRPr lang="en-US"/>
          </a:p>
        </p:txBody>
      </p:sp>
    </p:spTree>
    <p:extLst>
      <p:ext uri="{BB962C8B-B14F-4D97-AF65-F5344CB8AC3E}">
        <p14:creationId xmlns:p14="http://schemas.microsoft.com/office/powerpoint/2010/main" val="252876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On the</a:t>
            </a:r>
            <a:r>
              <a:rPr lang="en-US" baseline="0" dirty="0" smtClean="0"/>
              <a:t> RL side, what interpretability techniques can be used? One could directly learn simple models. But standard methods for interpretability in machine learning and RL allow us to avoid sacrificing performance; these include learning surrogate models, computing feature </a:t>
            </a:r>
            <a:r>
              <a:rPr lang="en-US" baseline="0" dirty="0" err="1" smtClean="0"/>
              <a:t>importances</a:t>
            </a:r>
            <a:r>
              <a:rPr lang="en-US" baseline="0" dirty="0" smtClean="0"/>
              <a:t>, and generating </a:t>
            </a:r>
            <a:r>
              <a:rPr lang="en-US" baseline="0" dirty="0" err="1" smtClean="0"/>
              <a:t>heatmaps</a:t>
            </a:r>
            <a:r>
              <a:rPr lang="en-US" baseline="0" dirty="0" smtClean="0"/>
              <a:t>. </a:t>
            </a:r>
            <a:r>
              <a:rPr lang="en-US" altLang="zh-TW" baseline="0" dirty="0" smtClean="0"/>
              <a:t>Surrogate models in particular – like the decision trees in the top figure – support mixed-initiatives control by allowing stakeholders to directly audit and modify models. A number of other papers take a more ad hoc and heuristic approach by designing reward penalties and action constraints to induce desired behavior.</a:t>
            </a:r>
            <a:r>
              <a:rPr lang="en-US" baseline="0" dirty="0" smtClean="0"/>
              <a:t> The </a:t>
            </a:r>
            <a:r>
              <a:rPr lang="en-US" baseline="0" dirty="0" err="1" smtClean="0"/>
              <a:t>rigour</a:t>
            </a:r>
            <a:r>
              <a:rPr lang="en-US" baseline="0" dirty="0" smtClean="0"/>
              <a:t> of such approaches could be improved by using constrained RL algorithms. But we’d need to ensure that all of these approaches actually result in what stakeholders want to see.</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16</a:t>
            </a:fld>
            <a:endParaRPr lang="en-US"/>
          </a:p>
        </p:txBody>
      </p:sp>
    </p:spTree>
    <p:extLst>
      <p:ext uri="{BB962C8B-B14F-4D97-AF65-F5344CB8AC3E}">
        <p14:creationId xmlns:p14="http://schemas.microsoft.com/office/powerpoint/2010/main" val="3418463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Finally, we review</a:t>
            </a:r>
            <a:r>
              <a:rPr lang="en-US" baseline="0" dirty="0" smtClean="0"/>
              <a:t> the deployment challenge of heterogeneous road users. The traffic models that underlie traditional fixed-time control assume that all vehicles on the road are unimodal in type and uniform in behavior. Various simulators also make this assumption; the top figure shows a simulator designed for RL training, where vehicles are shown as arrows. Work in RL is not free of this assumption either: most state feature representations used in the literature are agnostic to vehicle types. But we know that not all road users are exactly the same. Pedestrians often use roads, as do non-car vehicles such as buses and ambulances. They likely won’t behave in the same way as a passenger car, and that may well influence the performance of TSC. Yet, again, few papers in RL for TSC consider different classes of road users.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17</a:t>
            </a:fld>
            <a:endParaRPr lang="en-US"/>
          </a:p>
        </p:txBody>
      </p:sp>
    </p:spTree>
    <p:extLst>
      <p:ext uri="{BB962C8B-B14F-4D97-AF65-F5344CB8AC3E}">
        <p14:creationId xmlns:p14="http://schemas.microsoft.com/office/powerpoint/2010/main" val="414315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So, how do deployed TSC systems handle non-car</a:t>
            </a:r>
            <a:r>
              <a:rPr lang="en-US" baseline="0" dirty="0" smtClean="0"/>
              <a:t> road users? Our review focuses on two categories of road users. </a:t>
            </a:r>
            <a:r>
              <a:rPr lang="en-US" altLang="zh-TW" baseline="0" dirty="0" smtClean="0"/>
              <a:t>For pedestrians, a common concern is that they may conflict with turning traffic in crosswalks. It’s common to insert leading pedestrian intervals so that pedestrians can get a head start (although this does assume unimodal pedestrians). Safety isn’t the only important objective for pedestrians; their travel time also matters. For transit or emergency vehicles, two types of signal alterations exist in practice. In prioritization, vehicles like buses send requests, which increase their priority in actuation rules or signal plan optimization. In preemption, vehicles like ambulances override signal plans with pre-defined routines, which can be highly disruptive; we believe that there is potential in using RL for recovery from preemption.</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18</a:t>
            </a:fld>
            <a:endParaRPr lang="en-US"/>
          </a:p>
        </p:txBody>
      </p:sp>
    </p:spTree>
    <p:extLst>
      <p:ext uri="{BB962C8B-B14F-4D97-AF65-F5344CB8AC3E}">
        <p14:creationId xmlns:p14="http://schemas.microsoft.com/office/powerpoint/2010/main" val="36088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On the RL side, we do see various lines of work making progress towards handling pedestrians, prioritization, and preemption,</a:t>
            </a:r>
            <a:r>
              <a:rPr lang="en-US" baseline="0" dirty="0" smtClean="0"/>
              <a:t> but further integration of real-world considerations is needed. For pedestrians, there are various works that treat pedestrian queues at crosswalks as a distinct component of the reward, but none have added leading pedestrian intervals to the action space. For prioritization, transit vehicles have been </a:t>
            </a:r>
            <a:r>
              <a:rPr lang="en-US" baseline="0" dirty="0" err="1" smtClean="0"/>
              <a:t>upweighted</a:t>
            </a:r>
            <a:r>
              <a:rPr lang="en-US" baseline="0" dirty="0" smtClean="0"/>
              <a:t> by constants, or by their passenger volumes as depicted in the top figure. For preemption, there is a small body of work on learning to route emergency vehicles through connected vehicle traffic. Lastly, there are also simulations, like the one shown in the bottom figure, that incorporate different classes of road users; these are important for ensuring the ecological validity of algorithms. </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19</a:t>
            </a:fld>
            <a:endParaRPr lang="en-US"/>
          </a:p>
        </p:txBody>
      </p:sp>
    </p:spTree>
    <p:extLst>
      <p:ext uri="{BB962C8B-B14F-4D97-AF65-F5344CB8AC3E}">
        <p14:creationId xmlns:p14="http://schemas.microsoft.com/office/powerpoint/2010/main" val="24182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To motivate </a:t>
            </a:r>
            <a:r>
              <a:rPr lang="en-US" baseline="0" dirty="0" smtClean="0"/>
              <a:t>traffic </a:t>
            </a:r>
            <a:r>
              <a:rPr lang="en-US" baseline="0" dirty="0" smtClean="0"/>
              <a:t>signal </a:t>
            </a:r>
            <a:r>
              <a:rPr lang="en-US" baseline="0" dirty="0" smtClean="0"/>
              <a:t>control, or TSC, one only needs to look to the growing traffic volume of metropolitan areas worldwide. Persistent surges in demand lead to critical inefficiencies such as gridlock. The </a:t>
            </a:r>
            <a:r>
              <a:rPr lang="en-US" baseline="0" dirty="0" smtClean="0"/>
              <a:t>2021 Urban Mobility Report </a:t>
            </a:r>
            <a:r>
              <a:rPr lang="en-US" baseline="0" dirty="0" smtClean="0"/>
              <a:t>showed </a:t>
            </a:r>
            <a:r>
              <a:rPr lang="en-US" baseline="0" dirty="0" smtClean="0"/>
              <a:t>that </a:t>
            </a:r>
            <a:r>
              <a:rPr lang="en-US" baseline="0" dirty="0" smtClean="0"/>
              <a:t>traffic congestion caused</a:t>
            </a:r>
            <a:r>
              <a:rPr lang="en-US" baseline="0" dirty="0" smtClean="0"/>
              <a:t>, across the United States in 2021, about four billion hours of delay and $100 million in opportunity cost. </a:t>
            </a:r>
            <a:r>
              <a:rPr lang="en-US" baseline="0" dirty="0" smtClean="0"/>
              <a:t>One important way to alleviate gridlock is to improve the efficiency of traffic signaling so that road users don’t spend unnecessary amounts of time waiting at intersections. TSC aims to set efficient sequences of traffic lights to control the movements of road users.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2</a:t>
            </a:fld>
            <a:endParaRPr lang="en-US"/>
          </a:p>
        </p:txBody>
      </p:sp>
    </p:spTree>
    <p:extLst>
      <p:ext uri="{BB962C8B-B14F-4D97-AF65-F5344CB8AC3E}">
        <p14:creationId xmlns:p14="http://schemas.microsoft.com/office/powerpoint/2010/main" val="391895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Through our review, we’ve outlined</a:t>
            </a:r>
            <a:r>
              <a:rPr lang="en-US" baseline="0" dirty="0" smtClean="0"/>
              <a:t> some directions that future work in RL for TSC should start or continue to take. For uncertainty in detection, compact state representations and domain randomization will likely be helpful. For reliability of communications, strategies for handling failure and latency caused by weak signal strength are key, and domain adaptation may help deployment into closed-loop systems. For compliance and interpretability, work in designing explainable algorithms and applying interpretability techniques should ensure that they align with stakeholder expectations, and safety should be used for evaluation. Finally, for heterogeneous road users, TSC should be viewed as a multi-objective problem that equitably incorporates actions such as leading pedestrian intervals, prioritization, and preemption.</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20</a:t>
            </a:fld>
            <a:endParaRPr lang="en-US"/>
          </a:p>
        </p:txBody>
      </p:sp>
    </p:spTree>
    <p:extLst>
      <p:ext uri="{BB962C8B-B14F-4D97-AF65-F5344CB8AC3E}">
        <p14:creationId xmlns:p14="http://schemas.microsoft.com/office/powerpoint/2010/main" val="1427235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Taking a step back, what does this mean for research in RL for TSC? Usually, in RL, once we’ve trained and deployed a policy</a:t>
            </a:r>
            <a:r>
              <a:rPr lang="en-US" baseline="0" dirty="0" smtClean="0"/>
              <a:t>, we’d consider ourselves done. But we believe that engagement with stakeholders is crucial for deployment, and this might mean repeated iteration. Having agencies work with RL and TSC experts on a deployment can facilitate progress by allowing parties to exchange unique insights and challenges, thus breaking down information silos. We believe that reproducible codebases and realistic datasets can collectively drive the field towards open collaboration on moving RL for TSC from simulations towards reality. There are researchers thinking about deployment challenges; now the task is to make this the norm. If the papers that we have reviewed are any indication, this goal is closer than we might think.</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21</a:t>
            </a:fld>
            <a:endParaRPr lang="en-US"/>
          </a:p>
        </p:txBody>
      </p:sp>
    </p:spTree>
    <p:extLst>
      <p:ext uri="{BB962C8B-B14F-4D97-AF65-F5344CB8AC3E}">
        <p14:creationId xmlns:p14="http://schemas.microsoft.com/office/powerpoint/2010/main" val="104769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dirty="0" smtClean="0"/>
              <a:t>So,</a:t>
            </a:r>
            <a:r>
              <a:rPr lang="en-GB" baseline="0" dirty="0" smtClean="0"/>
              <a:t> t</a:t>
            </a:r>
            <a:r>
              <a:rPr lang="en-GB" dirty="0" smtClean="0"/>
              <a:t>he</a:t>
            </a:r>
            <a:r>
              <a:rPr lang="en-GB" baseline="0" dirty="0" smtClean="0"/>
              <a:t> accepted version of this paper, which is slightly longer than the camera-ready, is available on </a:t>
            </a:r>
            <a:r>
              <a:rPr lang="en-GB" baseline="0" dirty="0" err="1" smtClean="0"/>
              <a:t>arXiv</a:t>
            </a:r>
            <a:r>
              <a:rPr lang="en-GB" baseline="0" dirty="0" smtClean="0"/>
              <a:t>. </a:t>
            </a:r>
            <a:r>
              <a:rPr lang="en-GB" dirty="0" smtClean="0"/>
              <a:t>Thank you for listening. </a:t>
            </a:r>
            <a:r>
              <a:rPr lang="en-GB" baseline="0" dirty="0" smtClean="0"/>
              <a:t>I’m happy to take any questions.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22</a:t>
            </a:fld>
            <a:endParaRPr lang="en-US"/>
          </a:p>
        </p:txBody>
      </p:sp>
    </p:spTree>
    <p:extLst>
      <p:ext uri="{BB962C8B-B14F-4D97-AF65-F5344CB8AC3E}">
        <p14:creationId xmlns:p14="http://schemas.microsoft.com/office/powerpoint/2010/main" val="399419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Generally speaking, there are three different types of approaches to </a:t>
            </a:r>
            <a:r>
              <a:rPr lang="en-US" dirty="0" smtClean="0"/>
              <a:t>TSC. </a:t>
            </a:r>
            <a:r>
              <a:rPr lang="en-US" altLang="zh-TW" dirty="0" smtClean="0"/>
              <a:t>Historically, the most common</a:t>
            </a:r>
            <a:r>
              <a:rPr lang="en-US" baseline="0" dirty="0" smtClean="0"/>
              <a:t> approach has been to fix a single signaling plan or a few plans that are rotated throughout the day</a:t>
            </a:r>
            <a:r>
              <a:rPr lang="en-US" baseline="0" dirty="0" smtClean="0"/>
              <a:t>. These are usually based on data about historical traffic volume. </a:t>
            </a:r>
            <a:r>
              <a:rPr lang="en-US" baseline="0" dirty="0" smtClean="0"/>
              <a:t>However, fixed plans can’t deal with variations in traffic demand. Next</a:t>
            </a:r>
            <a:r>
              <a:rPr lang="en-US" baseline="0" dirty="0" smtClean="0"/>
              <a:t>, we have actuated control, in which </a:t>
            </a:r>
            <a:r>
              <a:rPr lang="en-US" baseline="0" dirty="0" smtClean="0"/>
              <a:t>detections of road users trigger </a:t>
            </a:r>
            <a:r>
              <a:rPr lang="en-US" baseline="0" dirty="0" smtClean="0"/>
              <a:t>certain </a:t>
            </a:r>
            <a:r>
              <a:rPr lang="en-US" baseline="0" dirty="0" smtClean="0"/>
              <a:t>predefined logical rules. Finally, we </a:t>
            </a:r>
            <a:r>
              <a:rPr lang="en-US" baseline="0" dirty="0" smtClean="0"/>
              <a:t>have adaptive control, which generally uses more sophisticated </a:t>
            </a:r>
            <a:r>
              <a:rPr lang="en-US" baseline="0" dirty="0" smtClean="0"/>
              <a:t>algorithms </a:t>
            </a:r>
            <a:r>
              <a:rPr lang="en-US" baseline="0" dirty="0" smtClean="0"/>
              <a:t>to adjust </a:t>
            </a:r>
            <a:r>
              <a:rPr lang="en-US" baseline="0" dirty="0" smtClean="0"/>
              <a:t>plans </a:t>
            </a:r>
            <a:r>
              <a:rPr lang="en-US" baseline="0" dirty="0" smtClean="0"/>
              <a:t>in </a:t>
            </a:r>
            <a:r>
              <a:rPr lang="en-US" baseline="0" dirty="0" smtClean="0"/>
              <a:t>response to traffic </a:t>
            </a:r>
            <a:r>
              <a:rPr lang="en-US" baseline="0" dirty="0" smtClean="0"/>
              <a:t>conditions. </a:t>
            </a:r>
            <a:r>
              <a:rPr lang="en-US" baseline="0" dirty="0" smtClean="0"/>
              <a:t>Reinforcement learning, which we focus on in this review, falls into the last category.</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3</a:t>
            </a:fld>
            <a:endParaRPr lang="en-US"/>
          </a:p>
        </p:txBody>
      </p:sp>
    </p:spTree>
    <p:extLst>
      <p:ext uri="{BB962C8B-B14F-4D97-AF65-F5344CB8AC3E}">
        <p14:creationId xmlns:p14="http://schemas.microsoft.com/office/powerpoint/2010/main" val="165015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What</a:t>
            </a:r>
            <a:r>
              <a:rPr lang="en-US" baseline="0" dirty="0" smtClean="0"/>
              <a:t> is reinforcement learning? It’s a promising approach to adaptive TSC that is based on learning from trial-and-error interactions with an environment. RL has shown successes in many large-scale domains with abundant data, such as card games, strategy games, and – indeed – also TSC. In the TSC context, an RL agent, often representing one intersection controller, would make local observations of its own intersection, and potentially receive observations from others in the road network. It would then choose an action to decide how the signaling plan should change next, like how long the next phase should be signaled for. Finally, it would receive a </a:t>
            </a:r>
            <a:r>
              <a:rPr lang="en-US" baseline="0" dirty="0" smtClean="0"/>
              <a:t>reward indicating how good the effect of the action was on </a:t>
            </a:r>
            <a:r>
              <a:rPr lang="en-US" baseline="0" dirty="0" smtClean="0"/>
              <a:t>the environmental state</a:t>
            </a:r>
            <a:r>
              <a:rPr lang="en-US" baseline="0" dirty="0" smtClean="0"/>
              <a:t>, like </a:t>
            </a:r>
            <a:r>
              <a:rPr lang="en-US" baseline="0" dirty="0" smtClean="0"/>
              <a:t>how many vehicles arrived at the intersection on a green light.</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4</a:t>
            </a:fld>
            <a:endParaRPr lang="en-US"/>
          </a:p>
        </p:txBody>
      </p:sp>
    </p:spTree>
    <p:extLst>
      <p:ext uri="{BB962C8B-B14F-4D97-AF65-F5344CB8AC3E}">
        <p14:creationId xmlns:p14="http://schemas.microsoft.com/office/powerpoint/2010/main" val="14557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RL for TSC</a:t>
            </a:r>
            <a:r>
              <a:rPr lang="en-US" baseline="0" dirty="0" smtClean="0"/>
              <a:t> has outperformed prior state-of-the-art adaptive methods. Considering the current pace of research, a reasonable question would be why it hasn’t achieved widespread deployment. By nature, deploying an RL algorithm is different from training it. Trial-and-error can’t take place in the field, so a learned policy must be deployed. Environmental simulations must also be replaced with real detectors and controllers. Although deployment is often listed as a desideratum for future work, we have not found any descriptions of deployments in the literature. Where does the gap exist, and is it being filled? Our review paper aims to answer these questions.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5</a:t>
            </a:fld>
            <a:endParaRPr lang="en-US"/>
          </a:p>
        </p:txBody>
      </p:sp>
    </p:spTree>
    <p:extLst>
      <p:ext uri="{BB962C8B-B14F-4D97-AF65-F5344CB8AC3E}">
        <p14:creationId xmlns:p14="http://schemas.microsoft.com/office/powerpoint/2010/main" val="1476748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We suggest</a:t>
            </a:r>
            <a:r>
              <a:rPr lang="en-US" baseline="0" dirty="0" smtClean="0"/>
              <a:t> that this gap primarily exists because most research in RL for TSC has focused on methodological contributions over taking a more holistic approach based on systems thinking: that is, considering how the RL policy would interact with the rest of the TSC system through inputs and outputs. Taking a systems thinking approach would entail addressing the challenges that arise from such interactions. We review four of them, which can broadly be described as “uncertainty in detection”, “reliability of communications”, “compliance and interpretability”, and “heterogeneous road users”. For each challenge, we review why the challenge is significant for RL in TSC; how non-RL deployments of TSC have addressed the challenge; and what progress has been made on the challenge among RL-based approaches.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6</a:t>
            </a:fld>
            <a:endParaRPr lang="en-US"/>
          </a:p>
        </p:txBody>
      </p:sp>
    </p:spTree>
    <p:extLst>
      <p:ext uri="{BB962C8B-B14F-4D97-AF65-F5344CB8AC3E}">
        <p14:creationId xmlns:p14="http://schemas.microsoft.com/office/powerpoint/2010/main" val="270978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TSC is not the only application of RL where considerations</a:t>
            </a:r>
            <a:r>
              <a:rPr lang="en-US" baseline="0" dirty="0" smtClean="0"/>
              <a:t> about deployment are critical. There has been a long line of work in RL for robotics that aims to close the gap between simulations and reality. TSC and robotics are alike in that it’s not feasible to collect the large quantities of environmental interactions needed to train RL policies from the real world, and that makes simulations necessary. But simulations are abstractions of reality, and this results in what is known as the “reality gap”. The sim-to-real literature for robotics has tried to fill this gap with techniques such as domain randomization, domain adaptation, meta-RL, and imitation learning. We will see how some of these techniques can be applied to TSC, but TSC is more complex than robotics because it’s harder to control environmental conditions (which include human users).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7</a:t>
            </a:fld>
            <a:endParaRPr lang="en-US"/>
          </a:p>
        </p:txBody>
      </p:sp>
    </p:spTree>
    <p:extLst>
      <p:ext uri="{BB962C8B-B14F-4D97-AF65-F5344CB8AC3E}">
        <p14:creationId xmlns:p14="http://schemas.microsoft.com/office/powerpoint/2010/main" val="81409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We turn to the first deployment challenge in our review paper:</a:t>
            </a:r>
            <a:r>
              <a:rPr lang="zh-TW" altLang="en-US" dirty="0" smtClean="0"/>
              <a:t> </a:t>
            </a:r>
            <a:r>
              <a:rPr lang="en-US" altLang="zh-TW" dirty="0" smtClean="0"/>
              <a:t>uncertainty in detection. As we discussed, observations of the road state</a:t>
            </a:r>
            <a:r>
              <a:rPr lang="en-US" altLang="zh-TW" baseline="0" dirty="0" smtClean="0"/>
              <a:t> are an important part of RL. RL algorithms observe numerically encoded state features, but these features must be derived from detector data. Few papers actually consider how detectors would impact this process. Not considering the possible effects of detector noise and failure can cause two issues. First, if the policies are insufficiently robust, their performance could degrade. Second, if the policies receive similar observations for distinct states (which is known as state aliasing), they might be overly general and fail to identify optimal actions in specific states. For instance, the authors of this paper report that coarser </a:t>
            </a:r>
            <a:r>
              <a:rPr lang="en-US" altLang="zh-TW" baseline="0" dirty="0" err="1" smtClean="0"/>
              <a:t>discretizations</a:t>
            </a:r>
            <a:r>
              <a:rPr lang="en-US" altLang="zh-TW" baseline="0" dirty="0" smtClean="0"/>
              <a:t> of queue length harm performance when generalizing to new scenarios.</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8</a:t>
            </a:fld>
            <a:endParaRPr lang="en-US"/>
          </a:p>
        </p:txBody>
      </p:sp>
    </p:spTree>
    <p:extLst>
      <p:ext uri="{BB962C8B-B14F-4D97-AF65-F5344CB8AC3E}">
        <p14:creationId xmlns:p14="http://schemas.microsoft.com/office/powerpoint/2010/main" val="182301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dirty="0" smtClean="0"/>
              <a:t>So what types of vehicle detectors exist,</a:t>
            </a:r>
            <a:r>
              <a:rPr lang="en-US" baseline="0" dirty="0" smtClean="0"/>
              <a:t> and how have existing deployments of TSC algorithms addressed their strengths and limitations? We found that there are two primary types of detectors. Intrusive detectors, like induction loops, are installed into road surfaces. This means that they can reliably detect vehicles regardless of environmental conditions, but also that they can break easily. Non-intrusive detectors, like cameras and radar, are mounted above the road surface, and so their accuracy degrades in poor weather and at night. Some agencies have both types; RL algorithms can leverage this by learning ensemble models. Heuristic post-processing has been applied to handle underestimated observations, but it has been reported that mild overestimation of demand can improve the performance of TSC.</a:t>
            </a:r>
            <a:endParaRPr lang="en-GB" dirty="0"/>
          </a:p>
        </p:txBody>
      </p:sp>
      <p:sp>
        <p:nvSpPr>
          <p:cNvPr id="4" name="投影片編號版面配置區 3"/>
          <p:cNvSpPr>
            <a:spLocks noGrp="1"/>
          </p:cNvSpPr>
          <p:nvPr>
            <p:ph type="sldNum" sz="quarter" idx="10"/>
          </p:nvPr>
        </p:nvSpPr>
        <p:spPr/>
        <p:txBody>
          <a:bodyPr/>
          <a:lstStyle/>
          <a:p>
            <a:fld id="{01F17F1C-A7AD-4109-B84D-112A958C6BC7}" type="slidenum">
              <a:rPr lang="en-US" smtClean="0"/>
              <a:t>9</a:t>
            </a:fld>
            <a:endParaRPr lang="en-US"/>
          </a:p>
        </p:txBody>
      </p:sp>
    </p:spTree>
    <p:extLst>
      <p:ext uri="{BB962C8B-B14F-4D97-AF65-F5344CB8AC3E}">
        <p14:creationId xmlns:p14="http://schemas.microsoft.com/office/powerpoint/2010/main" val="245680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GB"/>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GB"/>
          </a:p>
        </p:txBody>
      </p:sp>
      <p:sp>
        <p:nvSpPr>
          <p:cNvPr id="4" name="日期版面配置區 3"/>
          <p:cNvSpPr>
            <a:spLocks noGrp="1"/>
          </p:cNvSpPr>
          <p:nvPr>
            <p:ph type="dt" sz="half" idx="10"/>
          </p:nvPr>
        </p:nvSpPr>
        <p:spPr/>
        <p:txBody>
          <a:bodyPr/>
          <a:lstStyle/>
          <a:p>
            <a:fld id="{7FBDF8B8-C7B5-40C0-A817-08917569E2F3}" type="datetimeFigureOut">
              <a:rPr lang="en-GB" smtClean="0"/>
              <a:t>18/07/2022</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3875352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GB"/>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日期版面配置區 3"/>
          <p:cNvSpPr>
            <a:spLocks noGrp="1"/>
          </p:cNvSpPr>
          <p:nvPr>
            <p:ph type="dt" sz="half" idx="10"/>
          </p:nvPr>
        </p:nvSpPr>
        <p:spPr/>
        <p:txBody>
          <a:bodyPr/>
          <a:lstStyle/>
          <a:p>
            <a:fld id="{7FBDF8B8-C7B5-40C0-A817-08917569E2F3}" type="datetimeFigureOut">
              <a:rPr lang="en-GB" smtClean="0"/>
              <a:t>18/07/2022</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98753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GB"/>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日期版面配置區 3"/>
          <p:cNvSpPr>
            <a:spLocks noGrp="1"/>
          </p:cNvSpPr>
          <p:nvPr>
            <p:ph type="dt" sz="half" idx="10"/>
          </p:nvPr>
        </p:nvSpPr>
        <p:spPr/>
        <p:txBody>
          <a:bodyPr/>
          <a:lstStyle/>
          <a:p>
            <a:fld id="{7FBDF8B8-C7B5-40C0-A817-08917569E2F3}" type="datetimeFigureOut">
              <a:rPr lang="en-GB" smtClean="0"/>
              <a:t>18/07/2022</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192051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GB"/>
          </a:p>
        </p:txBody>
      </p:sp>
      <p:sp>
        <p:nvSpPr>
          <p:cNvPr id="3" name="內容版面配置區 2"/>
          <p:cNvSpPr>
            <a:spLocks noGrp="1"/>
          </p:cNvSpPr>
          <p:nvPr>
            <p:ph idx="1"/>
          </p:nvPr>
        </p:nvSpPr>
        <p:spPr/>
        <p:txBody>
          <a:bodyPr>
            <a:normAutofit/>
          </a:bodyPr>
          <a:lstStyle>
            <a:lvl1pPr>
              <a:defRPr sz="2500"/>
            </a:lvl1pPr>
            <a:lvl2pPr>
              <a:defRPr sz="2500"/>
            </a:lvl2pPr>
            <a:lvl3pPr>
              <a:defRPr sz="2500"/>
            </a:lvl3pPr>
            <a:lvl4pPr>
              <a:defRPr sz="2500"/>
            </a:lvl4pPr>
            <a:lvl5pPr>
              <a:defRPr sz="2500"/>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GB" dirty="0"/>
          </a:p>
        </p:txBody>
      </p:sp>
      <p:sp>
        <p:nvSpPr>
          <p:cNvPr id="4" name="日期版面配置區 3"/>
          <p:cNvSpPr>
            <a:spLocks noGrp="1"/>
          </p:cNvSpPr>
          <p:nvPr>
            <p:ph type="dt" sz="half" idx="10"/>
          </p:nvPr>
        </p:nvSpPr>
        <p:spPr/>
        <p:txBody>
          <a:bodyPr/>
          <a:lstStyle/>
          <a:p>
            <a:fld id="{7FBDF8B8-C7B5-40C0-A817-08917569E2F3}" type="datetimeFigureOut">
              <a:rPr lang="en-GB" smtClean="0"/>
              <a:t>18/07/2022</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3725607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en-GB"/>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7FBDF8B8-C7B5-40C0-A817-08917569E2F3}" type="datetimeFigureOut">
              <a:rPr lang="en-GB" smtClean="0"/>
              <a:t>18/07/2022</a:t>
            </a:fld>
            <a:endParaRPr lang="en-GB"/>
          </a:p>
        </p:txBody>
      </p:sp>
      <p:sp>
        <p:nvSpPr>
          <p:cNvPr id="5" name="頁尾版面配置區 4"/>
          <p:cNvSpPr>
            <a:spLocks noGrp="1"/>
          </p:cNvSpPr>
          <p:nvPr>
            <p:ph type="ftr" sz="quarter" idx="11"/>
          </p:nvPr>
        </p:nvSpPr>
        <p:spPr/>
        <p:txBody>
          <a:bodyPr/>
          <a:lstStyle/>
          <a:p>
            <a:endParaRPr lang="en-GB"/>
          </a:p>
        </p:txBody>
      </p:sp>
      <p:sp>
        <p:nvSpPr>
          <p:cNvPr id="6" name="投影片編號版面配置區 5"/>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390442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GB"/>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5" name="日期版面配置區 4"/>
          <p:cNvSpPr>
            <a:spLocks noGrp="1"/>
          </p:cNvSpPr>
          <p:nvPr>
            <p:ph type="dt" sz="half" idx="10"/>
          </p:nvPr>
        </p:nvSpPr>
        <p:spPr/>
        <p:txBody>
          <a:bodyPr/>
          <a:lstStyle/>
          <a:p>
            <a:fld id="{7FBDF8B8-C7B5-40C0-A817-08917569E2F3}" type="datetimeFigureOut">
              <a:rPr lang="en-GB" smtClean="0"/>
              <a:t>18/07/2022</a:t>
            </a:fld>
            <a:endParaRPr lang="en-GB"/>
          </a:p>
        </p:txBody>
      </p:sp>
      <p:sp>
        <p:nvSpPr>
          <p:cNvPr id="6" name="頁尾版面配置區 5"/>
          <p:cNvSpPr>
            <a:spLocks noGrp="1"/>
          </p:cNvSpPr>
          <p:nvPr>
            <p:ph type="ftr" sz="quarter" idx="11"/>
          </p:nvPr>
        </p:nvSpPr>
        <p:spPr/>
        <p:txBody>
          <a:bodyPr/>
          <a:lstStyle/>
          <a:p>
            <a:endParaRPr lang="en-GB"/>
          </a:p>
        </p:txBody>
      </p:sp>
      <p:sp>
        <p:nvSpPr>
          <p:cNvPr id="7" name="投影片編號版面配置區 6"/>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408049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en-GB"/>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7" name="日期版面配置區 6"/>
          <p:cNvSpPr>
            <a:spLocks noGrp="1"/>
          </p:cNvSpPr>
          <p:nvPr>
            <p:ph type="dt" sz="half" idx="10"/>
          </p:nvPr>
        </p:nvSpPr>
        <p:spPr/>
        <p:txBody>
          <a:bodyPr/>
          <a:lstStyle/>
          <a:p>
            <a:fld id="{7FBDF8B8-C7B5-40C0-A817-08917569E2F3}" type="datetimeFigureOut">
              <a:rPr lang="en-GB" smtClean="0"/>
              <a:t>18/07/2022</a:t>
            </a:fld>
            <a:endParaRPr lang="en-GB"/>
          </a:p>
        </p:txBody>
      </p:sp>
      <p:sp>
        <p:nvSpPr>
          <p:cNvPr id="8" name="頁尾版面配置區 7"/>
          <p:cNvSpPr>
            <a:spLocks noGrp="1"/>
          </p:cNvSpPr>
          <p:nvPr>
            <p:ph type="ftr" sz="quarter" idx="11"/>
          </p:nvPr>
        </p:nvSpPr>
        <p:spPr/>
        <p:txBody>
          <a:bodyPr/>
          <a:lstStyle/>
          <a:p>
            <a:endParaRPr lang="en-GB"/>
          </a:p>
        </p:txBody>
      </p:sp>
      <p:sp>
        <p:nvSpPr>
          <p:cNvPr id="9" name="投影片編號版面配置區 8"/>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388524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GB"/>
          </a:p>
        </p:txBody>
      </p:sp>
      <p:sp>
        <p:nvSpPr>
          <p:cNvPr id="3" name="日期版面配置區 2"/>
          <p:cNvSpPr>
            <a:spLocks noGrp="1"/>
          </p:cNvSpPr>
          <p:nvPr>
            <p:ph type="dt" sz="half" idx="10"/>
          </p:nvPr>
        </p:nvSpPr>
        <p:spPr/>
        <p:txBody>
          <a:bodyPr/>
          <a:lstStyle/>
          <a:p>
            <a:fld id="{7FBDF8B8-C7B5-40C0-A817-08917569E2F3}" type="datetimeFigureOut">
              <a:rPr lang="en-GB" smtClean="0"/>
              <a:t>18/07/2022</a:t>
            </a:fld>
            <a:endParaRPr lang="en-GB"/>
          </a:p>
        </p:txBody>
      </p:sp>
      <p:sp>
        <p:nvSpPr>
          <p:cNvPr id="4" name="頁尾版面配置區 3"/>
          <p:cNvSpPr>
            <a:spLocks noGrp="1"/>
          </p:cNvSpPr>
          <p:nvPr>
            <p:ph type="ftr" sz="quarter" idx="11"/>
          </p:nvPr>
        </p:nvSpPr>
        <p:spPr/>
        <p:txBody>
          <a:bodyPr/>
          <a:lstStyle/>
          <a:p>
            <a:endParaRPr lang="en-GB"/>
          </a:p>
        </p:txBody>
      </p:sp>
      <p:sp>
        <p:nvSpPr>
          <p:cNvPr id="5" name="投影片編號版面配置區 4"/>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137171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FBDF8B8-C7B5-40C0-A817-08917569E2F3}" type="datetimeFigureOut">
              <a:rPr lang="en-GB" smtClean="0"/>
              <a:t>18/07/2022</a:t>
            </a:fld>
            <a:endParaRPr lang="en-GB"/>
          </a:p>
        </p:txBody>
      </p:sp>
      <p:sp>
        <p:nvSpPr>
          <p:cNvPr id="3" name="頁尾版面配置區 2"/>
          <p:cNvSpPr>
            <a:spLocks noGrp="1"/>
          </p:cNvSpPr>
          <p:nvPr>
            <p:ph type="ftr" sz="quarter" idx="11"/>
          </p:nvPr>
        </p:nvSpPr>
        <p:spPr/>
        <p:txBody>
          <a:bodyPr/>
          <a:lstStyle/>
          <a:p>
            <a:endParaRPr lang="en-GB"/>
          </a:p>
        </p:txBody>
      </p:sp>
      <p:sp>
        <p:nvSpPr>
          <p:cNvPr id="4" name="投影片編號版面配置區 3"/>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246748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GB"/>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GB"/>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7FBDF8B8-C7B5-40C0-A817-08917569E2F3}" type="datetimeFigureOut">
              <a:rPr lang="en-GB" smtClean="0"/>
              <a:t>18/07/2022</a:t>
            </a:fld>
            <a:endParaRPr lang="en-GB"/>
          </a:p>
        </p:txBody>
      </p:sp>
      <p:sp>
        <p:nvSpPr>
          <p:cNvPr id="6" name="頁尾版面配置區 5"/>
          <p:cNvSpPr>
            <a:spLocks noGrp="1"/>
          </p:cNvSpPr>
          <p:nvPr>
            <p:ph type="ftr" sz="quarter" idx="11"/>
          </p:nvPr>
        </p:nvSpPr>
        <p:spPr/>
        <p:txBody>
          <a:bodyPr/>
          <a:lstStyle/>
          <a:p>
            <a:endParaRPr lang="en-GB"/>
          </a:p>
        </p:txBody>
      </p:sp>
      <p:sp>
        <p:nvSpPr>
          <p:cNvPr id="7" name="投影片編號版面配置區 6"/>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9016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GB"/>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7FBDF8B8-C7B5-40C0-A817-08917569E2F3}" type="datetimeFigureOut">
              <a:rPr lang="en-GB" smtClean="0"/>
              <a:t>18/07/2022</a:t>
            </a:fld>
            <a:endParaRPr lang="en-GB"/>
          </a:p>
        </p:txBody>
      </p:sp>
      <p:sp>
        <p:nvSpPr>
          <p:cNvPr id="6" name="頁尾版面配置區 5"/>
          <p:cNvSpPr>
            <a:spLocks noGrp="1"/>
          </p:cNvSpPr>
          <p:nvPr>
            <p:ph type="ftr" sz="quarter" idx="11"/>
          </p:nvPr>
        </p:nvSpPr>
        <p:spPr/>
        <p:txBody>
          <a:bodyPr/>
          <a:lstStyle/>
          <a:p>
            <a:endParaRPr lang="en-GB"/>
          </a:p>
        </p:txBody>
      </p:sp>
      <p:sp>
        <p:nvSpPr>
          <p:cNvPr id="7" name="投影片編號版面配置區 6"/>
          <p:cNvSpPr>
            <a:spLocks noGrp="1"/>
          </p:cNvSpPr>
          <p:nvPr>
            <p:ph type="sldNum" sz="quarter" idx="12"/>
          </p:nvPr>
        </p:nvSpPr>
        <p:spPr/>
        <p:txBody>
          <a:bodyPr/>
          <a:lstStyle/>
          <a:p>
            <a:fld id="{5CCD4C18-7CC2-4D87-BC33-4C4C9CD48520}" type="slidenum">
              <a:rPr lang="en-GB" smtClean="0"/>
              <a:t>‹#›</a:t>
            </a:fld>
            <a:endParaRPr lang="en-GB"/>
          </a:p>
        </p:txBody>
      </p:sp>
    </p:spTree>
    <p:extLst>
      <p:ext uri="{BB962C8B-B14F-4D97-AF65-F5344CB8AC3E}">
        <p14:creationId xmlns:p14="http://schemas.microsoft.com/office/powerpoint/2010/main" val="32169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GB"/>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GB" dirty="0"/>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DF8B8-C7B5-40C0-A817-08917569E2F3}" type="datetimeFigureOut">
              <a:rPr lang="en-GB" smtClean="0"/>
              <a:t>18/07/2022</a:t>
            </a:fld>
            <a:endParaRPr lang="en-GB"/>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D4C18-7CC2-4D87-BC33-4C4C9CD48520}" type="slidenum">
              <a:rPr lang="en-GB" smtClean="0"/>
              <a:t>‹#›</a:t>
            </a:fld>
            <a:endParaRPr lang="en-GB"/>
          </a:p>
        </p:txBody>
      </p:sp>
    </p:spTree>
    <p:extLst>
      <p:ext uri="{BB962C8B-B14F-4D97-AF65-F5344CB8AC3E}">
        <p14:creationId xmlns:p14="http://schemas.microsoft.com/office/powerpoint/2010/main" val="24213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rxiv.org/abs/2206.11996"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524000" y="0"/>
            <a:ext cx="9144000" cy="3509963"/>
          </a:xfrm>
        </p:spPr>
        <p:txBody>
          <a:bodyPr>
            <a:noAutofit/>
          </a:bodyPr>
          <a:lstStyle/>
          <a:p>
            <a:r>
              <a:rPr lang="en-GB" sz="4800" dirty="0" smtClean="0">
                <a:latin typeface="DINRoundPro" panose="020B0504020101020102" pitchFamily="34" charset="0"/>
              </a:rPr>
              <a:t>The Real Deal</a:t>
            </a:r>
            <a:br>
              <a:rPr lang="en-GB" sz="4800" dirty="0" smtClean="0">
                <a:latin typeface="DINRoundPro" panose="020B0504020101020102" pitchFamily="34" charset="0"/>
              </a:rPr>
            </a:br>
            <a:r>
              <a:rPr lang="en-GB" sz="3600" dirty="0" smtClean="0">
                <a:latin typeface="DINRoundPro" panose="020B0504020101020102" pitchFamily="34" charset="0"/>
              </a:rPr>
              <a:t>Challenges in Transferring Reinforcement Learning-Based Traffic Signal Control Systems to Reality</a:t>
            </a:r>
            <a:endParaRPr lang="en-GB" sz="3600" dirty="0">
              <a:latin typeface="DINRoundPro" panose="020B0504020101020102" pitchFamily="34" charset="0"/>
            </a:endParaRPr>
          </a:p>
        </p:txBody>
      </p:sp>
      <p:sp>
        <p:nvSpPr>
          <p:cNvPr id="5" name="副標題 4"/>
          <p:cNvSpPr>
            <a:spLocks noGrp="1"/>
          </p:cNvSpPr>
          <p:nvPr>
            <p:ph type="subTitle" idx="1"/>
          </p:nvPr>
        </p:nvSpPr>
        <p:spPr>
          <a:xfrm>
            <a:off x="938948" y="3602036"/>
            <a:ext cx="10314105" cy="2229525"/>
          </a:xfrm>
        </p:spPr>
        <p:txBody>
          <a:bodyPr>
            <a:normAutofit/>
          </a:bodyPr>
          <a:lstStyle/>
          <a:p>
            <a:r>
              <a:rPr lang="en-GB" sz="2250" spc="300" dirty="0" smtClean="0">
                <a:latin typeface="DINRoundPro" panose="020B0504020101020102" pitchFamily="34" charset="0"/>
              </a:rPr>
              <a:t/>
            </a:r>
            <a:br>
              <a:rPr lang="en-GB" sz="2250" spc="300" dirty="0" smtClean="0">
                <a:latin typeface="DINRoundPro" panose="020B0504020101020102" pitchFamily="34" charset="0"/>
              </a:rPr>
            </a:br>
            <a:r>
              <a:rPr lang="en-GB" sz="2250" spc="300" dirty="0" smtClean="0">
                <a:latin typeface="DINRoundPro" panose="020B0504020101020102" pitchFamily="34" charset="0"/>
              </a:rPr>
              <a:t>REX CHEN, FEI FANG, NORMAN SADEH</a:t>
            </a:r>
          </a:p>
          <a:p>
            <a:r>
              <a:rPr lang="en-GB" sz="2250" spc="300" dirty="0" smtClean="0">
                <a:latin typeface="DINRoundPro" panose="020B0504020101020102" pitchFamily="34" charset="0"/>
              </a:rPr>
              <a:t>School of Computer Science</a:t>
            </a:r>
          </a:p>
          <a:p>
            <a:r>
              <a:rPr lang="en-GB" sz="2250" spc="300" dirty="0" smtClean="0">
                <a:latin typeface="DINRoundPro" panose="020B0504020101020102" pitchFamily="34" charset="0"/>
              </a:rPr>
              <a:t>Carnegie Mellon University</a:t>
            </a:r>
            <a:endParaRPr lang="en-GB" sz="2250" dirty="0"/>
          </a:p>
        </p:txBody>
      </p:sp>
      <p:pic>
        <p:nvPicPr>
          <p:cNvPr id="1028" name="Picture 4" descr="Traffic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053783" y="5831561"/>
            <a:ext cx="219927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CS/ECE Careers Even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8948" y="5837515"/>
            <a:ext cx="3989705" cy="71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8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Uncertainty in detection</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Progress towards solutions</a:t>
            </a:r>
          </a:p>
          <a:p>
            <a:pPr lvl="1"/>
            <a:r>
              <a:rPr lang="en-GB" b="1" dirty="0" smtClean="0"/>
              <a:t>State space reduction</a:t>
            </a:r>
          </a:p>
          <a:p>
            <a:pPr lvl="2"/>
            <a:r>
              <a:rPr lang="en-GB" dirty="0"/>
              <a:t>Simpler state representations are useful for </a:t>
            </a:r>
            <a:r>
              <a:rPr lang="en-GB" b="1" dirty="0" smtClean="0"/>
              <a:t>debugging</a:t>
            </a:r>
            <a:endParaRPr lang="en-GB" dirty="0" smtClean="0"/>
          </a:p>
          <a:p>
            <a:pPr lvl="2"/>
            <a:r>
              <a:rPr lang="en-GB" dirty="0" smtClean="0"/>
              <a:t>Complex state representations </a:t>
            </a:r>
            <a:r>
              <a:rPr lang="en-GB" b="1" dirty="0" smtClean="0"/>
              <a:t>don’t always give better performance</a:t>
            </a:r>
            <a:r>
              <a:rPr lang="en-GB" dirty="0" smtClean="0"/>
              <a:t/>
            </a:r>
            <a:br>
              <a:rPr lang="en-GB" dirty="0" smtClean="0"/>
            </a:br>
            <a:r>
              <a:rPr lang="en-GB" sz="2000" dirty="0" smtClean="0"/>
              <a:t>(Zheng et al., 2019; Wei et al., 2019)</a:t>
            </a:r>
          </a:p>
          <a:p>
            <a:pPr lvl="1"/>
            <a:r>
              <a:rPr lang="en-GB" b="1" dirty="0" smtClean="0"/>
              <a:t>Domain randomization</a:t>
            </a:r>
            <a:endParaRPr lang="en-GB" dirty="0" smtClean="0"/>
          </a:p>
          <a:p>
            <a:pPr lvl="2"/>
            <a:r>
              <a:rPr lang="en-GB" dirty="0" smtClean="0"/>
              <a:t>Analogues to </a:t>
            </a:r>
            <a:r>
              <a:rPr lang="en-GB" b="1" dirty="0" smtClean="0"/>
              <a:t>sim-to-real </a:t>
            </a:r>
            <a:r>
              <a:rPr lang="en-GB" dirty="0" smtClean="0"/>
              <a:t>techniques: in </a:t>
            </a:r>
            <a:r>
              <a:rPr lang="en-GB" b="1" dirty="0" smtClean="0"/>
              <a:t>simulators </a:t>
            </a:r>
            <a:r>
              <a:rPr lang="en-GB" sz="2000" dirty="0" smtClean="0"/>
              <a:t>(Garg et al., 2022)</a:t>
            </a:r>
            <a:r>
              <a:rPr lang="en-GB" dirty="0" smtClean="0"/>
              <a:t>, </a:t>
            </a:r>
            <a:br>
              <a:rPr lang="en-GB" dirty="0" smtClean="0"/>
            </a:br>
            <a:r>
              <a:rPr lang="en-GB" dirty="0" smtClean="0"/>
              <a:t>in </a:t>
            </a:r>
            <a:r>
              <a:rPr lang="en-GB" b="1" dirty="0" smtClean="0"/>
              <a:t>observations </a:t>
            </a:r>
            <a:r>
              <a:rPr lang="en-GB" altLang="zh-TW" sz="2000" dirty="0" smtClean="0"/>
              <a:t>(Tan et al., 2020)</a:t>
            </a:r>
            <a:r>
              <a:rPr lang="en-GB" dirty="0" smtClean="0"/>
              <a:t>, </a:t>
            </a:r>
            <a:br>
              <a:rPr lang="en-GB" dirty="0" smtClean="0"/>
            </a:br>
            <a:r>
              <a:rPr lang="en-GB" dirty="0" smtClean="0"/>
              <a:t>in </a:t>
            </a:r>
            <a:r>
              <a:rPr lang="en-GB" b="1" dirty="0" smtClean="0"/>
              <a:t>NN models</a:t>
            </a:r>
            <a:r>
              <a:rPr lang="en-GB" dirty="0" smtClean="0"/>
              <a:t> </a:t>
            </a:r>
            <a:r>
              <a:rPr lang="en-GB" sz="2000" dirty="0" smtClean="0"/>
              <a:t>(Rodrigues &amp; </a:t>
            </a:r>
            <a:r>
              <a:rPr lang="en-GB" sz="2000" dirty="0" err="1" smtClean="0"/>
              <a:t>Azevedo</a:t>
            </a:r>
            <a:r>
              <a:rPr lang="en-GB" sz="2000" dirty="0" smtClean="0"/>
              <a:t>, 2019)</a:t>
            </a:r>
            <a:endParaRPr lang="en-GB" b="1" dirty="0" smtClean="0"/>
          </a:p>
        </p:txBody>
      </p:sp>
      <p:pic>
        <p:nvPicPr>
          <p:cNvPr id="3" name="圖片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3800" y="1038116"/>
            <a:ext cx="3600000" cy="2211720"/>
          </a:xfrm>
          <a:prstGeom prst="rect">
            <a:avLst/>
          </a:prstGeom>
        </p:spPr>
      </p:pic>
      <p:sp>
        <p:nvSpPr>
          <p:cNvPr id="7" name="文字方塊 6"/>
          <p:cNvSpPr txBox="1"/>
          <p:nvPr/>
        </p:nvSpPr>
        <p:spPr>
          <a:xfrm>
            <a:off x="7393800" y="3249836"/>
            <a:ext cx="3600000" cy="369332"/>
          </a:xfrm>
          <a:prstGeom prst="rect">
            <a:avLst/>
          </a:prstGeom>
          <a:noFill/>
        </p:spPr>
        <p:txBody>
          <a:bodyPr wrap="square" rtlCol="0">
            <a:spAutoFit/>
          </a:bodyPr>
          <a:lstStyle/>
          <a:p>
            <a:pPr algn="ctr"/>
            <a:r>
              <a:rPr lang="en-GB" dirty="0" smtClean="0"/>
              <a:t>Zheng et al. (2019)</a:t>
            </a:r>
            <a:endParaRPr lang="en-GB" dirty="0"/>
          </a:p>
        </p:txBody>
      </p:sp>
      <p:pic>
        <p:nvPicPr>
          <p:cNvPr id="6" name="圖片 5"/>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3800" y="3619168"/>
            <a:ext cx="3600000" cy="2517125"/>
          </a:xfrm>
          <a:prstGeom prst="rect">
            <a:avLst/>
          </a:prstGeom>
        </p:spPr>
      </p:pic>
      <p:sp>
        <p:nvSpPr>
          <p:cNvPr id="10" name="文字方塊 9"/>
          <p:cNvSpPr txBox="1"/>
          <p:nvPr/>
        </p:nvSpPr>
        <p:spPr>
          <a:xfrm>
            <a:off x="7393800" y="6136293"/>
            <a:ext cx="3600000" cy="369332"/>
          </a:xfrm>
          <a:prstGeom prst="rect">
            <a:avLst/>
          </a:prstGeom>
          <a:noFill/>
        </p:spPr>
        <p:txBody>
          <a:bodyPr wrap="square" rtlCol="0">
            <a:spAutoFit/>
          </a:bodyPr>
          <a:lstStyle/>
          <a:p>
            <a:pPr algn="ctr"/>
            <a:r>
              <a:rPr lang="en-GB" dirty="0" smtClean="0"/>
              <a:t>Garg et al. (2022)</a:t>
            </a:r>
            <a:endParaRPr lang="en-GB" dirty="0"/>
          </a:p>
        </p:txBody>
      </p:sp>
    </p:spTree>
    <p:extLst>
      <p:ext uri="{BB962C8B-B14F-4D97-AF65-F5344CB8AC3E}">
        <p14:creationId xmlns:p14="http://schemas.microsoft.com/office/powerpoint/2010/main" val="3335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Reliability of communications</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Significance of challenges</a:t>
            </a:r>
          </a:p>
          <a:p>
            <a:pPr lvl="1"/>
            <a:r>
              <a:rPr lang="en-GB" b="1" dirty="0" smtClean="0"/>
              <a:t>Coordination </a:t>
            </a:r>
            <a:r>
              <a:rPr lang="en-GB" dirty="0" smtClean="0"/>
              <a:t>in RL for TSC relies on </a:t>
            </a:r>
            <a:r>
              <a:rPr lang="en-GB" b="1" dirty="0" smtClean="0"/>
              <a:t>sharing information </a:t>
            </a:r>
            <a:r>
              <a:rPr lang="en-GB" dirty="0" smtClean="0"/>
              <a:t>between controllers for different intersections</a:t>
            </a:r>
            <a:endParaRPr lang="en-GB" b="1" dirty="0" smtClean="0"/>
          </a:p>
          <a:p>
            <a:pPr lvl="2"/>
            <a:r>
              <a:rPr lang="en-GB" dirty="0" smtClean="0"/>
              <a:t>Substantial literature has </a:t>
            </a:r>
            <a:r>
              <a:rPr lang="en-GB" b="1" dirty="0" smtClean="0"/>
              <a:t>designed models </a:t>
            </a:r>
            <a:r>
              <a:rPr lang="en-GB" dirty="0" smtClean="0"/>
              <a:t>to use shared information</a:t>
            </a:r>
          </a:p>
          <a:p>
            <a:pPr lvl="1"/>
            <a:r>
              <a:rPr lang="en-GB" dirty="0" smtClean="0"/>
              <a:t>But what happens when </a:t>
            </a:r>
            <a:r>
              <a:rPr lang="en-GB" b="1" dirty="0" smtClean="0"/>
              <a:t>information doesn’t get shared </a:t>
            </a:r>
            <a:r>
              <a:rPr lang="en-GB" dirty="0" smtClean="0"/>
              <a:t>in the first place?</a:t>
            </a:r>
          </a:p>
          <a:p>
            <a:pPr lvl="2"/>
            <a:r>
              <a:rPr lang="en-GB" dirty="0" smtClean="0"/>
              <a:t>I</a:t>
            </a:r>
            <a:r>
              <a:rPr lang="en-GB" dirty="0" smtClean="0"/>
              <a:t>ntersections may differ in </a:t>
            </a:r>
            <a:r>
              <a:rPr lang="en-GB" b="1" dirty="0" smtClean="0"/>
              <a:t>detection</a:t>
            </a:r>
            <a:r>
              <a:rPr lang="en-GB" dirty="0" smtClean="0"/>
              <a:t> </a:t>
            </a:r>
            <a:r>
              <a:rPr lang="en-GB" b="1" dirty="0" smtClean="0"/>
              <a:t>and communication capabilities </a:t>
            </a:r>
          </a:p>
          <a:p>
            <a:pPr lvl="2"/>
            <a:r>
              <a:rPr lang="en-GB" dirty="0" smtClean="0"/>
              <a:t>Intersections could experience </a:t>
            </a:r>
            <a:r>
              <a:rPr lang="en-GB" b="1" dirty="0" smtClean="0"/>
              <a:t>failures in communication</a:t>
            </a:r>
            <a:endParaRPr lang="en-GB" dirty="0" smtClean="0"/>
          </a:p>
        </p:txBody>
      </p:sp>
      <p:pic>
        <p:nvPicPr>
          <p:cNvPr id="6" name="圖片 5"/>
          <p:cNvPicPr>
            <a:picLocks noChangeAspect="1"/>
          </p:cNvPicPr>
          <p:nvPr/>
        </p:nvPicPr>
        <p:blipFill>
          <a:blip r:embed="rId3">
            <a:clrChange>
              <a:clrFrom>
                <a:srgbClr val="FFFFFF"/>
              </a:clrFrom>
              <a:clrTo>
                <a:srgbClr val="FFFFFF">
                  <a:alpha val="0"/>
                </a:srgbClr>
              </a:clrTo>
            </a:clrChange>
          </a:blip>
          <a:stretch>
            <a:fillRect/>
          </a:stretch>
        </p:blipFill>
        <p:spPr>
          <a:xfrm>
            <a:off x="7033800" y="1867383"/>
            <a:ext cx="4320000" cy="1478744"/>
          </a:xfrm>
          <a:prstGeom prst="rect">
            <a:avLst/>
          </a:prstGeom>
        </p:spPr>
      </p:pic>
      <p:sp>
        <p:nvSpPr>
          <p:cNvPr id="7" name="文字方塊 6"/>
          <p:cNvSpPr txBox="1"/>
          <p:nvPr/>
        </p:nvSpPr>
        <p:spPr>
          <a:xfrm>
            <a:off x="7393800" y="3346127"/>
            <a:ext cx="3600000" cy="369332"/>
          </a:xfrm>
          <a:prstGeom prst="rect">
            <a:avLst/>
          </a:prstGeom>
          <a:noFill/>
        </p:spPr>
        <p:txBody>
          <a:bodyPr wrap="square" rtlCol="0">
            <a:spAutoFit/>
          </a:bodyPr>
          <a:lstStyle/>
          <a:p>
            <a:pPr algn="ctr"/>
            <a:r>
              <a:rPr lang="en-GB" dirty="0" smtClean="0"/>
              <a:t>Wei et al. (2019)</a:t>
            </a:r>
            <a:endParaRPr lang="en-GB" dirty="0"/>
          </a:p>
        </p:txBody>
      </p:sp>
      <p:sp>
        <p:nvSpPr>
          <p:cNvPr id="8" name="文字方塊 7"/>
          <p:cNvSpPr txBox="1"/>
          <p:nvPr/>
        </p:nvSpPr>
        <p:spPr>
          <a:xfrm>
            <a:off x="7393800" y="6320959"/>
            <a:ext cx="3600000" cy="369332"/>
          </a:xfrm>
          <a:prstGeom prst="rect">
            <a:avLst/>
          </a:prstGeom>
          <a:noFill/>
        </p:spPr>
        <p:txBody>
          <a:bodyPr wrap="square" rtlCol="0">
            <a:spAutoFit/>
          </a:bodyPr>
          <a:lstStyle/>
          <a:p>
            <a:pPr algn="ctr"/>
            <a:r>
              <a:rPr lang="en-GB" dirty="0" smtClean="0"/>
              <a:t>Wikimedia Commons/R. Allen</a:t>
            </a:r>
            <a:endParaRPr lang="en-GB" dirty="0"/>
          </a:p>
        </p:txBody>
      </p:sp>
      <p:pic>
        <p:nvPicPr>
          <p:cNvPr id="11266" name="Picture 2" descr="File:Fixing traffic lights damaged by the 2011 floo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3800" y="3715459"/>
            <a:ext cx="3600000" cy="26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1266"/>
                                        </p:tgtEl>
                                        <p:attrNameLst>
                                          <p:attrName>style.visibility</p:attrName>
                                        </p:attrNameLst>
                                      </p:cBhvr>
                                      <p:to>
                                        <p:strVal val="visible"/>
                                      </p:to>
                                    </p:set>
                                    <p:animEffect transition="in" filter="fade">
                                      <p:cBhvr>
                                        <p:cTn id="29" dur="500"/>
                                        <p:tgtEl>
                                          <p:spTgt spid="112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Reliability of communications</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Lessons from deployments</a:t>
            </a:r>
          </a:p>
          <a:p>
            <a:pPr lvl="1"/>
            <a:r>
              <a:rPr lang="en-GB" b="1" dirty="0" smtClean="0"/>
              <a:t>Differing capabilities </a:t>
            </a:r>
            <a:r>
              <a:rPr lang="en-GB" dirty="0" smtClean="0"/>
              <a:t>exist in the </a:t>
            </a:r>
            <a:r>
              <a:rPr lang="en-GB" b="1" dirty="0" smtClean="0"/>
              <a:t>hierarchical closed-loop </a:t>
            </a:r>
            <a:r>
              <a:rPr lang="en-GB" dirty="0" smtClean="0"/>
              <a:t>architectures that RL will likely be deployed into</a:t>
            </a:r>
          </a:p>
          <a:p>
            <a:pPr lvl="2"/>
            <a:r>
              <a:rPr lang="en-GB" b="1" dirty="0" smtClean="0"/>
              <a:t>Domain adaptation </a:t>
            </a:r>
            <a:r>
              <a:rPr lang="en-GB" dirty="0" smtClean="0"/>
              <a:t>techniques can help transfer between intersections</a:t>
            </a:r>
            <a:endParaRPr lang="en-GB" b="1" dirty="0" smtClean="0"/>
          </a:p>
          <a:p>
            <a:pPr lvl="1"/>
            <a:r>
              <a:rPr lang="en-GB" altLang="zh-TW" b="1" dirty="0" smtClean="0"/>
              <a:t>Signal strength </a:t>
            </a:r>
            <a:r>
              <a:rPr lang="en-GB" altLang="zh-TW" dirty="0" smtClean="0"/>
              <a:t>is more of a concern for deployment than </a:t>
            </a:r>
            <a:r>
              <a:rPr lang="en-GB" altLang="zh-TW" b="1" dirty="0" smtClean="0"/>
              <a:t>bandwidth</a:t>
            </a:r>
          </a:p>
          <a:p>
            <a:pPr lvl="2"/>
            <a:r>
              <a:rPr lang="en-GB" dirty="0" smtClean="0"/>
              <a:t>Bandwidth will likely be high; </a:t>
            </a:r>
            <a:r>
              <a:rPr lang="en-GB" b="1" dirty="0" smtClean="0"/>
              <a:t>fibre-optic</a:t>
            </a:r>
            <a:r>
              <a:rPr lang="en-GB" dirty="0" smtClean="0"/>
              <a:t> </a:t>
            </a:r>
            <a:r>
              <a:rPr lang="en-GB" b="1" dirty="0" smtClean="0"/>
              <a:t>and wireless </a:t>
            </a:r>
            <a:r>
              <a:rPr lang="en-GB" dirty="0" smtClean="0"/>
              <a:t>communications are becoming increasingly common</a:t>
            </a:r>
          </a:p>
        </p:txBody>
      </p:sp>
      <p:pic>
        <p:nvPicPr>
          <p:cNvPr id="3" name="圖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3800" y="2518617"/>
            <a:ext cx="4320000" cy="2924683"/>
          </a:xfrm>
          <a:prstGeom prst="rect">
            <a:avLst/>
          </a:prstGeom>
        </p:spPr>
      </p:pic>
      <p:sp>
        <p:nvSpPr>
          <p:cNvPr id="7" name="文字方塊 6"/>
          <p:cNvSpPr txBox="1"/>
          <p:nvPr/>
        </p:nvSpPr>
        <p:spPr>
          <a:xfrm>
            <a:off x="7393800" y="5443300"/>
            <a:ext cx="3600000" cy="369332"/>
          </a:xfrm>
          <a:prstGeom prst="rect">
            <a:avLst/>
          </a:prstGeom>
          <a:noFill/>
        </p:spPr>
        <p:txBody>
          <a:bodyPr wrap="square" rtlCol="0">
            <a:spAutoFit/>
          </a:bodyPr>
          <a:lstStyle/>
          <a:p>
            <a:pPr algn="ctr"/>
            <a:r>
              <a:rPr lang="en-GB" dirty="0" err="1" smtClean="0"/>
              <a:t>Koonce</a:t>
            </a:r>
            <a:r>
              <a:rPr lang="en-GB" dirty="0" smtClean="0"/>
              <a:t> et al. (2008)</a:t>
            </a:r>
            <a:endParaRPr lang="en-GB" dirty="0"/>
          </a:p>
        </p:txBody>
      </p:sp>
    </p:spTree>
    <p:extLst>
      <p:ext uri="{BB962C8B-B14F-4D97-AF65-F5344CB8AC3E}">
        <p14:creationId xmlns:p14="http://schemas.microsoft.com/office/powerpoint/2010/main" val="357603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Reliability of communications</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Progress towards solutions</a:t>
            </a:r>
          </a:p>
          <a:p>
            <a:pPr lvl="1"/>
            <a:r>
              <a:rPr lang="en-GB" b="1" dirty="0"/>
              <a:t>Message-passing architectures</a:t>
            </a:r>
            <a:endParaRPr lang="en-GB" dirty="0" smtClean="0"/>
          </a:p>
          <a:p>
            <a:pPr lvl="2"/>
            <a:r>
              <a:rPr lang="en-GB" dirty="0" smtClean="0"/>
              <a:t>Approaches include</a:t>
            </a:r>
            <a:r>
              <a:rPr lang="en-GB" altLang="zh-TW" dirty="0" smtClean="0"/>
              <a:t>:</a:t>
            </a:r>
            <a:r>
              <a:rPr lang="en-GB" dirty="0" smtClean="0"/>
              <a:t/>
            </a:r>
            <a:br>
              <a:rPr lang="en-GB" dirty="0" smtClean="0"/>
            </a:br>
            <a:r>
              <a:rPr lang="en-GB" b="1" dirty="0" smtClean="0"/>
              <a:t>coordination graphs </a:t>
            </a:r>
            <a:r>
              <a:rPr lang="en-GB" altLang="zh-TW" sz="2000" dirty="0" smtClean="0"/>
              <a:t>(Yang et al., 2019)</a:t>
            </a:r>
            <a:r>
              <a:rPr lang="en-GB" altLang="zh-TW" dirty="0" smtClean="0"/>
              <a:t> </a:t>
            </a:r>
            <a:r>
              <a:rPr lang="en-GB" b="1" dirty="0" smtClean="0"/>
              <a:t>latency-aware methods</a:t>
            </a:r>
            <a:r>
              <a:rPr lang="en-GB" dirty="0" smtClean="0"/>
              <a:t> </a:t>
            </a:r>
            <a:r>
              <a:rPr lang="en-GB" sz="2000" dirty="0" smtClean="0"/>
              <a:t>(</a:t>
            </a:r>
            <a:r>
              <a:rPr lang="en-GB" sz="2000" dirty="0" err="1" smtClean="0"/>
              <a:t>Xie</a:t>
            </a:r>
            <a:r>
              <a:rPr lang="en-GB" sz="2000" dirty="0" smtClean="0"/>
              <a:t> et al., 2020)</a:t>
            </a:r>
          </a:p>
          <a:p>
            <a:pPr lvl="2"/>
            <a:r>
              <a:rPr lang="en-GB" dirty="0"/>
              <a:t>Learning </a:t>
            </a:r>
            <a:r>
              <a:rPr lang="en-GB" b="1" dirty="0"/>
              <a:t>more compact</a:t>
            </a:r>
            <a:r>
              <a:rPr lang="en-GB" dirty="0"/>
              <a:t> </a:t>
            </a:r>
            <a:r>
              <a:rPr lang="en-GB" b="1" dirty="0"/>
              <a:t>messages </a:t>
            </a:r>
            <a:r>
              <a:rPr lang="en-GB" dirty="0"/>
              <a:t>may mitigate communication </a:t>
            </a:r>
            <a:r>
              <a:rPr lang="en-GB" dirty="0" smtClean="0"/>
              <a:t>failures</a:t>
            </a:r>
            <a:endParaRPr lang="en-GB" dirty="0" smtClean="0"/>
          </a:p>
          <a:p>
            <a:pPr lvl="1"/>
            <a:r>
              <a:rPr lang="en-GB" b="1" dirty="0" smtClean="0"/>
              <a:t>Hierarchical architectures</a:t>
            </a:r>
            <a:endParaRPr lang="en-GB" dirty="0" smtClean="0"/>
          </a:p>
          <a:p>
            <a:pPr lvl="2"/>
            <a:r>
              <a:rPr lang="en-GB" dirty="0" smtClean="0"/>
              <a:t>Designing for </a:t>
            </a:r>
            <a:r>
              <a:rPr lang="en-GB" b="1" dirty="0" smtClean="0"/>
              <a:t>closed-loop systems </a:t>
            </a:r>
            <a:r>
              <a:rPr lang="en-GB" dirty="0" smtClean="0"/>
              <a:t>could improve RL’s </a:t>
            </a:r>
            <a:r>
              <a:rPr lang="en-GB" dirty="0" err="1" smtClean="0"/>
              <a:t>deployability</a:t>
            </a:r>
            <a:endParaRPr lang="en-GB" dirty="0" smtClean="0"/>
          </a:p>
          <a:p>
            <a:pPr lvl="2"/>
            <a:r>
              <a:rPr lang="en-GB" dirty="0" smtClean="0"/>
              <a:t>Various </a:t>
            </a:r>
            <a:r>
              <a:rPr lang="en-GB" b="1" dirty="0" smtClean="0"/>
              <a:t>conceptual architectures</a:t>
            </a:r>
            <a:r>
              <a:rPr lang="en-GB" dirty="0" smtClean="0"/>
              <a:t> proposed </a:t>
            </a:r>
            <a:r>
              <a:rPr lang="en-GB" sz="2000" dirty="0" smtClean="0"/>
              <a:t>(e.g., </a:t>
            </a:r>
            <a:r>
              <a:rPr lang="en-GB" sz="2000" dirty="0" err="1" smtClean="0"/>
              <a:t>Abdoos</a:t>
            </a:r>
            <a:r>
              <a:rPr lang="en-GB" sz="2000" dirty="0" smtClean="0"/>
              <a:t> et al., 2021)</a:t>
            </a:r>
            <a:endParaRPr lang="en-GB" b="1" dirty="0" smtClean="0"/>
          </a:p>
        </p:txBody>
      </p:sp>
      <p:pic>
        <p:nvPicPr>
          <p:cNvPr id="1026" name="Picture 2" descr="https://ars.els-cdn.com/content/image/1-s2.0-S0968090X21000760-gr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93800" y="3579908"/>
            <a:ext cx="3600000" cy="2556385"/>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7393800" y="6136293"/>
            <a:ext cx="3600000" cy="369332"/>
          </a:xfrm>
          <a:prstGeom prst="rect">
            <a:avLst/>
          </a:prstGeom>
          <a:noFill/>
        </p:spPr>
        <p:txBody>
          <a:bodyPr wrap="square" rtlCol="0">
            <a:spAutoFit/>
          </a:bodyPr>
          <a:lstStyle/>
          <a:p>
            <a:pPr algn="ctr"/>
            <a:r>
              <a:rPr lang="en-GB" dirty="0" err="1" smtClean="0"/>
              <a:t>Abdoos</a:t>
            </a:r>
            <a:r>
              <a:rPr lang="en-GB" dirty="0" smtClean="0"/>
              <a:t> et al. (2021)</a:t>
            </a:r>
            <a:endParaRPr lang="en-GB" dirty="0"/>
          </a:p>
        </p:txBody>
      </p:sp>
      <p:sp>
        <p:nvSpPr>
          <p:cNvPr id="10" name="文字方塊 9"/>
          <p:cNvSpPr txBox="1"/>
          <p:nvPr/>
        </p:nvSpPr>
        <p:spPr>
          <a:xfrm>
            <a:off x="7393800" y="3210576"/>
            <a:ext cx="3600000" cy="369332"/>
          </a:xfrm>
          <a:prstGeom prst="rect">
            <a:avLst/>
          </a:prstGeom>
          <a:noFill/>
        </p:spPr>
        <p:txBody>
          <a:bodyPr wrap="square" rtlCol="0">
            <a:spAutoFit/>
          </a:bodyPr>
          <a:lstStyle/>
          <a:p>
            <a:pPr algn="ctr"/>
            <a:r>
              <a:rPr lang="en-GB" dirty="0" err="1" smtClean="0"/>
              <a:t>Böhmer</a:t>
            </a:r>
            <a:r>
              <a:rPr lang="en-GB" dirty="0" smtClean="0"/>
              <a:t> et al. (2020)</a:t>
            </a:r>
            <a:endParaRPr lang="en-GB" dirty="0"/>
          </a:p>
        </p:txBody>
      </p:sp>
      <p:pic>
        <p:nvPicPr>
          <p:cNvPr id="4" name="圖片 3"/>
          <p:cNvPicPr>
            <a:picLocks noChangeAspect="1"/>
          </p:cNvPicPr>
          <p:nvPr/>
        </p:nvPicPr>
        <p:blipFill>
          <a:blip r:embed="rId4">
            <a:clrChange>
              <a:clrFrom>
                <a:srgbClr val="F1F1F1"/>
              </a:clrFrom>
              <a:clrTo>
                <a:srgbClr val="F1F1F1">
                  <a:alpha val="0"/>
                </a:srgbClr>
              </a:clrTo>
            </a:clrChange>
          </a:blip>
          <a:stretch>
            <a:fillRect/>
          </a:stretch>
        </p:blipFill>
        <p:spPr>
          <a:xfrm>
            <a:off x="7393800" y="1566789"/>
            <a:ext cx="3600000" cy="1643787"/>
          </a:xfrm>
          <a:prstGeom prst="rect">
            <a:avLst/>
          </a:prstGeom>
        </p:spPr>
      </p:pic>
    </p:spTree>
    <p:extLst>
      <p:ext uri="{BB962C8B-B14F-4D97-AF65-F5344CB8AC3E}">
        <p14:creationId xmlns:p14="http://schemas.microsoft.com/office/powerpoint/2010/main" val="30331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fade">
                                      <p:cBhvr>
                                        <p:cTn id="4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Compliance and interpretability</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a:t>Significance of </a:t>
            </a:r>
            <a:r>
              <a:rPr lang="en-GB" b="1" dirty="0" smtClean="0"/>
              <a:t>challenges</a:t>
            </a:r>
          </a:p>
          <a:p>
            <a:pPr lvl="1"/>
            <a:r>
              <a:rPr lang="en-GB" dirty="0" smtClean="0"/>
              <a:t>How can stakeholders </a:t>
            </a:r>
            <a:r>
              <a:rPr lang="en-GB" b="1" dirty="0" smtClean="0"/>
              <a:t>build trust </a:t>
            </a:r>
            <a:r>
              <a:rPr lang="en-GB" dirty="0" smtClean="0"/>
              <a:t>in RL for TSC? By </a:t>
            </a:r>
            <a:r>
              <a:rPr lang="en-GB" b="1" dirty="0" smtClean="0"/>
              <a:t>verifying its decisions</a:t>
            </a:r>
          </a:p>
          <a:p>
            <a:pPr lvl="2"/>
            <a:r>
              <a:rPr lang="en-GB" dirty="0" smtClean="0"/>
              <a:t>RL </a:t>
            </a:r>
            <a:r>
              <a:rPr lang="en-GB" dirty="0" smtClean="0"/>
              <a:t>policies need to comply</a:t>
            </a:r>
            <a:r>
              <a:rPr lang="en-GB" dirty="0" smtClean="0"/>
              <a:t> with </a:t>
            </a:r>
            <a:r>
              <a:rPr lang="en-GB" b="1" dirty="0" smtClean="0"/>
              <a:t>standards and expectations</a:t>
            </a:r>
          </a:p>
          <a:p>
            <a:pPr lvl="2"/>
            <a:r>
              <a:rPr lang="en-GB" dirty="0" smtClean="0"/>
              <a:t>But RL policies based on </a:t>
            </a:r>
            <a:r>
              <a:rPr lang="en-GB" b="1" dirty="0" smtClean="0"/>
              <a:t>deep neural networks </a:t>
            </a:r>
            <a:r>
              <a:rPr lang="en-GB" dirty="0" smtClean="0"/>
              <a:t>are hard to interpret</a:t>
            </a:r>
          </a:p>
          <a:p>
            <a:pPr lvl="1"/>
            <a:r>
              <a:rPr lang="en-GB" dirty="0" smtClean="0"/>
              <a:t>Compared to other applications of RL, TSC has </a:t>
            </a:r>
            <a:r>
              <a:rPr lang="en-GB" b="1" dirty="0" smtClean="0"/>
              <a:t>unique safety risks</a:t>
            </a:r>
            <a:r>
              <a:rPr lang="en-GB" dirty="0" smtClean="0"/>
              <a:t>:</a:t>
            </a:r>
          </a:p>
          <a:p>
            <a:pPr lvl="2"/>
            <a:r>
              <a:rPr lang="en-GB" b="1" dirty="0" smtClean="0"/>
              <a:t>Interactions with many users</a:t>
            </a:r>
          </a:p>
          <a:p>
            <a:pPr lvl="2"/>
            <a:r>
              <a:rPr lang="en-GB" b="1" dirty="0" smtClean="0"/>
              <a:t>Potentially fatal consequences</a:t>
            </a:r>
            <a:endParaRPr lang="en-GB" b="1" dirty="0" smtClean="0"/>
          </a:p>
        </p:txBody>
      </p:sp>
      <p:sp>
        <p:nvSpPr>
          <p:cNvPr id="6" name="文字方塊 5"/>
          <p:cNvSpPr txBox="1"/>
          <p:nvPr/>
        </p:nvSpPr>
        <p:spPr>
          <a:xfrm>
            <a:off x="7393800" y="5907717"/>
            <a:ext cx="3600000" cy="369332"/>
          </a:xfrm>
          <a:prstGeom prst="rect">
            <a:avLst/>
          </a:prstGeom>
          <a:noFill/>
        </p:spPr>
        <p:txBody>
          <a:bodyPr wrap="square" rtlCol="0">
            <a:spAutoFit/>
          </a:bodyPr>
          <a:lstStyle/>
          <a:p>
            <a:pPr algn="ctr"/>
            <a:r>
              <a:rPr lang="en-GB" dirty="0" smtClean="0"/>
              <a:t>Wei et al. (2018)</a:t>
            </a:r>
            <a:endParaRPr lang="en-GB" dirty="0"/>
          </a:p>
        </p:txBody>
      </p:sp>
      <p:pic>
        <p:nvPicPr>
          <p:cNvPr id="14338" name="Picture 2" descr="Reinforcement Learning for Traffic Signal Contro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3801" y="1825625"/>
            <a:ext cx="4320000" cy="409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8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fade">
                                      <p:cBhvr>
                                        <p:cTn id="23" dur="500"/>
                                        <p:tgtEl>
                                          <p:spTgt spid="143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Compliance and interpretability</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Lessons from deployments</a:t>
            </a:r>
          </a:p>
          <a:p>
            <a:pPr lvl="1"/>
            <a:r>
              <a:rPr lang="en-GB" dirty="0" smtClean="0"/>
              <a:t>Various </a:t>
            </a:r>
            <a:r>
              <a:rPr lang="en-GB" b="1" dirty="0" smtClean="0"/>
              <a:t>standards for traffic signals </a:t>
            </a:r>
            <a:r>
              <a:rPr lang="en-GB" dirty="0" smtClean="0"/>
              <a:t>(e.g., minimum/maximum green time) exist</a:t>
            </a:r>
            <a:endParaRPr lang="en-GB" b="1" dirty="0" smtClean="0"/>
          </a:p>
          <a:p>
            <a:pPr lvl="2"/>
            <a:r>
              <a:rPr lang="en-GB" dirty="0" smtClean="0"/>
              <a:t>But their specific implementation often depends on agencies’ </a:t>
            </a:r>
            <a:r>
              <a:rPr lang="en-GB" b="1" dirty="0" smtClean="0"/>
              <a:t>engineering judgement</a:t>
            </a:r>
            <a:endParaRPr lang="en-GB" dirty="0" smtClean="0"/>
          </a:p>
          <a:p>
            <a:pPr lvl="2"/>
            <a:r>
              <a:rPr lang="en-GB" dirty="0" smtClean="0"/>
              <a:t>Standards should be </a:t>
            </a:r>
            <a:r>
              <a:rPr lang="en-GB" b="1" dirty="0" smtClean="0"/>
              <a:t>treated as input</a:t>
            </a:r>
            <a:r>
              <a:rPr lang="en-GB" dirty="0" smtClean="0"/>
              <a:t>, but </a:t>
            </a:r>
            <a:r>
              <a:rPr lang="en-GB" b="1" dirty="0" smtClean="0"/>
              <a:t>preference learning </a:t>
            </a:r>
            <a:r>
              <a:rPr lang="en-GB" dirty="0" smtClean="0"/>
              <a:t>may help</a:t>
            </a:r>
          </a:p>
          <a:p>
            <a:pPr lvl="1"/>
            <a:r>
              <a:rPr lang="en-GB" b="1" dirty="0" smtClean="0"/>
              <a:t>Crash data</a:t>
            </a:r>
            <a:r>
              <a:rPr lang="en-GB" dirty="0" smtClean="0"/>
              <a:t> is used for </a:t>
            </a:r>
            <a:r>
              <a:rPr lang="en-GB" b="1" dirty="0" smtClean="0"/>
              <a:t>quantitative assessment </a:t>
            </a:r>
            <a:r>
              <a:rPr lang="en-GB" dirty="0" smtClean="0"/>
              <a:t>of signalling changes </a:t>
            </a:r>
          </a:p>
          <a:p>
            <a:pPr lvl="2"/>
            <a:r>
              <a:rPr lang="en-GB" dirty="0" smtClean="0"/>
              <a:t>Work in RL has hitherto not used </a:t>
            </a:r>
            <a:r>
              <a:rPr lang="en-GB" b="1" dirty="0" smtClean="0"/>
              <a:t>accident modification factors</a:t>
            </a:r>
            <a:endParaRPr lang="en-GB" dirty="0" smtClean="0"/>
          </a:p>
        </p:txBody>
      </p:sp>
      <p:pic>
        <p:nvPicPr>
          <p:cNvPr id="3082" name="Picture 10" descr="https://ars.els-cdn.com/content/image/1-s2.0-S0001457514000827-gr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73800" y="4037784"/>
            <a:ext cx="3240000" cy="2467841"/>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7393800" y="6488668"/>
            <a:ext cx="3600000" cy="369332"/>
          </a:xfrm>
          <a:prstGeom prst="rect">
            <a:avLst/>
          </a:prstGeom>
          <a:noFill/>
        </p:spPr>
        <p:txBody>
          <a:bodyPr wrap="square" rtlCol="0">
            <a:spAutoFit/>
          </a:bodyPr>
          <a:lstStyle/>
          <a:p>
            <a:pPr algn="ctr"/>
            <a:r>
              <a:rPr lang="en-GB" dirty="0" smtClean="0"/>
              <a:t>Park et al. (2014)</a:t>
            </a:r>
            <a:endParaRPr lang="en-GB" dirty="0"/>
          </a:p>
        </p:txBody>
      </p:sp>
      <p:pic>
        <p:nvPicPr>
          <p:cNvPr id="4098" name="Picture 2" descr="File:U.S. states by 2009 MUTCD adoption.svg - Wikiped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3800" y="1666719"/>
            <a:ext cx="3240000" cy="2003399"/>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7393800" y="3668452"/>
            <a:ext cx="3600000" cy="369332"/>
          </a:xfrm>
          <a:prstGeom prst="rect">
            <a:avLst/>
          </a:prstGeom>
          <a:noFill/>
        </p:spPr>
        <p:txBody>
          <a:bodyPr wrap="square" rtlCol="0">
            <a:spAutoFit/>
          </a:bodyPr>
          <a:lstStyle/>
          <a:p>
            <a:pPr algn="ctr"/>
            <a:r>
              <a:rPr lang="en-GB" dirty="0" smtClean="0"/>
              <a:t>Wikimedia Commons/M. Nguyen</a:t>
            </a:r>
            <a:endParaRPr lang="en-GB" dirty="0"/>
          </a:p>
        </p:txBody>
      </p:sp>
    </p:spTree>
    <p:extLst>
      <p:ext uri="{BB962C8B-B14F-4D97-AF65-F5344CB8AC3E}">
        <p14:creationId xmlns:p14="http://schemas.microsoft.com/office/powerpoint/2010/main" val="267429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3082"/>
                                        </p:tgtEl>
                                        <p:attrNameLst>
                                          <p:attrName>style.visibility</p:attrName>
                                        </p:attrNameLst>
                                      </p:cBhvr>
                                      <p:to>
                                        <p:strVal val="visible"/>
                                      </p:to>
                                    </p:set>
                                    <p:animEffect transition="in" filter="fade">
                                      <p:cBhvr>
                                        <p:cTn id="34" dur="500"/>
                                        <p:tgtEl>
                                          <p:spTgt spid="308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Compliance and interpretability</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Progress towards solutions</a:t>
            </a:r>
          </a:p>
          <a:p>
            <a:pPr lvl="1"/>
            <a:r>
              <a:rPr lang="en-GB" b="1" dirty="0" smtClean="0"/>
              <a:t>Interpretability</a:t>
            </a:r>
            <a:endParaRPr lang="en-GB" dirty="0" smtClean="0"/>
          </a:p>
          <a:p>
            <a:pPr lvl="2"/>
            <a:r>
              <a:rPr lang="en-GB" dirty="0" smtClean="0"/>
              <a:t>Standard methods for ML/RL interpretability: </a:t>
            </a:r>
            <a:br>
              <a:rPr lang="en-GB" dirty="0" smtClean="0"/>
            </a:br>
            <a:r>
              <a:rPr lang="en-GB" b="1" dirty="0" smtClean="0"/>
              <a:t>VIPER</a:t>
            </a:r>
            <a:r>
              <a:rPr lang="en-GB" dirty="0" smtClean="0"/>
              <a:t> </a:t>
            </a:r>
            <a:r>
              <a:rPr lang="en-GB" sz="2000" dirty="0" smtClean="0"/>
              <a:t>(</a:t>
            </a:r>
            <a:r>
              <a:rPr lang="en-GB" sz="2000" dirty="0" err="1" smtClean="0"/>
              <a:t>Jayawardana</a:t>
            </a:r>
            <a:r>
              <a:rPr lang="en-GB" sz="2000" dirty="0" smtClean="0"/>
              <a:t> et al., 2021)</a:t>
            </a:r>
            <a:r>
              <a:rPr lang="en-GB" dirty="0" smtClean="0"/>
              <a:t/>
            </a:r>
            <a:br>
              <a:rPr lang="en-GB" dirty="0" smtClean="0"/>
            </a:br>
            <a:r>
              <a:rPr lang="en-GB" b="1" dirty="0" smtClean="0"/>
              <a:t>SHAP </a:t>
            </a:r>
            <a:r>
              <a:rPr lang="en-GB" sz="2000" dirty="0" smtClean="0"/>
              <a:t>(Rizzo et al., 2019)</a:t>
            </a:r>
            <a:br>
              <a:rPr lang="en-GB" sz="2000" dirty="0" smtClean="0"/>
            </a:br>
            <a:r>
              <a:rPr lang="en-GB" b="1" dirty="0" smtClean="0"/>
              <a:t>Grad-CAM</a:t>
            </a:r>
            <a:r>
              <a:rPr lang="en-GB" dirty="0" smtClean="0"/>
              <a:t> </a:t>
            </a:r>
            <a:r>
              <a:rPr lang="en-GB" sz="2000" dirty="0" smtClean="0"/>
              <a:t>(Garg et al., 2022)</a:t>
            </a:r>
            <a:endParaRPr lang="en-GB" dirty="0" smtClean="0"/>
          </a:p>
          <a:p>
            <a:pPr lvl="1"/>
            <a:r>
              <a:rPr lang="en-GB" b="1" dirty="0" smtClean="0"/>
              <a:t>Heuristic constraints</a:t>
            </a:r>
          </a:p>
          <a:p>
            <a:pPr lvl="2"/>
            <a:r>
              <a:rPr lang="en-GB" dirty="0" smtClean="0"/>
              <a:t>Many papers design </a:t>
            </a:r>
            <a:r>
              <a:rPr lang="en-GB" b="1" dirty="0" smtClean="0"/>
              <a:t>rewards/action constraints </a:t>
            </a:r>
            <a:r>
              <a:rPr lang="en-GB" dirty="0" smtClean="0"/>
              <a:t>to enforce safety </a:t>
            </a:r>
            <a:br>
              <a:rPr lang="en-GB" dirty="0" smtClean="0"/>
            </a:br>
            <a:r>
              <a:rPr lang="en-GB" sz="2000" dirty="0" smtClean="0"/>
              <a:t>(e.g., Liu et al., 2017; </a:t>
            </a:r>
            <a:r>
              <a:rPr lang="en-GB" sz="2000" dirty="0" err="1" smtClean="0"/>
              <a:t>Essa</a:t>
            </a:r>
            <a:r>
              <a:rPr lang="en-GB" sz="2000" dirty="0" smtClean="0"/>
              <a:t> &amp; Sayed, 2020)</a:t>
            </a:r>
            <a:endParaRPr lang="en-GB" dirty="0" smtClean="0"/>
          </a:p>
          <a:p>
            <a:pPr lvl="2"/>
            <a:r>
              <a:rPr lang="en-GB" b="1" dirty="0" smtClean="0"/>
              <a:t>Constrained optimization </a:t>
            </a:r>
            <a:r>
              <a:rPr lang="en-GB" dirty="0" smtClean="0"/>
              <a:t>may help</a:t>
            </a:r>
            <a:endParaRPr lang="en-GB" dirty="0" smtClean="0"/>
          </a:p>
        </p:txBody>
      </p:sp>
      <p:pic>
        <p:nvPicPr>
          <p:cNvPr id="7" name="圖片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3800" y="1616236"/>
            <a:ext cx="4320000" cy="2335473"/>
          </a:xfrm>
          <a:prstGeom prst="rect">
            <a:avLst/>
          </a:prstGeom>
        </p:spPr>
      </p:pic>
      <p:sp>
        <p:nvSpPr>
          <p:cNvPr id="6" name="文字方塊 5"/>
          <p:cNvSpPr txBox="1"/>
          <p:nvPr/>
        </p:nvSpPr>
        <p:spPr>
          <a:xfrm>
            <a:off x="7393800" y="3951709"/>
            <a:ext cx="3600000" cy="369332"/>
          </a:xfrm>
          <a:prstGeom prst="rect">
            <a:avLst/>
          </a:prstGeom>
          <a:noFill/>
        </p:spPr>
        <p:txBody>
          <a:bodyPr wrap="square" rtlCol="0">
            <a:spAutoFit/>
          </a:bodyPr>
          <a:lstStyle/>
          <a:p>
            <a:pPr algn="ctr"/>
            <a:r>
              <a:rPr lang="en-GB" dirty="0" err="1" smtClean="0"/>
              <a:t>Jayawardana</a:t>
            </a:r>
            <a:r>
              <a:rPr lang="en-GB" dirty="0" smtClean="0"/>
              <a:t> et al. (2021)</a:t>
            </a:r>
            <a:endParaRPr lang="en-GB" dirty="0"/>
          </a:p>
        </p:txBody>
      </p:sp>
      <p:pic>
        <p:nvPicPr>
          <p:cNvPr id="5" name="圖片 4"/>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3800" y="4321041"/>
            <a:ext cx="4320000" cy="1815252"/>
          </a:xfrm>
          <a:prstGeom prst="rect">
            <a:avLst/>
          </a:prstGeom>
        </p:spPr>
      </p:pic>
      <p:sp>
        <p:nvSpPr>
          <p:cNvPr id="10" name="文字方塊 9"/>
          <p:cNvSpPr txBox="1"/>
          <p:nvPr/>
        </p:nvSpPr>
        <p:spPr>
          <a:xfrm>
            <a:off x="7393800" y="6136293"/>
            <a:ext cx="3600000" cy="369332"/>
          </a:xfrm>
          <a:prstGeom prst="rect">
            <a:avLst/>
          </a:prstGeom>
          <a:noFill/>
        </p:spPr>
        <p:txBody>
          <a:bodyPr wrap="square" rtlCol="0">
            <a:spAutoFit/>
          </a:bodyPr>
          <a:lstStyle/>
          <a:p>
            <a:pPr algn="ctr"/>
            <a:r>
              <a:rPr lang="en-GB" dirty="0" smtClean="0"/>
              <a:t>Rizzo et al. (2019)</a:t>
            </a:r>
            <a:endParaRPr lang="en-GB" dirty="0"/>
          </a:p>
        </p:txBody>
      </p:sp>
    </p:spTree>
    <p:extLst>
      <p:ext uri="{BB962C8B-B14F-4D97-AF65-F5344CB8AC3E}">
        <p14:creationId xmlns:p14="http://schemas.microsoft.com/office/powerpoint/2010/main" val="326720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CA" dirty="0" smtClean="0">
                <a:latin typeface="DINRoundPro" panose="020B0504020101020102" pitchFamily="34" charset="0"/>
              </a:rPr>
              <a:t>Heterogeneous road users</a:t>
            </a:r>
            <a:endParaRPr lang="en-CA"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Significance of challenges</a:t>
            </a:r>
          </a:p>
          <a:p>
            <a:pPr lvl="1"/>
            <a:r>
              <a:rPr lang="en-US" dirty="0" smtClean="0"/>
              <a:t>Traditional traffic models and simulators in TSC generally assume </a:t>
            </a:r>
            <a:r>
              <a:rPr lang="en-US" b="1" dirty="0" smtClean="0"/>
              <a:t>unimodal traffic </a:t>
            </a:r>
            <a:r>
              <a:rPr lang="en-US" dirty="0" smtClean="0"/>
              <a:t>with </a:t>
            </a:r>
            <a:r>
              <a:rPr lang="en-US" b="1" dirty="0" smtClean="0"/>
              <a:t>uniform </a:t>
            </a:r>
            <a:r>
              <a:rPr lang="en-GB" b="1" dirty="0" smtClean="0"/>
              <a:t>behaviour</a:t>
            </a:r>
          </a:p>
          <a:p>
            <a:pPr lvl="2"/>
            <a:r>
              <a:rPr lang="en-US" dirty="0" smtClean="0"/>
              <a:t>But RL also </a:t>
            </a:r>
            <a:r>
              <a:rPr lang="en-US" b="1" dirty="0" smtClean="0"/>
              <a:t>implicitly encodes similar assumptions </a:t>
            </a:r>
            <a:r>
              <a:rPr lang="en-US" dirty="0" smtClean="0"/>
              <a:t>in state variables that don’t distinguish vehicles</a:t>
            </a:r>
          </a:p>
          <a:p>
            <a:pPr lvl="1"/>
            <a:r>
              <a:rPr lang="en-US" dirty="0" smtClean="0"/>
              <a:t>Many of non-car road users exist, e.g. </a:t>
            </a:r>
            <a:r>
              <a:rPr lang="en-US" b="1" dirty="0" smtClean="0"/>
              <a:t>pedestrians, transit/emergency vehicles</a:t>
            </a:r>
          </a:p>
          <a:p>
            <a:pPr lvl="2"/>
            <a:r>
              <a:rPr lang="en-US" dirty="0" smtClean="0"/>
              <a:t>They may </a:t>
            </a:r>
            <a:r>
              <a:rPr lang="en-US" b="1" dirty="0" smtClean="0"/>
              <a:t>behave differently </a:t>
            </a:r>
            <a:r>
              <a:rPr lang="en-US" dirty="0" smtClean="0"/>
              <a:t>relative to normal traffic, but </a:t>
            </a:r>
            <a:r>
              <a:rPr lang="en-US" b="1" dirty="0" smtClean="0"/>
              <a:t>few papers consider them </a:t>
            </a:r>
            <a:r>
              <a:rPr lang="en-US" sz="2000" dirty="0" smtClean="0"/>
              <a:t>(</a:t>
            </a:r>
            <a:r>
              <a:rPr lang="en-US" sz="2000" dirty="0" err="1" smtClean="0"/>
              <a:t>Noaeen</a:t>
            </a:r>
            <a:r>
              <a:rPr lang="en-US" sz="2000" dirty="0" smtClean="0"/>
              <a:t> et al., 2022)</a:t>
            </a:r>
            <a:endParaRPr lang="en-US" sz="2000" dirty="0"/>
          </a:p>
        </p:txBody>
      </p:sp>
      <p:pic>
        <p:nvPicPr>
          <p:cNvPr id="4" name="圖片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3800" y="587446"/>
            <a:ext cx="4320000" cy="2776515"/>
          </a:xfrm>
          <a:prstGeom prst="rect">
            <a:avLst/>
          </a:prstGeom>
        </p:spPr>
      </p:pic>
      <p:sp>
        <p:nvSpPr>
          <p:cNvPr id="6" name="文字方塊 5"/>
          <p:cNvSpPr txBox="1"/>
          <p:nvPr/>
        </p:nvSpPr>
        <p:spPr>
          <a:xfrm>
            <a:off x="7393800" y="3363961"/>
            <a:ext cx="3600000" cy="369332"/>
          </a:xfrm>
          <a:prstGeom prst="rect">
            <a:avLst/>
          </a:prstGeom>
          <a:noFill/>
        </p:spPr>
        <p:txBody>
          <a:bodyPr wrap="square" rtlCol="0">
            <a:spAutoFit/>
          </a:bodyPr>
          <a:lstStyle/>
          <a:p>
            <a:pPr algn="ctr"/>
            <a:r>
              <a:rPr lang="en-GB" dirty="0" smtClean="0"/>
              <a:t>Zhang et al. (2019)</a:t>
            </a:r>
            <a:endParaRPr lang="en-GB" dirty="0"/>
          </a:p>
        </p:txBody>
      </p:sp>
      <p:pic>
        <p:nvPicPr>
          <p:cNvPr id="8194" name="Picture 2" descr="File:Pedestrian crosswal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3800" y="3733293"/>
            <a:ext cx="3600000" cy="2403000"/>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7393800" y="6136293"/>
            <a:ext cx="3600000" cy="369332"/>
          </a:xfrm>
          <a:prstGeom prst="rect">
            <a:avLst/>
          </a:prstGeom>
          <a:noFill/>
        </p:spPr>
        <p:txBody>
          <a:bodyPr wrap="square" rtlCol="0">
            <a:spAutoFit/>
          </a:bodyPr>
          <a:lstStyle/>
          <a:p>
            <a:pPr algn="ctr"/>
            <a:r>
              <a:rPr lang="en-GB" dirty="0" smtClean="0"/>
              <a:t>Wikimedia Commons/Z. </a:t>
            </a:r>
            <a:r>
              <a:rPr lang="en-GB" dirty="0" err="1" smtClean="0"/>
              <a:t>Grossen</a:t>
            </a:r>
            <a:endParaRPr lang="en-GB" dirty="0"/>
          </a:p>
        </p:txBody>
      </p:sp>
    </p:spTree>
    <p:extLst>
      <p:ext uri="{BB962C8B-B14F-4D97-AF65-F5344CB8AC3E}">
        <p14:creationId xmlns:p14="http://schemas.microsoft.com/office/powerpoint/2010/main" val="236471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fade">
                                      <p:cBhvr>
                                        <p:cTn id="29" dur="500"/>
                                        <p:tgtEl>
                                          <p:spTgt spid="819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CA" dirty="0" smtClean="0">
                <a:latin typeface="DINRoundPro" panose="020B0504020101020102" pitchFamily="34" charset="0"/>
              </a:rPr>
              <a:t>Heterogeneous road users</a:t>
            </a:r>
            <a:endParaRPr lang="en-CA"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lstStyle/>
          <a:p>
            <a:r>
              <a:rPr lang="en-US" b="1" dirty="0" smtClean="0"/>
              <a:t>Lessons from deployments</a:t>
            </a:r>
          </a:p>
          <a:p>
            <a:pPr lvl="1"/>
            <a:r>
              <a:rPr lang="en-US" b="1" dirty="0" smtClean="0"/>
              <a:t>For pedestrians</a:t>
            </a:r>
          </a:p>
          <a:p>
            <a:pPr lvl="2"/>
            <a:r>
              <a:rPr lang="en-US" b="1" dirty="0" smtClean="0"/>
              <a:t>Leading pedestrian intervals </a:t>
            </a:r>
            <a:r>
              <a:rPr lang="en-US" dirty="0" smtClean="0"/>
              <a:t>before turning phases can ensure safety, but no works in RL for TSC use them </a:t>
            </a:r>
          </a:p>
          <a:p>
            <a:pPr lvl="2"/>
            <a:r>
              <a:rPr lang="en-US" dirty="0" smtClean="0"/>
              <a:t>Metrics should be </a:t>
            </a:r>
            <a:r>
              <a:rPr lang="en-US" b="1" dirty="0" smtClean="0"/>
              <a:t>equitably optimized </a:t>
            </a:r>
            <a:r>
              <a:rPr lang="en-US" dirty="0" smtClean="0"/>
              <a:t>for cars and pedestrians</a:t>
            </a:r>
            <a:endParaRPr lang="en-US" b="1" dirty="0" smtClean="0"/>
          </a:p>
          <a:p>
            <a:pPr lvl="1"/>
            <a:r>
              <a:rPr lang="en-US" b="1" dirty="0" smtClean="0"/>
              <a:t>For transit/emergency vehicles</a:t>
            </a:r>
          </a:p>
          <a:p>
            <a:pPr lvl="2"/>
            <a:r>
              <a:rPr lang="en-US" b="1" dirty="0" smtClean="0"/>
              <a:t>Prioritization </a:t>
            </a:r>
            <a:r>
              <a:rPr lang="en-US" dirty="0" smtClean="0"/>
              <a:t>is based on </a:t>
            </a:r>
            <a:r>
              <a:rPr lang="en-US" b="1" dirty="0" smtClean="0"/>
              <a:t>requests</a:t>
            </a:r>
            <a:r>
              <a:rPr lang="en-US" dirty="0" smtClean="0"/>
              <a:t> and can be included in optimization</a:t>
            </a:r>
          </a:p>
          <a:p>
            <a:pPr lvl="2"/>
            <a:r>
              <a:rPr lang="en-US" b="1" dirty="0" smtClean="0"/>
              <a:t>Preemption </a:t>
            </a:r>
            <a:r>
              <a:rPr lang="en-US" dirty="0" smtClean="0"/>
              <a:t>is deterministic and </a:t>
            </a:r>
            <a:r>
              <a:rPr lang="en-US" b="1" dirty="0" smtClean="0"/>
              <a:t>disrupts traffic</a:t>
            </a:r>
            <a:r>
              <a:rPr lang="en-US" dirty="0" smtClean="0"/>
              <a:t>; RL can </a:t>
            </a:r>
            <a:r>
              <a:rPr lang="en-US" b="1" dirty="0" smtClean="0"/>
              <a:t>aid recovery</a:t>
            </a:r>
          </a:p>
        </p:txBody>
      </p:sp>
      <p:pic>
        <p:nvPicPr>
          <p:cNvPr id="5" name="圖片 4"/>
          <p:cNvPicPr>
            <a:picLocks noChangeAspect="1"/>
          </p:cNvPicPr>
          <p:nvPr/>
        </p:nvPicPr>
        <p:blipFill>
          <a:blip r:embed="rId3">
            <a:clrChange>
              <a:clrFrom>
                <a:srgbClr val="FFFFFF"/>
              </a:clrFrom>
              <a:clrTo>
                <a:srgbClr val="FFFFFF">
                  <a:alpha val="0"/>
                </a:srgbClr>
              </a:clrTo>
            </a:clrChange>
          </a:blip>
          <a:stretch>
            <a:fillRect/>
          </a:stretch>
        </p:blipFill>
        <p:spPr>
          <a:xfrm>
            <a:off x="7028473" y="1459824"/>
            <a:ext cx="4325327" cy="2441717"/>
          </a:xfrm>
          <a:prstGeom prst="rect">
            <a:avLst/>
          </a:prstGeom>
        </p:spPr>
      </p:pic>
      <p:sp>
        <p:nvSpPr>
          <p:cNvPr id="8" name="文字方塊 7"/>
          <p:cNvSpPr txBox="1"/>
          <p:nvPr/>
        </p:nvSpPr>
        <p:spPr>
          <a:xfrm>
            <a:off x="7393800" y="6136293"/>
            <a:ext cx="3600000" cy="369332"/>
          </a:xfrm>
          <a:prstGeom prst="rect">
            <a:avLst/>
          </a:prstGeom>
          <a:noFill/>
        </p:spPr>
        <p:txBody>
          <a:bodyPr wrap="square" rtlCol="0">
            <a:spAutoFit/>
          </a:bodyPr>
          <a:lstStyle/>
          <a:p>
            <a:pPr algn="ctr"/>
            <a:r>
              <a:rPr lang="en-GB" dirty="0" err="1" smtClean="0"/>
              <a:t>Koonce</a:t>
            </a:r>
            <a:r>
              <a:rPr lang="en-GB" dirty="0" smtClean="0"/>
              <a:t> et al. (2008)</a:t>
            </a:r>
            <a:endParaRPr lang="en-GB" dirty="0"/>
          </a:p>
        </p:txBody>
      </p:sp>
      <p:pic>
        <p:nvPicPr>
          <p:cNvPr id="7" name="圖片 6"/>
          <p:cNvPicPr>
            <a:picLocks noChangeAspect="1"/>
          </p:cNvPicPr>
          <p:nvPr/>
        </p:nvPicPr>
        <p:blipFill>
          <a:blip r:embed="rId4">
            <a:clrChange>
              <a:clrFrom>
                <a:srgbClr val="FFFFFF"/>
              </a:clrFrom>
              <a:clrTo>
                <a:srgbClr val="FFFFFF">
                  <a:alpha val="0"/>
                </a:srgbClr>
              </a:clrTo>
            </a:clrChange>
          </a:blip>
          <a:stretch>
            <a:fillRect/>
          </a:stretch>
        </p:blipFill>
        <p:spPr>
          <a:xfrm>
            <a:off x="7028473" y="3901541"/>
            <a:ext cx="4325327" cy="2234752"/>
          </a:xfrm>
          <a:prstGeom prst="rect">
            <a:avLst/>
          </a:prstGeom>
        </p:spPr>
      </p:pic>
    </p:spTree>
    <p:extLst>
      <p:ext uri="{BB962C8B-B14F-4D97-AF65-F5344CB8AC3E}">
        <p14:creationId xmlns:p14="http://schemas.microsoft.com/office/powerpoint/2010/main" val="18297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CA" dirty="0" smtClean="0">
                <a:latin typeface="DINRoundPro" panose="020B0504020101020102" pitchFamily="34" charset="0"/>
              </a:rPr>
              <a:t>Heterogeneous road users</a:t>
            </a:r>
            <a:endParaRPr lang="en-CA"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US" b="1" dirty="0" smtClean="0"/>
              <a:t>Progress towards solutions</a:t>
            </a:r>
          </a:p>
          <a:p>
            <a:pPr lvl="1"/>
            <a:r>
              <a:rPr lang="en-US" dirty="0" smtClean="0"/>
              <a:t>Solutions for different classes of road users </a:t>
            </a:r>
            <a:r>
              <a:rPr lang="en-US" b="1" dirty="0" smtClean="0"/>
              <a:t>exist in the literature</a:t>
            </a:r>
          </a:p>
          <a:p>
            <a:pPr lvl="2"/>
            <a:r>
              <a:rPr lang="en-US" b="1" dirty="0" smtClean="0"/>
              <a:t>Optimizing pedestrian queues </a:t>
            </a:r>
            <a:br>
              <a:rPr lang="en-US" b="1" dirty="0" smtClean="0"/>
            </a:br>
            <a:r>
              <a:rPr lang="en-US" sz="2000" dirty="0" smtClean="0"/>
              <a:t>(e.g. Liu et al., 2017; Yin &amp; Menendez, 2019)</a:t>
            </a:r>
          </a:p>
          <a:p>
            <a:pPr lvl="2"/>
            <a:r>
              <a:rPr lang="en-US" b="1" dirty="0" smtClean="0"/>
              <a:t>Weighting vehicles for prioritization</a:t>
            </a:r>
            <a:r>
              <a:rPr lang="en-US" b="1" dirty="0"/>
              <a:t/>
            </a:r>
            <a:br>
              <a:rPr lang="en-US" b="1" dirty="0"/>
            </a:br>
            <a:r>
              <a:rPr lang="en-US" sz="2000" dirty="0" smtClean="0"/>
              <a:t>(e.g. Garg et al., 2022; </a:t>
            </a:r>
            <a:r>
              <a:rPr lang="en-US" sz="2000" dirty="0" err="1" smtClean="0"/>
              <a:t>Shabestray</a:t>
            </a:r>
            <a:r>
              <a:rPr lang="en-US" sz="2000" dirty="0" smtClean="0"/>
              <a:t> &amp; </a:t>
            </a:r>
            <a:r>
              <a:rPr lang="en-US" sz="2000" dirty="0" err="1" smtClean="0"/>
              <a:t>Abdulhai</a:t>
            </a:r>
            <a:r>
              <a:rPr lang="en-US" sz="2000" dirty="0" smtClean="0"/>
              <a:t>, 2019; Kumar et al., 2021)</a:t>
            </a:r>
            <a:endParaRPr lang="en-US" b="1" dirty="0"/>
          </a:p>
          <a:p>
            <a:pPr lvl="2"/>
            <a:r>
              <a:rPr lang="en-US" b="1" dirty="0" smtClean="0"/>
              <a:t>Routing emergency vehicles with preemption </a:t>
            </a:r>
            <a:r>
              <a:rPr lang="en-US" sz="2000" dirty="0" smtClean="0"/>
              <a:t>(e.g</a:t>
            </a:r>
            <a:r>
              <a:rPr lang="en-US" sz="2000" dirty="0"/>
              <a:t>. </a:t>
            </a:r>
            <a:r>
              <a:rPr lang="en-US" sz="2000" dirty="0" smtClean="0"/>
              <a:t>Su et al., 2021, 2022)</a:t>
            </a:r>
            <a:endParaRPr lang="en-US" b="1" dirty="0" smtClean="0"/>
          </a:p>
          <a:p>
            <a:pPr lvl="1"/>
            <a:r>
              <a:rPr lang="en-US" b="1" dirty="0" smtClean="0"/>
              <a:t>Ecologically valid integration </a:t>
            </a:r>
            <a:r>
              <a:rPr lang="en-US" dirty="0" smtClean="0"/>
              <a:t>is needed through simulators </a:t>
            </a:r>
            <a:r>
              <a:rPr lang="en-US" sz="2000" dirty="0" smtClean="0"/>
              <a:t>(e.g., Mueller et al., 2022)</a:t>
            </a:r>
            <a:endParaRPr lang="en-GB" b="1" dirty="0" smtClean="0"/>
          </a:p>
        </p:txBody>
      </p:sp>
      <p:pic>
        <p:nvPicPr>
          <p:cNvPr id="3" name="圖片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33800" y="4187187"/>
            <a:ext cx="4320000" cy="1949106"/>
          </a:xfrm>
          <a:prstGeom prst="rect">
            <a:avLst/>
          </a:prstGeom>
        </p:spPr>
      </p:pic>
      <p:sp>
        <p:nvSpPr>
          <p:cNvPr id="6" name="文字方塊 5"/>
          <p:cNvSpPr txBox="1"/>
          <p:nvPr/>
        </p:nvSpPr>
        <p:spPr>
          <a:xfrm>
            <a:off x="7393800" y="6136293"/>
            <a:ext cx="3600000" cy="369332"/>
          </a:xfrm>
          <a:prstGeom prst="rect">
            <a:avLst/>
          </a:prstGeom>
          <a:noFill/>
        </p:spPr>
        <p:txBody>
          <a:bodyPr wrap="square" rtlCol="0">
            <a:spAutoFit/>
          </a:bodyPr>
          <a:lstStyle/>
          <a:p>
            <a:pPr algn="ctr"/>
            <a:r>
              <a:rPr lang="en-GB" dirty="0" smtClean="0"/>
              <a:t>Mueller et al. (2022)</a:t>
            </a:r>
            <a:endParaRPr lang="en-GB" dirty="0"/>
          </a:p>
        </p:txBody>
      </p:sp>
      <p:sp>
        <p:nvSpPr>
          <p:cNvPr id="15" name="文字方塊 14"/>
          <p:cNvSpPr txBox="1"/>
          <p:nvPr/>
        </p:nvSpPr>
        <p:spPr>
          <a:xfrm>
            <a:off x="7393800" y="3673024"/>
            <a:ext cx="3600000" cy="369332"/>
          </a:xfrm>
          <a:prstGeom prst="rect">
            <a:avLst/>
          </a:prstGeom>
          <a:noFill/>
        </p:spPr>
        <p:txBody>
          <a:bodyPr wrap="square" rtlCol="0">
            <a:spAutoFit/>
          </a:bodyPr>
          <a:lstStyle/>
          <a:p>
            <a:pPr algn="ctr"/>
            <a:r>
              <a:rPr lang="en-GB" dirty="0" err="1" smtClean="0"/>
              <a:t>Shabestray</a:t>
            </a:r>
            <a:r>
              <a:rPr lang="en-GB" dirty="0" smtClean="0"/>
              <a:t> &amp; </a:t>
            </a:r>
            <a:r>
              <a:rPr lang="en-GB" dirty="0" err="1" smtClean="0"/>
              <a:t>Abdulhai</a:t>
            </a:r>
            <a:r>
              <a:rPr lang="en-GB" dirty="0" smtClean="0"/>
              <a:t> (2019)</a:t>
            </a:r>
            <a:endParaRPr lang="en-GB" dirty="0"/>
          </a:p>
        </p:txBody>
      </p:sp>
      <p:pic>
        <p:nvPicPr>
          <p:cNvPr id="16" name="圖片 15"/>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308024" y="617120"/>
            <a:ext cx="3771552" cy="3055904"/>
          </a:xfrm>
          <a:prstGeom prst="rect">
            <a:avLst/>
          </a:prstGeom>
        </p:spPr>
      </p:pic>
    </p:spTree>
    <p:extLst>
      <p:ext uri="{BB962C8B-B14F-4D97-AF65-F5344CB8AC3E}">
        <p14:creationId xmlns:p14="http://schemas.microsoft.com/office/powerpoint/2010/main" val="8194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fade">
                                      <p:cBhvr>
                                        <p:cTn id="33" dur="500"/>
                                        <p:tgtEl>
                                          <p:spTgt spid="9">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Traffic signal control</a:t>
            </a:r>
            <a:endParaRPr lang="en-GB" dirty="0">
              <a:latin typeface="DINRoundPro" panose="020B0504020101020102" pitchFamily="34" charset="0"/>
            </a:endParaRPr>
          </a:p>
        </p:txBody>
      </p:sp>
      <p:sp>
        <p:nvSpPr>
          <p:cNvPr id="9" name="內容版面配置區 8"/>
          <p:cNvSpPr>
            <a:spLocks noGrp="1"/>
          </p:cNvSpPr>
          <p:nvPr>
            <p:ph idx="1"/>
          </p:nvPr>
        </p:nvSpPr>
        <p:spPr/>
        <p:txBody>
          <a:bodyPr/>
          <a:lstStyle/>
          <a:p>
            <a:r>
              <a:rPr lang="en-GB" dirty="0" smtClean="0"/>
              <a:t>Improving traffic signal efficiency is a key mechanism of alleviating </a:t>
            </a:r>
            <a:r>
              <a:rPr lang="en-GB" b="1" dirty="0" smtClean="0"/>
              <a:t>gridlock</a:t>
            </a:r>
          </a:p>
          <a:p>
            <a:pPr lvl="1"/>
            <a:r>
              <a:rPr lang="en-GB" i="1" dirty="0" smtClean="0"/>
              <a:t>2021 Urban Mobility Report</a:t>
            </a:r>
            <a:r>
              <a:rPr lang="en-GB" dirty="0" smtClean="0"/>
              <a:t>: </a:t>
            </a:r>
            <a:r>
              <a:rPr lang="en-GB" b="1" dirty="0" smtClean="0"/>
              <a:t>Gridlock </a:t>
            </a:r>
            <a:r>
              <a:rPr lang="en-GB" dirty="0" smtClean="0"/>
              <a:t>caused </a:t>
            </a:r>
            <a:r>
              <a:rPr lang="en-GB" b="1" dirty="0" smtClean="0"/>
              <a:t>4 billion hours of travel delay, $100 million in congestion costs </a:t>
            </a:r>
            <a:r>
              <a:rPr lang="en-GB" dirty="0" smtClean="0"/>
              <a:t>across US in 2021 </a:t>
            </a:r>
          </a:p>
          <a:p>
            <a:r>
              <a:rPr lang="en-GB" b="1" dirty="0" smtClean="0"/>
              <a:t>Traffic signal control</a:t>
            </a:r>
            <a:r>
              <a:rPr lang="en-GB" dirty="0" smtClean="0"/>
              <a:t> is a popular research problem that deals with this issue</a:t>
            </a:r>
            <a:endParaRPr lang="en-GB" b="1" dirty="0" smtClean="0"/>
          </a:p>
        </p:txBody>
      </p:sp>
      <p:pic>
        <p:nvPicPr>
          <p:cNvPr id="3" name="圖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9649" y="3624145"/>
            <a:ext cx="5017355" cy="2681950"/>
          </a:xfrm>
          <a:prstGeom prst="rect">
            <a:avLst/>
          </a:prstGeom>
        </p:spPr>
      </p:pic>
      <p:pic>
        <p:nvPicPr>
          <p:cNvPr id="1026" name="Picture 2" descr="Traffic light - Simple English Wikipedia, the free encycloped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67991" y="3624147"/>
            <a:ext cx="2754360" cy="2690092"/>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945171" y="6306095"/>
            <a:ext cx="3600000" cy="369332"/>
          </a:xfrm>
          <a:prstGeom prst="rect">
            <a:avLst/>
          </a:prstGeom>
          <a:noFill/>
        </p:spPr>
        <p:txBody>
          <a:bodyPr wrap="square" rtlCol="0">
            <a:spAutoFit/>
          </a:bodyPr>
          <a:lstStyle/>
          <a:p>
            <a:pPr algn="ctr"/>
            <a:r>
              <a:rPr lang="en-GB" dirty="0" smtClean="0"/>
              <a:t>Wikimedia Commons/R. </a:t>
            </a:r>
            <a:r>
              <a:rPr lang="en-GB" dirty="0" err="1" smtClean="0"/>
              <a:t>Pocztarski</a:t>
            </a:r>
            <a:endParaRPr lang="en-GB" dirty="0"/>
          </a:p>
        </p:txBody>
      </p:sp>
      <p:sp>
        <p:nvSpPr>
          <p:cNvPr id="7" name="文字方塊 6"/>
          <p:cNvSpPr txBox="1"/>
          <p:nvPr/>
        </p:nvSpPr>
        <p:spPr>
          <a:xfrm>
            <a:off x="2778326" y="6306095"/>
            <a:ext cx="3600000" cy="369332"/>
          </a:xfrm>
          <a:prstGeom prst="rect">
            <a:avLst/>
          </a:prstGeom>
          <a:noFill/>
        </p:spPr>
        <p:txBody>
          <a:bodyPr wrap="square" rtlCol="0">
            <a:spAutoFit/>
          </a:bodyPr>
          <a:lstStyle/>
          <a:p>
            <a:pPr algn="ctr"/>
            <a:r>
              <a:rPr lang="en-GB" dirty="0" smtClean="0"/>
              <a:t>Yao &amp; Qian (2019)</a:t>
            </a:r>
            <a:endParaRPr lang="en-GB" dirty="0"/>
          </a:p>
        </p:txBody>
      </p:sp>
    </p:spTree>
    <p:extLst>
      <p:ext uri="{BB962C8B-B14F-4D97-AF65-F5344CB8AC3E}">
        <p14:creationId xmlns:p14="http://schemas.microsoft.com/office/powerpoint/2010/main" val="377134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DINRoundPro" panose="020B0504020101020102" pitchFamily="34" charset="0"/>
              </a:rPr>
              <a:t>Moving forward</a:t>
            </a:r>
            <a:endParaRPr lang="en-CA" dirty="0">
              <a:latin typeface="DINRoundPro" panose="020B0504020101020102" pitchFamily="34" charset="0"/>
            </a:endParaRPr>
          </a:p>
        </p:txBody>
      </p:sp>
      <p:sp>
        <p:nvSpPr>
          <p:cNvPr id="7" name="內容版面配置區 8"/>
          <p:cNvSpPr>
            <a:spLocks noGrp="1"/>
          </p:cNvSpPr>
          <p:nvPr>
            <p:ph idx="1"/>
          </p:nvPr>
        </p:nvSpPr>
        <p:spPr/>
        <p:txBody>
          <a:bodyPr>
            <a:normAutofit/>
          </a:bodyPr>
          <a:lstStyle/>
          <a:p>
            <a:r>
              <a:rPr lang="en-GB" dirty="0" smtClean="0"/>
              <a:t>We have suggested ways </a:t>
            </a:r>
            <a:r>
              <a:rPr lang="en-GB" b="1" dirty="0" smtClean="0"/>
              <a:t>further research </a:t>
            </a:r>
            <a:r>
              <a:rPr lang="en-GB" dirty="0" smtClean="0"/>
              <a:t>can address deployment issues:</a:t>
            </a:r>
          </a:p>
          <a:p>
            <a:pPr lvl="1"/>
            <a:r>
              <a:rPr lang="en-GB" b="1" dirty="0"/>
              <a:t>Uncertainty in detection</a:t>
            </a:r>
            <a:r>
              <a:rPr lang="en-GB" dirty="0"/>
              <a:t>: </a:t>
            </a:r>
            <a:r>
              <a:rPr lang="en-GB" dirty="0" smtClean="0"/>
              <a:t>Use simpler states; apply techniques from domain randomization; tune to address site-specific challenges</a:t>
            </a:r>
            <a:endParaRPr lang="en-GB" dirty="0"/>
          </a:p>
          <a:p>
            <a:pPr lvl="1"/>
            <a:r>
              <a:rPr lang="en-US" altLang="zh-TW" b="1" dirty="0"/>
              <a:t>Reliability of communications</a:t>
            </a:r>
            <a:r>
              <a:rPr lang="en-GB" dirty="0" smtClean="0"/>
              <a:t>: Ensure algorithms are robust to failure or latency in communication caused by </a:t>
            </a:r>
            <a:r>
              <a:rPr lang="en-GB" dirty="0" smtClean="0"/>
              <a:t>weak signals; </a:t>
            </a:r>
            <a:r>
              <a:rPr lang="en-GB" dirty="0" smtClean="0"/>
              <a:t>send small messages</a:t>
            </a:r>
            <a:endParaRPr lang="en-GB" dirty="0"/>
          </a:p>
          <a:p>
            <a:pPr lvl="1"/>
            <a:r>
              <a:rPr lang="en-GB" b="1" dirty="0"/>
              <a:t>Compliance and interpretability</a:t>
            </a:r>
            <a:r>
              <a:rPr lang="en-GB" dirty="0"/>
              <a:t>: </a:t>
            </a:r>
            <a:r>
              <a:rPr lang="en-GB" dirty="0" smtClean="0"/>
              <a:t>Design algorithms and interpretability techniques that facilitate auditing; consider safety as a metric</a:t>
            </a:r>
          </a:p>
          <a:p>
            <a:pPr lvl="1"/>
            <a:r>
              <a:rPr lang="en-GB" b="1" dirty="0" smtClean="0"/>
              <a:t>Heterogeneous </a:t>
            </a:r>
            <a:r>
              <a:rPr lang="en-GB" b="1" dirty="0"/>
              <a:t>road users</a:t>
            </a:r>
            <a:r>
              <a:rPr lang="en-GB" dirty="0" smtClean="0"/>
              <a:t>: Incorporate leading pedestrian intervals, prioritization, and </a:t>
            </a:r>
            <a:r>
              <a:rPr lang="en-GB" dirty="0" err="1" smtClean="0"/>
              <a:t>preemption</a:t>
            </a:r>
            <a:r>
              <a:rPr lang="en-GB" dirty="0" smtClean="0"/>
              <a:t>; equitably optimize multiple objectives</a:t>
            </a:r>
            <a:endParaRPr lang="en-GB" b="1" dirty="0" smtClean="0"/>
          </a:p>
        </p:txBody>
      </p:sp>
    </p:spTree>
    <p:extLst>
      <p:ext uri="{BB962C8B-B14F-4D97-AF65-F5344CB8AC3E}">
        <p14:creationId xmlns:p14="http://schemas.microsoft.com/office/powerpoint/2010/main" val="379828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DINRoundPro" panose="020B0504020101020102" pitchFamily="34" charset="0"/>
              </a:rPr>
              <a:t>Moving forward</a:t>
            </a:r>
            <a:endParaRPr lang="en-CA" dirty="0">
              <a:latin typeface="DINRoundPro" panose="020B0504020101020102" pitchFamily="34" charset="0"/>
            </a:endParaRPr>
          </a:p>
        </p:txBody>
      </p:sp>
      <p:sp>
        <p:nvSpPr>
          <p:cNvPr id="7" name="內容版面配置區 8"/>
          <p:cNvSpPr>
            <a:spLocks noGrp="1"/>
          </p:cNvSpPr>
          <p:nvPr>
            <p:ph idx="1"/>
          </p:nvPr>
        </p:nvSpPr>
        <p:spPr/>
        <p:txBody>
          <a:bodyPr>
            <a:normAutofit/>
          </a:bodyPr>
          <a:lstStyle/>
          <a:p>
            <a:r>
              <a:rPr lang="en-US" dirty="0" smtClean="0"/>
              <a:t>The key to future work in RL for TSC is </a:t>
            </a:r>
            <a:r>
              <a:rPr lang="en-US" b="1" dirty="0" smtClean="0"/>
              <a:t>engaging with stakeholders</a:t>
            </a:r>
          </a:p>
          <a:p>
            <a:pPr lvl="1"/>
            <a:r>
              <a:rPr lang="en-US" dirty="0" smtClean="0"/>
              <a:t>Conversations</a:t>
            </a:r>
            <a:r>
              <a:rPr lang="en-GB" dirty="0"/>
              <a:t> </a:t>
            </a:r>
            <a:r>
              <a:rPr lang="en-GB" dirty="0" smtClean="0"/>
              <a:t>between RL experts, TSC experts, and agencies can break down </a:t>
            </a:r>
            <a:r>
              <a:rPr lang="en-GB" b="1" dirty="0" smtClean="0"/>
              <a:t>information silos </a:t>
            </a:r>
            <a:r>
              <a:rPr lang="en-GB" dirty="0" smtClean="0"/>
              <a:t>that would otherwise exist</a:t>
            </a:r>
          </a:p>
          <a:p>
            <a:pPr lvl="1"/>
            <a:r>
              <a:rPr lang="en-GB" b="1" dirty="0" smtClean="0"/>
              <a:t>Reproducibility techniques </a:t>
            </a:r>
            <a:r>
              <a:rPr lang="en-GB" dirty="0" smtClean="0"/>
              <a:t>can bring more of the field into this space</a:t>
            </a:r>
          </a:p>
          <a:p>
            <a:pPr lvl="1"/>
            <a:r>
              <a:rPr lang="en-GB" b="1" dirty="0" smtClean="0"/>
              <a:t>Real-world datasets</a:t>
            </a:r>
            <a:r>
              <a:rPr lang="en-GB" dirty="0" smtClean="0"/>
              <a:t> with realistic domain constraints help generalizability</a:t>
            </a:r>
          </a:p>
          <a:p>
            <a:r>
              <a:rPr lang="en-US" dirty="0" smtClean="0"/>
              <a:t>But all of this progress shows that </a:t>
            </a:r>
            <a:r>
              <a:rPr lang="en-US" b="1" dirty="0" smtClean="0"/>
              <a:t>deployment is within reach!</a:t>
            </a:r>
          </a:p>
        </p:txBody>
      </p:sp>
      <p:grpSp>
        <p:nvGrpSpPr>
          <p:cNvPr id="6" name="群組 5"/>
          <p:cNvGrpSpPr/>
          <p:nvPr/>
        </p:nvGrpSpPr>
        <p:grpSpPr>
          <a:xfrm>
            <a:off x="336000" y="4793443"/>
            <a:ext cx="1743750" cy="1380355"/>
            <a:chOff x="5625" y="1486022"/>
            <a:chExt cx="1743750" cy="1380355"/>
          </a:xfrm>
        </p:grpSpPr>
        <p:sp>
          <p:nvSpPr>
            <p:cNvPr id="8" name="圓角矩形 7"/>
            <p:cNvSpPr/>
            <p:nvPr/>
          </p:nvSpPr>
          <p:spPr>
            <a:xfrm>
              <a:off x="5625" y="1486022"/>
              <a:ext cx="1743750" cy="138035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圓角矩形 4"/>
            <p:cNvSpPr txBox="1"/>
            <p:nvPr/>
          </p:nvSpPr>
          <p:spPr>
            <a:xfrm>
              <a:off x="46054" y="1526451"/>
              <a:ext cx="1662892" cy="1299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smtClean="0"/>
                <a:t>Design the RL problem formulation</a:t>
              </a:r>
              <a:endParaRPr lang="zh-TW" altLang="en-US" sz="2000" kern="1200" dirty="0"/>
            </a:p>
          </p:txBody>
        </p:sp>
      </p:grpSp>
      <p:grpSp>
        <p:nvGrpSpPr>
          <p:cNvPr id="10" name="群組 9"/>
          <p:cNvGrpSpPr/>
          <p:nvPr/>
        </p:nvGrpSpPr>
        <p:grpSpPr>
          <a:xfrm>
            <a:off x="2785491" y="4793443"/>
            <a:ext cx="1743750" cy="1380355"/>
            <a:chOff x="2446875" y="1486022"/>
            <a:chExt cx="1743750" cy="1380355"/>
          </a:xfrm>
        </p:grpSpPr>
        <p:sp>
          <p:nvSpPr>
            <p:cNvPr id="11" name="圓角矩形 10"/>
            <p:cNvSpPr/>
            <p:nvPr/>
          </p:nvSpPr>
          <p:spPr>
            <a:xfrm>
              <a:off x="2446875" y="1486022"/>
              <a:ext cx="1743750" cy="138035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p:cNvSpPr txBox="1"/>
            <p:nvPr/>
          </p:nvSpPr>
          <p:spPr>
            <a:xfrm>
              <a:off x="2487304" y="1526451"/>
              <a:ext cx="1662892" cy="1299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smtClean="0"/>
                <a:t>Gather some data to build environment simulations</a:t>
              </a:r>
              <a:endParaRPr lang="zh-TW" altLang="en-US" sz="2000" kern="1200" dirty="0"/>
            </a:p>
          </p:txBody>
        </p:sp>
      </p:grpSp>
      <p:grpSp>
        <p:nvGrpSpPr>
          <p:cNvPr id="13" name="群組 12"/>
          <p:cNvGrpSpPr/>
          <p:nvPr/>
        </p:nvGrpSpPr>
        <p:grpSpPr>
          <a:xfrm>
            <a:off x="5224125" y="4793443"/>
            <a:ext cx="1743750" cy="1380355"/>
            <a:chOff x="4888125" y="1486022"/>
            <a:chExt cx="1743750" cy="1380355"/>
          </a:xfrm>
        </p:grpSpPr>
        <p:sp>
          <p:nvSpPr>
            <p:cNvPr id="14" name="圓角矩形 13"/>
            <p:cNvSpPr/>
            <p:nvPr/>
          </p:nvSpPr>
          <p:spPr>
            <a:xfrm>
              <a:off x="4888125" y="1486022"/>
              <a:ext cx="1743750" cy="138035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圓角矩形 4"/>
            <p:cNvSpPr txBox="1"/>
            <p:nvPr/>
          </p:nvSpPr>
          <p:spPr>
            <a:xfrm>
              <a:off x="4928554" y="1526451"/>
              <a:ext cx="1662892" cy="1299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smtClean="0"/>
                <a:t>Implement RL algorithms to interact with</a:t>
              </a:r>
              <a:r>
                <a:rPr lang="zh-TW" altLang="en-US" sz="2000" kern="1200" dirty="0" smtClean="0"/>
                <a:t> </a:t>
              </a:r>
              <a:r>
                <a:rPr lang="en-US" altLang="zh-TW" sz="2000" kern="1200" dirty="0" smtClean="0"/>
                <a:t>simulations</a:t>
              </a:r>
              <a:endParaRPr lang="zh-TW" altLang="en-US" sz="2000" kern="1200" dirty="0"/>
            </a:p>
          </p:txBody>
        </p:sp>
      </p:grpSp>
      <p:grpSp>
        <p:nvGrpSpPr>
          <p:cNvPr id="16" name="群組 15"/>
          <p:cNvGrpSpPr/>
          <p:nvPr/>
        </p:nvGrpSpPr>
        <p:grpSpPr>
          <a:xfrm>
            <a:off x="7663291" y="4796608"/>
            <a:ext cx="1743750" cy="1380355"/>
            <a:chOff x="7329375" y="1486022"/>
            <a:chExt cx="1743750" cy="1380355"/>
          </a:xfrm>
        </p:grpSpPr>
        <p:sp>
          <p:nvSpPr>
            <p:cNvPr id="17" name="圓角矩形 16"/>
            <p:cNvSpPr/>
            <p:nvPr/>
          </p:nvSpPr>
          <p:spPr>
            <a:xfrm>
              <a:off x="7329375" y="1486022"/>
              <a:ext cx="1743750" cy="138035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圓角矩形 4"/>
            <p:cNvSpPr txBox="1"/>
            <p:nvPr/>
          </p:nvSpPr>
          <p:spPr>
            <a:xfrm>
              <a:off x="7369804" y="1526451"/>
              <a:ext cx="1662892" cy="1299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smtClean="0"/>
                <a:t>Allow the RL algorithms to learn from interactions</a:t>
              </a:r>
              <a:endParaRPr lang="zh-TW" altLang="en-US" sz="2000" kern="1200" dirty="0"/>
            </a:p>
          </p:txBody>
        </p:sp>
      </p:grpSp>
      <p:grpSp>
        <p:nvGrpSpPr>
          <p:cNvPr id="19" name="群組 18"/>
          <p:cNvGrpSpPr/>
          <p:nvPr/>
        </p:nvGrpSpPr>
        <p:grpSpPr>
          <a:xfrm>
            <a:off x="10112250" y="4793443"/>
            <a:ext cx="1743750" cy="1380355"/>
            <a:chOff x="9770625" y="1486022"/>
            <a:chExt cx="1743750" cy="1380355"/>
          </a:xfrm>
        </p:grpSpPr>
        <p:sp>
          <p:nvSpPr>
            <p:cNvPr id="20" name="圓角矩形 19"/>
            <p:cNvSpPr/>
            <p:nvPr/>
          </p:nvSpPr>
          <p:spPr>
            <a:xfrm>
              <a:off x="9770625" y="1486022"/>
              <a:ext cx="1743750" cy="1380355"/>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圓角矩形 4"/>
            <p:cNvSpPr txBox="1"/>
            <p:nvPr/>
          </p:nvSpPr>
          <p:spPr>
            <a:xfrm>
              <a:off x="9811054" y="1526451"/>
              <a:ext cx="1662892" cy="12994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TW" sz="2000" kern="1200" dirty="0" smtClean="0"/>
                <a:t>Transfer the RL </a:t>
              </a:r>
              <a:r>
                <a:rPr lang="en-US" altLang="zh-TW" sz="2000" kern="1200" dirty="0" smtClean="0"/>
                <a:t>policies </a:t>
              </a:r>
              <a:r>
                <a:rPr lang="en-US" altLang="zh-TW" sz="2000" kern="1200" dirty="0" smtClean="0"/>
                <a:t>to real-world environments</a:t>
              </a:r>
              <a:endParaRPr lang="zh-TW" altLang="en-US" sz="2000" kern="1200" dirty="0"/>
            </a:p>
          </p:txBody>
        </p:sp>
      </p:grpSp>
      <p:cxnSp>
        <p:nvCxnSpPr>
          <p:cNvPr id="22" name="直線單箭頭接點 21"/>
          <p:cNvCxnSpPr>
            <a:stCxn id="8" idx="3"/>
            <a:endCxn id="11" idx="1"/>
          </p:cNvCxnSpPr>
          <p:nvPr/>
        </p:nvCxnSpPr>
        <p:spPr>
          <a:xfrm>
            <a:off x="2079750" y="5483621"/>
            <a:ext cx="705741"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4" idx="1"/>
          </p:cNvCxnSpPr>
          <p:nvPr/>
        </p:nvCxnSpPr>
        <p:spPr>
          <a:xfrm>
            <a:off x="4518384" y="5483621"/>
            <a:ext cx="705741" cy="0"/>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7" idx="3"/>
            <a:endCxn id="20" idx="1"/>
          </p:cNvCxnSpPr>
          <p:nvPr/>
        </p:nvCxnSpPr>
        <p:spPr>
          <a:xfrm flipV="1">
            <a:off x="9407041" y="5483621"/>
            <a:ext cx="705209" cy="3165"/>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4" idx="0"/>
            <a:endCxn id="17" idx="0"/>
          </p:cNvCxnSpPr>
          <p:nvPr/>
        </p:nvCxnSpPr>
        <p:spPr>
          <a:xfrm rot="16200000" flipH="1">
            <a:off x="7314000" y="3575442"/>
            <a:ext cx="3165" cy="2439166"/>
          </a:xfrm>
          <a:prstGeom prst="bentConnector3">
            <a:avLst>
              <a:gd name="adj1" fmla="val -7222749"/>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肘形接點 25"/>
          <p:cNvCxnSpPr>
            <a:stCxn id="17" idx="2"/>
            <a:endCxn id="14" idx="2"/>
          </p:cNvCxnSpPr>
          <p:nvPr/>
        </p:nvCxnSpPr>
        <p:spPr>
          <a:xfrm rot="5400000" flipH="1">
            <a:off x="7314000" y="4955798"/>
            <a:ext cx="3165" cy="2439166"/>
          </a:xfrm>
          <a:prstGeom prst="bentConnector3">
            <a:avLst>
              <a:gd name="adj1" fmla="val -7222749"/>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肘形接點 29"/>
          <p:cNvCxnSpPr>
            <a:stCxn id="20" idx="2"/>
            <a:endCxn id="8" idx="2"/>
          </p:cNvCxnSpPr>
          <p:nvPr/>
        </p:nvCxnSpPr>
        <p:spPr>
          <a:xfrm rot="5400000">
            <a:off x="6095150" y="1286523"/>
            <a:ext cx="14400" cy="9776250"/>
          </a:xfrm>
          <a:prstGeom prst="bentConnector3">
            <a:avLst>
              <a:gd name="adj1" fmla="val 3615126"/>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肘形接點 40"/>
          <p:cNvCxnSpPr>
            <a:stCxn id="20" idx="2"/>
            <a:endCxn id="11" idx="2"/>
          </p:cNvCxnSpPr>
          <p:nvPr/>
        </p:nvCxnSpPr>
        <p:spPr>
          <a:xfrm rot="5400000">
            <a:off x="7312696" y="2518469"/>
            <a:ext cx="28800" cy="7326759"/>
          </a:xfrm>
          <a:prstGeom prst="bentConnector3">
            <a:avLst>
              <a:gd name="adj1" fmla="val 180000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20" idx="2"/>
            <a:endCxn id="7" idx="2"/>
          </p:cNvCxnSpPr>
          <p:nvPr/>
        </p:nvCxnSpPr>
        <p:spPr>
          <a:xfrm rot="5400000">
            <a:off x="8536463" y="3733335"/>
            <a:ext cx="7200" cy="4888125"/>
          </a:xfrm>
          <a:prstGeom prst="bentConnector3">
            <a:avLst>
              <a:gd name="adj1" fmla="val 7109264"/>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82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500"/>
                                        <p:tgtEl>
                                          <p:spTgt spid="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fade">
                                      <p:cBhvr>
                                        <p:cTn id="60" dur="500"/>
                                        <p:tgtEl>
                                          <p:spTgt spid="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animEffect transition="in" filter="fade">
                                      <p:cBhvr>
                                        <p:cTn id="6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sz="4400" dirty="0" smtClean="0">
                <a:latin typeface="DINRoundPro" panose="020B0504020101020102" pitchFamily="34" charset="0"/>
              </a:rPr>
              <a:t>Q&amp;A</a:t>
            </a:r>
            <a:endParaRPr lang="en-CA" sz="4400" dirty="0">
              <a:latin typeface="DINRoundPro" panose="020B0504020101020102" pitchFamily="34" charset="0"/>
            </a:endParaRPr>
          </a:p>
        </p:txBody>
      </p:sp>
      <p:sp>
        <p:nvSpPr>
          <p:cNvPr id="4" name="文字版面配置區 3"/>
          <p:cNvSpPr>
            <a:spLocks noGrp="1"/>
          </p:cNvSpPr>
          <p:nvPr>
            <p:ph type="body" idx="1"/>
          </p:nvPr>
        </p:nvSpPr>
        <p:spPr/>
        <p:txBody>
          <a:bodyPr/>
          <a:lstStyle/>
          <a:p>
            <a:r>
              <a:rPr lang="en-US" dirty="0" smtClean="0">
                <a:solidFill>
                  <a:schemeClr val="tx1"/>
                </a:solidFill>
              </a:rPr>
              <a:t>Extended paper available </a:t>
            </a:r>
            <a:r>
              <a:rPr lang="en-US" dirty="0">
                <a:solidFill>
                  <a:schemeClr val="tx1"/>
                </a:solidFill>
              </a:rPr>
              <a:t>at </a:t>
            </a:r>
            <a:r>
              <a:rPr lang="en-US" dirty="0" smtClean="0">
                <a:solidFill>
                  <a:schemeClr val="tx1"/>
                </a:solidFill>
                <a:hlinkClick r:id="rId3"/>
              </a:rPr>
              <a:t>arxiv.org/abs/2206.11996</a:t>
            </a:r>
            <a:endParaRPr lang="en-GB" dirty="0"/>
          </a:p>
        </p:txBody>
      </p:sp>
    </p:spTree>
    <p:extLst>
      <p:ext uri="{BB962C8B-B14F-4D97-AF65-F5344CB8AC3E}">
        <p14:creationId xmlns:p14="http://schemas.microsoft.com/office/powerpoint/2010/main" val="7832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Types of TSC</a:t>
            </a:r>
            <a:endParaRPr lang="en-GB" dirty="0">
              <a:latin typeface="DINRoundPro" panose="020B0504020101020102" pitchFamily="34" charset="0"/>
            </a:endParaRPr>
          </a:p>
        </p:txBody>
      </p:sp>
      <p:grpSp>
        <p:nvGrpSpPr>
          <p:cNvPr id="8" name="群組 7"/>
          <p:cNvGrpSpPr/>
          <p:nvPr/>
        </p:nvGrpSpPr>
        <p:grpSpPr>
          <a:xfrm>
            <a:off x="834787" y="1825625"/>
            <a:ext cx="3122212" cy="4874558"/>
            <a:chOff x="834787" y="1825625"/>
            <a:chExt cx="3122212" cy="4874558"/>
          </a:xfrm>
        </p:grpSpPr>
        <p:sp>
          <p:nvSpPr>
            <p:cNvPr id="34" name="圓角矩形 33"/>
            <p:cNvSpPr/>
            <p:nvPr/>
          </p:nvSpPr>
          <p:spPr>
            <a:xfrm>
              <a:off x="1336892" y="5096963"/>
              <a:ext cx="2160000" cy="1080000"/>
            </a:xfrm>
            <a:prstGeom prst="roundRect">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chemeClr val="accent6"/>
                  </a:solidFill>
                </a:rPr>
                <a:t>Fixed Plan</a:t>
              </a:r>
              <a:endParaRPr lang="en-GB" sz="2000" b="1" dirty="0">
                <a:solidFill>
                  <a:schemeClr val="accent6"/>
                </a:solidFill>
              </a:endParaRPr>
            </a:p>
          </p:txBody>
        </p:sp>
        <p:sp>
          <p:nvSpPr>
            <p:cNvPr id="37" name="文字方塊 36"/>
            <p:cNvSpPr txBox="1"/>
            <p:nvPr/>
          </p:nvSpPr>
          <p:spPr>
            <a:xfrm>
              <a:off x="834787" y="1825625"/>
              <a:ext cx="3122212" cy="400110"/>
            </a:xfrm>
            <a:prstGeom prst="rect">
              <a:avLst/>
            </a:prstGeom>
            <a:noFill/>
          </p:spPr>
          <p:txBody>
            <a:bodyPr wrap="square" rtlCol="0">
              <a:spAutoFit/>
            </a:bodyPr>
            <a:lstStyle/>
            <a:p>
              <a:pPr algn="ctr"/>
              <a:r>
                <a:rPr lang="en-GB" sz="2000" b="1" dirty="0" smtClean="0"/>
                <a:t>Controllers</a:t>
              </a:r>
              <a:endParaRPr lang="en-GB" sz="2000" b="1" dirty="0"/>
            </a:p>
          </p:txBody>
        </p:sp>
        <p:pic>
          <p:nvPicPr>
            <p:cNvPr id="38" name="圖片 3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6785" y="2225733"/>
              <a:ext cx="3080214" cy="2160001"/>
            </a:xfrm>
            <a:prstGeom prst="rect">
              <a:avLst/>
            </a:prstGeom>
          </p:spPr>
        </p:pic>
        <p:cxnSp>
          <p:nvCxnSpPr>
            <p:cNvPr id="6" name="直線單箭頭接點 5"/>
            <p:cNvCxnSpPr>
              <a:stCxn id="34" idx="0"/>
              <a:endCxn id="38" idx="2"/>
            </p:cNvCxnSpPr>
            <p:nvPr/>
          </p:nvCxnSpPr>
          <p:spPr>
            <a:xfrm flipV="1">
              <a:off x="2416892" y="4385734"/>
              <a:ext cx="0" cy="7112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834787" y="6176963"/>
              <a:ext cx="3122212" cy="523220"/>
            </a:xfrm>
            <a:prstGeom prst="rect">
              <a:avLst/>
            </a:prstGeom>
            <a:noFill/>
          </p:spPr>
          <p:txBody>
            <a:bodyPr wrap="square" rtlCol="0">
              <a:spAutoFit/>
            </a:bodyPr>
            <a:lstStyle/>
            <a:p>
              <a:pPr algn="ctr"/>
              <a:r>
                <a:rPr lang="en-GB" altLang="zh-TW" sz="2800" b="1" dirty="0" smtClean="0"/>
                <a:t>Fixed-Time Control</a:t>
              </a:r>
              <a:endParaRPr lang="en-GB" sz="2800" b="1" dirty="0"/>
            </a:p>
          </p:txBody>
        </p:sp>
      </p:grpSp>
      <p:grpSp>
        <p:nvGrpSpPr>
          <p:cNvPr id="9" name="群組 8"/>
          <p:cNvGrpSpPr/>
          <p:nvPr/>
        </p:nvGrpSpPr>
        <p:grpSpPr>
          <a:xfrm>
            <a:off x="4534893" y="1825625"/>
            <a:ext cx="3122213" cy="4874558"/>
            <a:chOff x="4534893" y="1825625"/>
            <a:chExt cx="3122213" cy="4874558"/>
          </a:xfrm>
        </p:grpSpPr>
        <p:sp>
          <p:nvSpPr>
            <p:cNvPr id="26" name="圓角矩形 25"/>
            <p:cNvSpPr/>
            <p:nvPr/>
          </p:nvSpPr>
          <p:spPr>
            <a:xfrm>
              <a:off x="5036999" y="5096963"/>
              <a:ext cx="2160000" cy="1080000"/>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chemeClr val="accent4"/>
                  </a:solidFill>
                </a:rPr>
                <a:t>Logical Rules</a:t>
              </a:r>
              <a:endParaRPr lang="en-GB" sz="2000" b="1" dirty="0">
                <a:solidFill>
                  <a:schemeClr val="accent4"/>
                </a:solidFill>
              </a:endParaRPr>
            </a:p>
          </p:txBody>
        </p:sp>
        <p:cxnSp>
          <p:nvCxnSpPr>
            <p:cNvPr id="27" name="肘形接點 26"/>
            <p:cNvCxnSpPr>
              <a:stCxn id="29" idx="1"/>
              <a:endCxn id="26" idx="1"/>
            </p:cNvCxnSpPr>
            <p:nvPr/>
          </p:nvCxnSpPr>
          <p:spPr>
            <a:xfrm rot="10800000" flipH="1" flipV="1">
              <a:off x="4534893" y="2025679"/>
              <a:ext cx="502105" cy="3611283"/>
            </a:xfrm>
            <a:prstGeom prst="bentConnector3">
              <a:avLst>
                <a:gd name="adj1" fmla="val -4552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肘形接點 27"/>
            <p:cNvCxnSpPr>
              <a:stCxn id="26" idx="3"/>
              <a:endCxn id="29" idx="3"/>
            </p:cNvCxnSpPr>
            <p:nvPr/>
          </p:nvCxnSpPr>
          <p:spPr>
            <a:xfrm flipV="1">
              <a:off x="7196999" y="2025680"/>
              <a:ext cx="460107" cy="3611283"/>
            </a:xfrm>
            <a:prstGeom prst="bentConnector3">
              <a:avLst>
                <a:gd name="adj1" fmla="val 1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534894" y="1825625"/>
              <a:ext cx="3122212" cy="400110"/>
            </a:xfrm>
            <a:prstGeom prst="rect">
              <a:avLst/>
            </a:prstGeom>
            <a:noFill/>
          </p:spPr>
          <p:txBody>
            <a:bodyPr wrap="square" rtlCol="0">
              <a:spAutoFit/>
            </a:bodyPr>
            <a:lstStyle/>
            <a:p>
              <a:pPr algn="ctr"/>
              <a:r>
                <a:rPr lang="en-GB" sz="2000" b="1" dirty="0"/>
                <a:t>Detectors + Controllers</a:t>
              </a:r>
            </a:p>
          </p:txBody>
        </p:sp>
        <p:pic>
          <p:nvPicPr>
            <p:cNvPr id="30" name="圖片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6892" y="2225733"/>
              <a:ext cx="3080214" cy="2160001"/>
            </a:xfrm>
            <a:prstGeom prst="rect">
              <a:avLst/>
            </a:prstGeom>
          </p:spPr>
        </p:pic>
        <p:sp>
          <p:nvSpPr>
            <p:cNvPr id="43" name="文字方塊 42"/>
            <p:cNvSpPr txBox="1"/>
            <p:nvPr/>
          </p:nvSpPr>
          <p:spPr>
            <a:xfrm>
              <a:off x="4573479" y="6176963"/>
              <a:ext cx="3083627" cy="523220"/>
            </a:xfrm>
            <a:prstGeom prst="rect">
              <a:avLst/>
            </a:prstGeom>
            <a:noFill/>
          </p:spPr>
          <p:txBody>
            <a:bodyPr wrap="square" rtlCol="0">
              <a:spAutoFit/>
            </a:bodyPr>
            <a:lstStyle/>
            <a:p>
              <a:pPr algn="ctr"/>
              <a:r>
                <a:rPr lang="en-GB" altLang="zh-TW" sz="2800" b="1" dirty="0" smtClean="0"/>
                <a:t>Actuated Control</a:t>
              </a:r>
              <a:endParaRPr lang="en-GB" sz="2800" b="1" dirty="0"/>
            </a:p>
          </p:txBody>
        </p:sp>
      </p:grpSp>
      <p:grpSp>
        <p:nvGrpSpPr>
          <p:cNvPr id="10" name="群組 9"/>
          <p:cNvGrpSpPr/>
          <p:nvPr/>
        </p:nvGrpSpPr>
        <p:grpSpPr>
          <a:xfrm>
            <a:off x="8231587" y="1825625"/>
            <a:ext cx="3125626" cy="4874558"/>
            <a:chOff x="8231587" y="1825625"/>
            <a:chExt cx="3125626" cy="4874558"/>
          </a:xfrm>
        </p:grpSpPr>
        <p:sp>
          <p:nvSpPr>
            <p:cNvPr id="13" name="圓角矩形 12"/>
            <p:cNvSpPr/>
            <p:nvPr/>
          </p:nvSpPr>
          <p:spPr>
            <a:xfrm>
              <a:off x="8733693" y="5096963"/>
              <a:ext cx="2160000" cy="1080000"/>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Adaptive Algorithms</a:t>
              </a:r>
              <a:endParaRPr lang="en-GB" sz="2000" b="1" dirty="0">
                <a:solidFill>
                  <a:srgbClr val="C00000"/>
                </a:solidFill>
              </a:endParaRPr>
            </a:p>
          </p:txBody>
        </p:sp>
        <p:cxnSp>
          <p:nvCxnSpPr>
            <p:cNvPr id="14" name="肘形接點 13"/>
            <p:cNvCxnSpPr>
              <a:stCxn id="21" idx="1"/>
              <a:endCxn id="13" idx="1"/>
            </p:cNvCxnSpPr>
            <p:nvPr/>
          </p:nvCxnSpPr>
          <p:spPr>
            <a:xfrm rot="10800000" flipH="1" flipV="1">
              <a:off x="8231587" y="2025679"/>
              <a:ext cx="502105" cy="3611283"/>
            </a:xfrm>
            <a:prstGeom prst="bentConnector3">
              <a:avLst>
                <a:gd name="adj1" fmla="val -4552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接點 14"/>
            <p:cNvCxnSpPr>
              <a:stCxn id="13" idx="3"/>
              <a:endCxn id="21" idx="3"/>
            </p:cNvCxnSpPr>
            <p:nvPr/>
          </p:nvCxnSpPr>
          <p:spPr>
            <a:xfrm flipV="1">
              <a:off x="10893693" y="2025680"/>
              <a:ext cx="460107" cy="3611283"/>
            </a:xfrm>
            <a:prstGeom prst="bentConnector3">
              <a:avLst>
                <a:gd name="adj1" fmla="val 1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8231588" y="1825625"/>
              <a:ext cx="3122212" cy="400110"/>
            </a:xfrm>
            <a:prstGeom prst="rect">
              <a:avLst/>
            </a:prstGeom>
            <a:noFill/>
          </p:spPr>
          <p:txBody>
            <a:bodyPr wrap="square" rtlCol="0">
              <a:spAutoFit/>
            </a:bodyPr>
            <a:lstStyle/>
            <a:p>
              <a:pPr algn="ctr"/>
              <a:r>
                <a:rPr lang="en-GB" sz="2000" b="1" dirty="0"/>
                <a:t>Detectors + Controllers</a:t>
              </a:r>
            </a:p>
          </p:txBody>
        </p:sp>
        <p:pic>
          <p:nvPicPr>
            <p:cNvPr id="24" name="圖片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73586" y="2225733"/>
              <a:ext cx="3080214" cy="2160001"/>
            </a:xfrm>
            <a:prstGeom prst="rect">
              <a:avLst/>
            </a:prstGeom>
          </p:spPr>
        </p:pic>
        <p:sp>
          <p:nvSpPr>
            <p:cNvPr id="44" name="文字方塊 43"/>
            <p:cNvSpPr txBox="1"/>
            <p:nvPr/>
          </p:nvSpPr>
          <p:spPr>
            <a:xfrm>
              <a:off x="8273586" y="6176963"/>
              <a:ext cx="3083627" cy="523220"/>
            </a:xfrm>
            <a:prstGeom prst="rect">
              <a:avLst/>
            </a:prstGeom>
            <a:noFill/>
          </p:spPr>
          <p:txBody>
            <a:bodyPr wrap="square" rtlCol="0">
              <a:spAutoFit/>
            </a:bodyPr>
            <a:lstStyle/>
            <a:p>
              <a:pPr algn="ctr"/>
              <a:r>
                <a:rPr lang="en-GB" altLang="zh-TW" sz="2800" b="1" dirty="0" smtClean="0"/>
                <a:t>Adaptive Control</a:t>
              </a:r>
              <a:endParaRPr lang="en-GB" sz="2800" b="1" dirty="0"/>
            </a:p>
          </p:txBody>
        </p:sp>
      </p:grpSp>
      <p:grpSp>
        <p:nvGrpSpPr>
          <p:cNvPr id="23" name="群組 22"/>
          <p:cNvGrpSpPr/>
          <p:nvPr/>
        </p:nvGrpSpPr>
        <p:grpSpPr>
          <a:xfrm>
            <a:off x="8712694" y="757906"/>
            <a:ext cx="2160000" cy="1067719"/>
            <a:chOff x="8712694" y="757906"/>
            <a:chExt cx="2160000" cy="1067719"/>
          </a:xfrm>
        </p:grpSpPr>
        <p:sp>
          <p:nvSpPr>
            <p:cNvPr id="25" name="圓角矩形 24"/>
            <p:cNvSpPr/>
            <p:nvPr/>
          </p:nvSpPr>
          <p:spPr>
            <a:xfrm>
              <a:off x="8712694" y="757906"/>
              <a:ext cx="2160000" cy="5400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Reinforcement</a:t>
              </a:r>
              <a:br>
                <a:rPr lang="en-GB" sz="2000" b="1" dirty="0" smtClean="0">
                  <a:solidFill>
                    <a:srgbClr val="C00000"/>
                  </a:solidFill>
                </a:rPr>
              </a:br>
              <a:r>
                <a:rPr lang="en-GB" sz="2000" b="1" dirty="0" smtClean="0">
                  <a:solidFill>
                    <a:srgbClr val="C00000"/>
                  </a:solidFill>
                </a:rPr>
                <a:t>Learning</a:t>
              </a:r>
              <a:endParaRPr lang="en-GB" sz="2000" b="1" dirty="0">
                <a:solidFill>
                  <a:srgbClr val="C00000"/>
                </a:solidFill>
              </a:endParaRPr>
            </a:p>
          </p:txBody>
        </p:sp>
        <p:cxnSp>
          <p:nvCxnSpPr>
            <p:cNvPr id="31" name="直線單箭頭接點 30"/>
            <p:cNvCxnSpPr>
              <a:stCxn id="25" idx="2"/>
            </p:cNvCxnSpPr>
            <p:nvPr/>
          </p:nvCxnSpPr>
          <p:spPr>
            <a:xfrm>
              <a:off x="9792694" y="1297906"/>
              <a:ext cx="0" cy="5277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69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Reinforcement learning</a:t>
            </a:r>
            <a:endParaRPr lang="en-GB" dirty="0">
              <a:latin typeface="DINRoundPro" panose="020B0504020101020102" pitchFamily="34" charset="0"/>
            </a:endParaRPr>
          </a:p>
        </p:txBody>
      </p:sp>
      <p:grpSp>
        <p:nvGrpSpPr>
          <p:cNvPr id="51" name="群組 50"/>
          <p:cNvGrpSpPr/>
          <p:nvPr/>
        </p:nvGrpSpPr>
        <p:grpSpPr>
          <a:xfrm>
            <a:off x="4555893" y="1825625"/>
            <a:ext cx="3080214" cy="2560110"/>
            <a:chOff x="1888892" y="1825625"/>
            <a:chExt cx="3080214" cy="2560110"/>
          </a:xfrm>
        </p:grpSpPr>
        <p:pic>
          <p:nvPicPr>
            <p:cNvPr id="52" name="Picture 2" descr="demo"/>
            <p:cNvPicPr>
              <a:picLocks noChangeAspect="1" noChangeArrowheads="1" noCrop="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888893" y="2225735"/>
              <a:ext cx="3080213" cy="2160000"/>
            </a:xfrm>
            <a:prstGeom prst="rect">
              <a:avLst/>
            </a:prstGeom>
            <a:noFill/>
            <a:extLst>
              <a:ext uri="{909E8E84-426E-40DD-AFC4-6F175D3DCCD1}">
                <a14:hiddenFill xmlns:a14="http://schemas.microsoft.com/office/drawing/2010/main">
                  <a:solidFill>
                    <a:srgbClr val="FFFFFF"/>
                  </a:solidFill>
                </a14:hiddenFill>
              </a:ext>
            </a:extLst>
          </p:spPr>
        </p:pic>
        <p:sp>
          <p:nvSpPr>
            <p:cNvPr id="53" name="文字方塊 52"/>
            <p:cNvSpPr txBox="1"/>
            <p:nvPr/>
          </p:nvSpPr>
          <p:spPr>
            <a:xfrm>
              <a:off x="1888892" y="1825625"/>
              <a:ext cx="3080213" cy="400110"/>
            </a:xfrm>
            <a:prstGeom prst="rect">
              <a:avLst/>
            </a:prstGeom>
            <a:noFill/>
          </p:spPr>
          <p:txBody>
            <a:bodyPr wrap="square" rtlCol="0">
              <a:spAutoFit/>
            </a:bodyPr>
            <a:lstStyle/>
            <a:p>
              <a:pPr algn="ctr"/>
              <a:r>
                <a:rPr lang="en-GB" sz="2000" b="1" dirty="0" smtClean="0">
                  <a:solidFill>
                    <a:schemeClr val="accent5"/>
                  </a:solidFill>
                </a:rPr>
                <a:t>Traffic Simulator</a:t>
              </a:r>
              <a:endParaRPr lang="en-GB" sz="2000" b="1" dirty="0">
                <a:solidFill>
                  <a:schemeClr val="accent5"/>
                </a:solidFill>
              </a:endParaRPr>
            </a:p>
          </p:txBody>
        </p:sp>
      </p:grpSp>
      <p:sp>
        <p:nvSpPr>
          <p:cNvPr id="54" name="圓角矩形 53"/>
          <p:cNvSpPr/>
          <p:nvPr/>
        </p:nvSpPr>
        <p:spPr>
          <a:xfrm>
            <a:off x="5016000" y="5096963"/>
            <a:ext cx="2160000" cy="1080000"/>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RL Algorithm</a:t>
            </a:r>
            <a:endParaRPr lang="en-GB" sz="2000" b="1" dirty="0">
              <a:solidFill>
                <a:srgbClr val="C00000"/>
              </a:solidFill>
            </a:endParaRPr>
          </a:p>
        </p:txBody>
      </p:sp>
      <p:cxnSp>
        <p:nvCxnSpPr>
          <p:cNvPr id="55" name="肘形接點 54"/>
          <p:cNvCxnSpPr>
            <a:stCxn id="53" idx="1"/>
            <a:endCxn id="54" idx="1"/>
          </p:cNvCxnSpPr>
          <p:nvPr/>
        </p:nvCxnSpPr>
        <p:spPr>
          <a:xfrm rot="10800000" flipH="1" flipV="1">
            <a:off x="4555892" y="2025679"/>
            <a:ext cx="460107" cy="3611283"/>
          </a:xfrm>
          <a:prstGeom prst="bentConnector3">
            <a:avLst>
              <a:gd name="adj1" fmla="val -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肘形接點 55"/>
          <p:cNvCxnSpPr>
            <a:stCxn id="54" idx="3"/>
            <a:endCxn id="53" idx="3"/>
          </p:cNvCxnSpPr>
          <p:nvPr/>
        </p:nvCxnSpPr>
        <p:spPr>
          <a:xfrm flipV="1">
            <a:off x="7176000" y="2025680"/>
            <a:ext cx="460106" cy="3611283"/>
          </a:xfrm>
          <a:prstGeom prst="bentConnector3">
            <a:avLst>
              <a:gd name="adj1" fmla="val 1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8" name="文字方塊 57"/>
              <p:cNvSpPr txBox="1"/>
              <p:nvPr/>
            </p:nvSpPr>
            <p:spPr>
              <a:xfrm>
                <a:off x="2667001" y="4752285"/>
                <a:ext cx="1660849" cy="1446550"/>
              </a:xfrm>
              <a:prstGeom prst="rect">
                <a:avLst/>
              </a:prstGeom>
              <a:noFill/>
            </p:spPr>
            <p:txBody>
              <a:bodyPr wrap="square" rtlCol="0">
                <a:spAutoFit/>
              </a:bodyPr>
              <a:lstStyle/>
              <a:p>
                <a:r>
                  <a:rPr lang="en-GB" altLang="zh-TW" b="1" dirty="0" smtClean="0"/>
                  <a:t>Reward </a:t>
                </a:r>
                <a14:m>
                  <m:oMath xmlns:m="http://schemas.openxmlformats.org/officeDocument/2006/math">
                    <m:r>
                      <a:rPr lang="en-GB" altLang="zh-TW" b="1" i="1" dirty="0" smtClean="0">
                        <a:latin typeface="Cambria Math" panose="02040503050406030204" pitchFamily="18" charset="0"/>
                      </a:rPr>
                      <m:t>𝒓</m:t>
                    </m:r>
                  </m:oMath>
                </a14:m>
                <a:endParaRPr lang="en-GB" b="1" dirty="0" smtClean="0"/>
              </a:p>
              <a:p>
                <a:r>
                  <a:rPr lang="en-GB" sz="1400" dirty="0" smtClean="0"/>
                  <a:t>Percent </a:t>
                </a:r>
                <a:r>
                  <a:rPr lang="en-GB" sz="1400" dirty="0" smtClean="0"/>
                  <a:t>on green</a:t>
                </a:r>
              </a:p>
              <a:p>
                <a:r>
                  <a:rPr lang="en-GB" sz="1400" dirty="0" smtClean="0"/>
                  <a:t>Queue lengths</a:t>
                </a:r>
              </a:p>
              <a:p>
                <a:r>
                  <a:rPr lang="en-GB" sz="1400" dirty="0" smtClean="0"/>
                  <a:t>Waiting times</a:t>
                </a:r>
              </a:p>
              <a:p>
                <a:r>
                  <a:rPr lang="en-GB" sz="1400" dirty="0" smtClean="0"/>
                  <a:t>Change of delay</a:t>
                </a:r>
              </a:p>
              <a:p>
                <a:r>
                  <a:rPr lang="en-GB" sz="1400" dirty="0" smtClean="0"/>
                  <a:t>…</a:t>
                </a:r>
                <a:endParaRPr lang="en-GB" sz="1400" dirty="0"/>
              </a:p>
            </p:txBody>
          </p:sp>
        </mc:Choice>
        <mc:Fallback>
          <p:sp>
            <p:nvSpPr>
              <p:cNvPr id="58" name="文字方塊 57"/>
              <p:cNvSpPr txBox="1">
                <a:spLocks noRot="1" noChangeAspect="1" noMove="1" noResize="1" noEditPoints="1" noAdjustHandles="1" noChangeArrowheads="1" noChangeShapeType="1" noTextEdit="1"/>
              </p:cNvSpPr>
              <p:nvPr/>
            </p:nvSpPr>
            <p:spPr>
              <a:xfrm>
                <a:off x="2667001" y="4752285"/>
                <a:ext cx="1660849" cy="1446550"/>
              </a:xfrm>
              <a:prstGeom prst="rect">
                <a:avLst/>
              </a:prstGeom>
              <a:blipFill>
                <a:blip r:embed="rId5"/>
                <a:stretch>
                  <a:fillRect l="-3309" t="-2532" b="-337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9" name="文字方塊 58"/>
              <p:cNvSpPr txBox="1"/>
              <p:nvPr/>
            </p:nvSpPr>
            <p:spPr>
              <a:xfrm>
                <a:off x="7864151" y="3305735"/>
                <a:ext cx="1660849" cy="1231106"/>
              </a:xfrm>
              <a:prstGeom prst="rect">
                <a:avLst/>
              </a:prstGeom>
              <a:noFill/>
            </p:spPr>
            <p:txBody>
              <a:bodyPr wrap="square" rtlCol="0">
                <a:spAutoFit/>
              </a:bodyPr>
              <a:lstStyle/>
              <a:p>
                <a:r>
                  <a:rPr lang="en-GB" b="1" dirty="0" smtClean="0"/>
                  <a:t>Action </a:t>
                </a:r>
                <a14:m>
                  <m:oMath xmlns:m="http://schemas.openxmlformats.org/officeDocument/2006/math">
                    <m:r>
                      <a:rPr lang="en-GB" b="1" i="1" dirty="0" smtClean="0">
                        <a:latin typeface="Cambria Math" panose="02040503050406030204" pitchFamily="18" charset="0"/>
                      </a:rPr>
                      <m:t>𝒂</m:t>
                    </m:r>
                  </m:oMath>
                </a14:m>
                <a:endParaRPr lang="en-GB" b="1" dirty="0" smtClean="0"/>
              </a:p>
              <a:p>
                <a:r>
                  <a:rPr lang="en-GB" sz="1400" dirty="0" smtClean="0"/>
                  <a:t>Signal </a:t>
                </a:r>
                <a:r>
                  <a:rPr lang="en-GB" sz="1400" dirty="0" smtClean="0"/>
                  <a:t>control policy</a:t>
                </a:r>
              </a:p>
              <a:p>
                <a:r>
                  <a:rPr lang="en-GB" sz="1400" dirty="0" smtClean="0"/>
                  <a:t>E.g.: Phase length</a:t>
                </a:r>
              </a:p>
              <a:p>
                <a:pPr defTabSz="180975">
                  <a:tabLst>
                    <a:tab pos="360363" algn="l"/>
                  </a:tabLst>
                </a:pPr>
                <a:r>
                  <a:rPr lang="en-GB" sz="1400" dirty="0" smtClean="0"/>
                  <a:t>	Phase split</a:t>
                </a:r>
              </a:p>
              <a:p>
                <a:pPr defTabSz="180975">
                  <a:tabLst>
                    <a:tab pos="360363" algn="l"/>
                  </a:tabLst>
                </a:pPr>
                <a:r>
                  <a:rPr lang="en-GB" sz="1400" dirty="0" smtClean="0"/>
                  <a:t>	…</a:t>
                </a:r>
                <a:endParaRPr lang="en-GB" sz="1400" dirty="0"/>
              </a:p>
            </p:txBody>
          </p:sp>
        </mc:Choice>
        <mc:Fallback>
          <p:sp>
            <p:nvSpPr>
              <p:cNvPr id="59" name="文字方塊 58"/>
              <p:cNvSpPr txBox="1">
                <a:spLocks noRot="1" noChangeAspect="1" noMove="1" noResize="1" noEditPoints="1" noAdjustHandles="1" noChangeArrowheads="1" noChangeShapeType="1" noTextEdit="1"/>
              </p:cNvSpPr>
              <p:nvPr/>
            </p:nvSpPr>
            <p:spPr>
              <a:xfrm>
                <a:off x="7864151" y="3305735"/>
                <a:ext cx="1660849" cy="1231106"/>
              </a:xfrm>
              <a:prstGeom prst="rect">
                <a:avLst/>
              </a:prstGeom>
              <a:blipFill>
                <a:blip r:embed="rId6"/>
                <a:stretch>
                  <a:fillRect l="-2930" t="-2475" b="-4455"/>
                </a:stretch>
              </a:blipFill>
            </p:spPr>
            <p:txBody>
              <a:bodyPr/>
              <a:lstStyle/>
              <a:p>
                <a:r>
                  <a:rPr lang="en-GB">
                    <a:noFill/>
                  </a:rPr>
                  <a:t> </a:t>
                </a:r>
              </a:p>
            </p:txBody>
          </p:sp>
        </mc:Fallback>
      </mc:AlternateContent>
      <p:sp>
        <p:nvSpPr>
          <p:cNvPr id="16" name="文字方塊 15"/>
          <p:cNvSpPr txBox="1"/>
          <p:nvPr/>
        </p:nvSpPr>
        <p:spPr>
          <a:xfrm>
            <a:off x="4295999" y="6488668"/>
            <a:ext cx="3600000" cy="369332"/>
          </a:xfrm>
          <a:prstGeom prst="rect">
            <a:avLst/>
          </a:prstGeom>
          <a:noFill/>
        </p:spPr>
        <p:txBody>
          <a:bodyPr wrap="square" rtlCol="0">
            <a:spAutoFit/>
          </a:bodyPr>
          <a:lstStyle/>
          <a:p>
            <a:pPr algn="ctr"/>
            <a:r>
              <a:rPr lang="en-GB" dirty="0" smtClean="0"/>
              <a:t>Zhang et al. (2019)</a:t>
            </a:r>
            <a:endParaRPr lang="en-GB" dirty="0"/>
          </a:p>
        </p:txBody>
      </p:sp>
      <mc:AlternateContent xmlns:mc="http://schemas.openxmlformats.org/markup-compatibility/2006">
        <mc:Choice xmlns:a14="http://schemas.microsoft.com/office/drawing/2010/main" Requires="a14">
          <p:sp>
            <p:nvSpPr>
              <p:cNvPr id="13" name="文字方塊 12"/>
              <p:cNvSpPr txBox="1"/>
              <p:nvPr/>
            </p:nvSpPr>
            <p:spPr>
              <a:xfrm>
                <a:off x="2667000" y="2228517"/>
                <a:ext cx="1660849" cy="1661993"/>
              </a:xfrm>
              <a:prstGeom prst="rect">
                <a:avLst/>
              </a:prstGeom>
              <a:noFill/>
            </p:spPr>
            <p:txBody>
              <a:bodyPr wrap="square" rtlCol="0">
                <a:spAutoFit/>
              </a:bodyPr>
              <a:lstStyle/>
              <a:p>
                <a:r>
                  <a:rPr lang="en-GB" b="1" dirty="0" smtClean="0"/>
                  <a:t>Observation </a:t>
                </a:r>
                <a14:m>
                  <m:oMath xmlns:m="http://schemas.openxmlformats.org/officeDocument/2006/math">
                    <m:r>
                      <a:rPr lang="en-GB" b="1" i="1" dirty="0" smtClean="0">
                        <a:latin typeface="Cambria Math" panose="02040503050406030204" pitchFamily="18" charset="0"/>
                      </a:rPr>
                      <m:t>𝒐</m:t>
                    </m:r>
                  </m:oMath>
                </a14:m>
                <a:endParaRPr lang="en-GB" b="1" dirty="0" smtClean="0"/>
              </a:p>
              <a:p>
                <a:r>
                  <a:rPr lang="en-GB" sz="1400" b="1" i="1" dirty="0" smtClean="0"/>
                  <a:t>Local observations</a:t>
                </a:r>
              </a:p>
              <a:p>
                <a:r>
                  <a:rPr lang="en-GB" sz="1400" dirty="0" smtClean="0"/>
                  <a:t>Vehicle </a:t>
                </a:r>
                <a:r>
                  <a:rPr lang="en-GB" sz="1400" dirty="0" smtClean="0"/>
                  <a:t>positions</a:t>
                </a:r>
                <a:endParaRPr lang="en-GB" sz="1400" dirty="0"/>
              </a:p>
              <a:p>
                <a:r>
                  <a:rPr lang="en-GB" sz="1400" dirty="0"/>
                  <a:t>Vehicle </a:t>
                </a:r>
                <a:r>
                  <a:rPr lang="en-GB" sz="1400" dirty="0" smtClean="0"/>
                  <a:t>speeds</a:t>
                </a:r>
              </a:p>
              <a:p>
                <a:r>
                  <a:rPr lang="en-GB" sz="1400" dirty="0" smtClean="0"/>
                  <a:t>Queue lengths</a:t>
                </a:r>
              </a:p>
              <a:p>
                <a:r>
                  <a:rPr lang="en-GB" sz="1400" dirty="0" smtClean="0"/>
                  <a:t>Lane volumes</a:t>
                </a:r>
              </a:p>
              <a:p>
                <a:r>
                  <a:rPr lang="en-GB" sz="1400" dirty="0" smtClean="0"/>
                  <a:t>…</a:t>
                </a:r>
                <a:endParaRPr lang="en-GB" sz="1400" dirty="0"/>
              </a:p>
            </p:txBody>
          </p:sp>
        </mc:Choice>
        <mc:Fallback>
          <p:sp>
            <p:nvSpPr>
              <p:cNvPr id="13" name="文字方塊 12"/>
              <p:cNvSpPr txBox="1">
                <a:spLocks noRot="1" noChangeAspect="1" noMove="1" noResize="1" noEditPoints="1" noAdjustHandles="1" noChangeArrowheads="1" noChangeShapeType="1" noTextEdit="1"/>
              </p:cNvSpPr>
              <p:nvPr/>
            </p:nvSpPr>
            <p:spPr>
              <a:xfrm>
                <a:off x="2667000" y="2228517"/>
                <a:ext cx="1660849" cy="1661993"/>
              </a:xfrm>
              <a:prstGeom prst="rect">
                <a:avLst/>
              </a:prstGeom>
              <a:blipFill>
                <a:blip r:embed="rId7"/>
                <a:stretch>
                  <a:fillRect l="-3309" t="-2206" b="-2941"/>
                </a:stretch>
              </a:blipFill>
            </p:spPr>
            <p:txBody>
              <a:bodyPr/>
              <a:lstStyle/>
              <a:p>
                <a:r>
                  <a:rPr lang="en-GB">
                    <a:noFill/>
                  </a:rPr>
                  <a:t> </a:t>
                </a:r>
              </a:p>
            </p:txBody>
          </p:sp>
        </mc:Fallback>
      </mc:AlternateContent>
      <p:sp>
        <p:nvSpPr>
          <p:cNvPr id="3" name="矩形 2"/>
          <p:cNvSpPr/>
          <p:nvPr/>
        </p:nvSpPr>
        <p:spPr>
          <a:xfrm>
            <a:off x="2667000" y="3793621"/>
            <a:ext cx="1660846" cy="954107"/>
          </a:xfrm>
          <a:prstGeom prst="rect">
            <a:avLst/>
          </a:prstGeom>
        </p:spPr>
        <p:txBody>
          <a:bodyPr wrap="square">
            <a:spAutoFit/>
          </a:bodyPr>
          <a:lstStyle/>
          <a:p>
            <a:r>
              <a:rPr lang="en-GB" sz="1400" b="1" i="1" dirty="0" smtClean="0"/>
              <a:t>Global observations</a:t>
            </a:r>
          </a:p>
          <a:p>
            <a:r>
              <a:rPr lang="en-GB" sz="1400" dirty="0" smtClean="0"/>
              <a:t>Upstream &amp; downstream signals</a:t>
            </a:r>
          </a:p>
          <a:p>
            <a:r>
              <a:rPr lang="en-GB" sz="1400" dirty="0" smtClean="0"/>
              <a:t>Other intersections</a:t>
            </a:r>
            <a:endParaRPr lang="en-GB" sz="1400" dirty="0"/>
          </a:p>
        </p:txBody>
      </p:sp>
    </p:spTree>
    <p:extLst>
      <p:ext uri="{BB962C8B-B14F-4D97-AF65-F5344CB8AC3E}">
        <p14:creationId xmlns:p14="http://schemas.microsoft.com/office/powerpoint/2010/main" val="42235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1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Reinforcement learning</a:t>
            </a:r>
            <a:endParaRPr lang="en-GB" dirty="0">
              <a:latin typeface="DINRoundPro" panose="020B0504020101020102" pitchFamily="34" charset="0"/>
            </a:endParaRPr>
          </a:p>
        </p:txBody>
      </p:sp>
      <p:cxnSp>
        <p:nvCxnSpPr>
          <p:cNvPr id="6" name="直線接點 5"/>
          <p:cNvCxnSpPr>
            <a:stCxn id="2" idx="2"/>
          </p:cNvCxnSpPr>
          <p:nvPr/>
        </p:nvCxnSpPr>
        <p:spPr>
          <a:xfrm>
            <a:off x="6096000" y="1690688"/>
            <a:ext cx="0" cy="51673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7323002" y="6176963"/>
            <a:ext cx="2880000" cy="523220"/>
          </a:xfrm>
          <a:prstGeom prst="rect">
            <a:avLst/>
          </a:prstGeom>
          <a:noFill/>
        </p:spPr>
        <p:txBody>
          <a:bodyPr wrap="square" rtlCol="0">
            <a:spAutoFit/>
          </a:bodyPr>
          <a:lstStyle/>
          <a:p>
            <a:pPr algn="ctr"/>
            <a:r>
              <a:rPr lang="en-GB" altLang="zh-TW" sz="2800" b="1" dirty="0" smtClean="0"/>
              <a:t>Deployment</a:t>
            </a:r>
            <a:endParaRPr lang="en-GB" sz="2800" b="1" dirty="0"/>
          </a:p>
        </p:txBody>
      </p:sp>
      <p:sp>
        <p:nvSpPr>
          <p:cNvPr id="7" name="文字方塊 6"/>
          <p:cNvSpPr txBox="1"/>
          <p:nvPr/>
        </p:nvSpPr>
        <p:spPr>
          <a:xfrm>
            <a:off x="1988999" y="6176963"/>
            <a:ext cx="2880000" cy="523220"/>
          </a:xfrm>
          <a:prstGeom prst="rect">
            <a:avLst/>
          </a:prstGeom>
          <a:noFill/>
        </p:spPr>
        <p:txBody>
          <a:bodyPr wrap="square" rtlCol="0">
            <a:spAutoFit/>
          </a:bodyPr>
          <a:lstStyle/>
          <a:p>
            <a:pPr algn="ctr"/>
            <a:r>
              <a:rPr lang="en-GB" altLang="zh-TW" sz="2800" b="1" dirty="0" smtClean="0"/>
              <a:t>Training</a:t>
            </a:r>
            <a:endParaRPr lang="en-GB" sz="2800" b="1" dirty="0"/>
          </a:p>
        </p:txBody>
      </p:sp>
      <p:grpSp>
        <p:nvGrpSpPr>
          <p:cNvPr id="60" name="群組 59"/>
          <p:cNvGrpSpPr/>
          <p:nvPr/>
        </p:nvGrpSpPr>
        <p:grpSpPr>
          <a:xfrm>
            <a:off x="4555892" y="1825625"/>
            <a:ext cx="3080215" cy="4351338"/>
            <a:chOff x="4555892" y="1825625"/>
            <a:chExt cx="3080215" cy="4351338"/>
          </a:xfrm>
        </p:grpSpPr>
        <p:grpSp>
          <p:nvGrpSpPr>
            <p:cNvPr id="51" name="群組 50"/>
            <p:cNvGrpSpPr/>
            <p:nvPr/>
          </p:nvGrpSpPr>
          <p:grpSpPr>
            <a:xfrm>
              <a:off x="4555893" y="1825625"/>
              <a:ext cx="3080214" cy="2560110"/>
              <a:chOff x="1888892" y="1825625"/>
              <a:chExt cx="3080214" cy="2560110"/>
            </a:xfrm>
          </p:grpSpPr>
          <p:pic>
            <p:nvPicPr>
              <p:cNvPr id="52" name="Picture 2" descr="demo"/>
              <p:cNvPicPr>
                <a:picLocks noChangeAspect="1" noChangeArrowheads="1" noCrop="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1888893" y="2225735"/>
                <a:ext cx="3080213" cy="2160000"/>
              </a:xfrm>
              <a:prstGeom prst="rect">
                <a:avLst/>
              </a:prstGeom>
              <a:noFill/>
              <a:extLst>
                <a:ext uri="{909E8E84-426E-40DD-AFC4-6F175D3DCCD1}">
                  <a14:hiddenFill xmlns:a14="http://schemas.microsoft.com/office/drawing/2010/main">
                    <a:solidFill>
                      <a:srgbClr val="FFFFFF"/>
                    </a:solidFill>
                  </a14:hiddenFill>
                </a:ext>
              </a:extLst>
            </p:spPr>
          </p:pic>
          <p:sp>
            <p:nvSpPr>
              <p:cNvPr id="53" name="文字方塊 52"/>
              <p:cNvSpPr txBox="1"/>
              <p:nvPr/>
            </p:nvSpPr>
            <p:spPr>
              <a:xfrm>
                <a:off x="1888892" y="1825625"/>
                <a:ext cx="3080214" cy="400107"/>
              </a:xfrm>
              <a:prstGeom prst="rect">
                <a:avLst/>
              </a:prstGeom>
              <a:noFill/>
            </p:spPr>
            <p:txBody>
              <a:bodyPr wrap="square" rtlCol="0">
                <a:spAutoFit/>
              </a:bodyPr>
              <a:lstStyle/>
              <a:p>
                <a:pPr algn="ctr"/>
                <a:r>
                  <a:rPr lang="en-GB" sz="2000" b="1" dirty="0" smtClean="0">
                    <a:solidFill>
                      <a:schemeClr val="accent5"/>
                    </a:solidFill>
                  </a:rPr>
                  <a:t>Traffic Simulator</a:t>
                </a:r>
                <a:endParaRPr lang="en-GB" sz="2000" b="1" dirty="0">
                  <a:solidFill>
                    <a:schemeClr val="accent5"/>
                  </a:solidFill>
                </a:endParaRPr>
              </a:p>
            </p:txBody>
          </p:sp>
        </p:grpSp>
        <p:sp>
          <p:nvSpPr>
            <p:cNvPr id="54" name="圓角矩形 53"/>
            <p:cNvSpPr/>
            <p:nvPr/>
          </p:nvSpPr>
          <p:spPr>
            <a:xfrm>
              <a:off x="5016000" y="5096963"/>
              <a:ext cx="2160000" cy="1080000"/>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RL Algorithm</a:t>
              </a:r>
              <a:endParaRPr lang="en-GB" sz="2000" b="1" dirty="0">
                <a:solidFill>
                  <a:srgbClr val="C00000"/>
                </a:solidFill>
              </a:endParaRPr>
            </a:p>
          </p:txBody>
        </p:sp>
        <p:cxnSp>
          <p:nvCxnSpPr>
            <p:cNvPr id="55" name="肘形接點 54"/>
            <p:cNvCxnSpPr>
              <a:stCxn id="53" idx="1"/>
              <a:endCxn id="54" idx="1"/>
            </p:cNvCxnSpPr>
            <p:nvPr/>
          </p:nvCxnSpPr>
          <p:spPr>
            <a:xfrm rot="10800000" flipH="1" flipV="1">
              <a:off x="4555892" y="2025679"/>
              <a:ext cx="460107" cy="3611284"/>
            </a:xfrm>
            <a:prstGeom prst="bentConnector3">
              <a:avLst>
                <a:gd name="adj1" fmla="val -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肘形接點 55"/>
            <p:cNvCxnSpPr>
              <a:stCxn id="54" idx="3"/>
              <a:endCxn id="53" idx="3"/>
            </p:cNvCxnSpPr>
            <p:nvPr/>
          </p:nvCxnSpPr>
          <p:spPr>
            <a:xfrm flipV="1">
              <a:off x="7176000" y="2025679"/>
              <a:ext cx="460107" cy="3611284"/>
            </a:xfrm>
            <a:prstGeom prst="bentConnector3">
              <a:avLst>
                <a:gd name="adj1" fmla="val 1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群組 74"/>
          <p:cNvGrpSpPr/>
          <p:nvPr/>
        </p:nvGrpSpPr>
        <p:grpSpPr>
          <a:xfrm>
            <a:off x="7175999" y="2025679"/>
            <a:ext cx="3122213" cy="4151284"/>
            <a:chOff x="7175999" y="2025679"/>
            <a:chExt cx="3122213" cy="4151284"/>
          </a:xfrm>
        </p:grpSpPr>
        <p:sp>
          <p:nvSpPr>
            <p:cNvPr id="64" name="圓角矩形 63"/>
            <p:cNvSpPr/>
            <p:nvPr/>
          </p:nvSpPr>
          <p:spPr>
            <a:xfrm>
              <a:off x="7678105" y="5096963"/>
              <a:ext cx="2160000" cy="1080000"/>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RL Algorithm</a:t>
              </a:r>
              <a:endParaRPr lang="en-GB" sz="2000" b="1" dirty="0">
                <a:solidFill>
                  <a:srgbClr val="C00000"/>
                </a:solidFill>
              </a:endParaRPr>
            </a:p>
          </p:txBody>
        </p:sp>
        <p:cxnSp>
          <p:nvCxnSpPr>
            <p:cNvPr id="65" name="肘形接點 64"/>
            <p:cNvCxnSpPr>
              <a:stCxn id="81" idx="1"/>
              <a:endCxn id="64" idx="1"/>
            </p:cNvCxnSpPr>
            <p:nvPr/>
          </p:nvCxnSpPr>
          <p:spPr>
            <a:xfrm rot="10800000" flipH="1" flipV="1">
              <a:off x="7175999" y="2025679"/>
              <a:ext cx="502105" cy="3611283"/>
            </a:xfrm>
            <a:prstGeom prst="bentConnector3">
              <a:avLst>
                <a:gd name="adj1" fmla="val -45528"/>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肘形接點 65"/>
            <p:cNvCxnSpPr>
              <a:stCxn id="64" idx="3"/>
              <a:endCxn id="81" idx="3"/>
            </p:cNvCxnSpPr>
            <p:nvPr/>
          </p:nvCxnSpPr>
          <p:spPr>
            <a:xfrm flipV="1">
              <a:off x="9838105" y="2025680"/>
              <a:ext cx="460107" cy="3611283"/>
            </a:xfrm>
            <a:prstGeom prst="bentConnector3">
              <a:avLst>
                <a:gd name="adj1" fmla="val 149684"/>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7217999" y="1825625"/>
            <a:ext cx="3080213" cy="2560110"/>
            <a:chOff x="7217999" y="1825625"/>
            <a:chExt cx="3080213" cy="2560110"/>
          </a:xfrm>
        </p:grpSpPr>
        <p:sp>
          <p:nvSpPr>
            <p:cNvPr id="78" name="文字方塊 77"/>
            <p:cNvSpPr txBox="1"/>
            <p:nvPr/>
          </p:nvSpPr>
          <p:spPr>
            <a:xfrm>
              <a:off x="7514023" y="1825625"/>
              <a:ext cx="2488164" cy="400110"/>
            </a:xfrm>
            <a:prstGeom prst="rect">
              <a:avLst/>
            </a:prstGeom>
            <a:noFill/>
          </p:spPr>
          <p:txBody>
            <a:bodyPr wrap="square" rtlCol="0">
              <a:spAutoFit/>
            </a:bodyPr>
            <a:lstStyle/>
            <a:p>
              <a:pPr algn="ctr"/>
              <a:r>
                <a:rPr lang="en-GB" sz="2000" b="1" dirty="0" smtClean="0">
                  <a:solidFill>
                    <a:schemeClr val="accent5"/>
                  </a:solidFill>
                </a:rPr>
                <a:t>Traffic Simulator</a:t>
              </a:r>
              <a:endParaRPr lang="en-GB" sz="2000" b="1" dirty="0">
                <a:solidFill>
                  <a:schemeClr val="accent5"/>
                </a:solidFill>
              </a:endParaRPr>
            </a:p>
          </p:txBody>
        </p:sp>
        <p:pic>
          <p:nvPicPr>
            <p:cNvPr id="79" name="Picture 2" descr="demo"/>
            <p:cNvPicPr>
              <a:picLocks noChangeAspect="1" noChangeArrowheads="1" noCrop="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217999" y="2225735"/>
              <a:ext cx="3080213" cy="2160000"/>
            </a:xfrm>
            <a:prstGeom prst="rect">
              <a:avLst/>
            </a:prstGeom>
            <a:noFill/>
            <a:extLst>
              <a:ext uri="{909E8E84-426E-40DD-AFC4-6F175D3DCCD1}">
                <a14:hiddenFill xmlns:a14="http://schemas.microsoft.com/office/drawing/2010/main">
                  <a:solidFill>
                    <a:srgbClr val="FFFFFF"/>
                  </a:solidFill>
                </a14:hiddenFill>
              </a:ext>
            </a:extLst>
          </p:spPr>
        </p:pic>
      </p:grpSp>
      <p:sp>
        <p:nvSpPr>
          <p:cNvPr id="81" name="文字方塊 80"/>
          <p:cNvSpPr txBox="1"/>
          <p:nvPr/>
        </p:nvSpPr>
        <p:spPr>
          <a:xfrm>
            <a:off x="7176000" y="1825625"/>
            <a:ext cx="3122212" cy="400110"/>
          </a:xfrm>
          <a:prstGeom prst="rect">
            <a:avLst/>
          </a:prstGeom>
          <a:noFill/>
        </p:spPr>
        <p:txBody>
          <a:bodyPr wrap="square" rtlCol="0">
            <a:spAutoFit/>
          </a:bodyPr>
          <a:lstStyle/>
          <a:p>
            <a:pPr algn="ctr"/>
            <a:r>
              <a:rPr lang="en-GB" sz="2000" b="1" dirty="0" smtClean="0"/>
              <a:t>Detectors + Controllers</a:t>
            </a:r>
            <a:endParaRPr lang="en-GB" sz="2000" b="1" dirty="0"/>
          </a:p>
        </p:txBody>
      </p:sp>
      <p:pic>
        <p:nvPicPr>
          <p:cNvPr id="22" name="圖片 2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17998" y="2225733"/>
            <a:ext cx="3080214" cy="2160001"/>
          </a:xfrm>
          <a:prstGeom prst="rect">
            <a:avLst/>
          </a:prstGeom>
        </p:spPr>
      </p:pic>
      <p:sp>
        <p:nvSpPr>
          <p:cNvPr id="25" name="圓角矩形 24"/>
          <p:cNvSpPr/>
          <p:nvPr/>
        </p:nvSpPr>
        <p:spPr>
          <a:xfrm>
            <a:off x="7683270" y="5096962"/>
            <a:ext cx="2160000" cy="1080000"/>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solidFill>
                  <a:srgbClr val="C00000"/>
                </a:solidFill>
              </a:rPr>
              <a:t>Learned RL Policy</a:t>
            </a:r>
            <a:endParaRPr lang="en-GB" sz="2000" b="1" dirty="0">
              <a:solidFill>
                <a:srgbClr val="C00000"/>
              </a:solidFill>
            </a:endParaRPr>
          </a:p>
        </p:txBody>
      </p:sp>
    </p:spTree>
    <p:extLst>
      <p:ext uri="{BB962C8B-B14F-4D97-AF65-F5344CB8AC3E}">
        <p14:creationId xmlns:p14="http://schemas.microsoft.com/office/powerpoint/2010/main" val="12493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3.33333E-6 L -0.21849 -3.33333E-6 " pathEditMode="relative" rAng="0" ptsTypes="AA">
                                      <p:cBhvr>
                                        <p:cTn id="6" dur="2000" fill="hold"/>
                                        <p:tgtEl>
                                          <p:spTgt spid="60"/>
                                        </p:tgtEl>
                                        <p:attrNameLst>
                                          <p:attrName>ppt_x</p:attrName>
                                          <p:attrName>ppt_y</p:attrName>
                                        </p:attrNameLst>
                                      </p:cBhvr>
                                      <p:rCtr x="-10924" y="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76"/>
                                        </p:tgtEl>
                                      </p:cBhvr>
                                    </p:animEffect>
                                    <p:set>
                                      <p:cBhvr>
                                        <p:cTn id="34" dur="1" fill="hold">
                                          <p:stCondLst>
                                            <p:cond delay="499"/>
                                          </p:stCondLst>
                                        </p:cTn>
                                        <p:tgtEl>
                                          <p:spTgt spid="7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81" grpId="0"/>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Challenges to deployment</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4"/>
            <a:ext cx="10515600" cy="4680000"/>
          </a:xfrm>
        </p:spPr>
        <p:txBody>
          <a:bodyPr>
            <a:normAutofit/>
          </a:bodyPr>
          <a:lstStyle/>
          <a:p>
            <a:r>
              <a:rPr lang="en-GB" dirty="0" smtClean="0"/>
              <a:t>Why have RL-based TSC algorithms </a:t>
            </a:r>
            <a:r>
              <a:rPr lang="en-GB" b="1" dirty="0" smtClean="0"/>
              <a:t>not been deployed </a:t>
            </a:r>
            <a:r>
              <a:rPr lang="en-GB" dirty="0" smtClean="0"/>
              <a:t>yet?</a:t>
            </a:r>
          </a:p>
          <a:p>
            <a:pPr lvl="1"/>
            <a:r>
              <a:rPr lang="en-GB" dirty="0" smtClean="0"/>
              <a:t>We suggest that there has been:</a:t>
            </a:r>
            <a:br>
              <a:rPr lang="en-GB" dirty="0" smtClean="0"/>
            </a:br>
            <a:r>
              <a:rPr lang="en-GB" dirty="0" smtClean="0"/>
              <a:t>A focus on </a:t>
            </a:r>
            <a:r>
              <a:rPr lang="en-GB" b="1" dirty="0" smtClean="0"/>
              <a:t>methodological contributions </a:t>
            </a:r>
            <a:r>
              <a:rPr lang="en-GB" dirty="0" smtClean="0"/>
              <a:t>over </a:t>
            </a:r>
            <a:r>
              <a:rPr lang="en-GB" b="1" dirty="0" smtClean="0"/>
              <a:t>systems thinking</a:t>
            </a:r>
            <a:endParaRPr lang="en-GB" dirty="0" smtClean="0"/>
          </a:p>
          <a:p>
            <a:r>
              <a:rPr lang="en-GB" dirty="0" smtClean="0"/>
              <a:t>We review four engineering challenges central to deployments</a:t>
            </a:r>
          </a:p>
          <a:p>
            <a:pPr lvl="1"/>
            <a:r>
              <a:rPr lang="en-GB" b="1" dirty="0" smtClean="0"/>
              <a:t>Uncertainty </a:t>
            </a:r>
            <a:r>
              <a:rPr lang="en-GB" b="1" dirty="0" smtClean="0"/>
              <a:t>in </a:t>
            </a:r>
            <a:r>
              <a:rPr lang="en-GB" b="1" dirty="0" smtClean="0"/>
              <a:t>detection</a:t>
            </a:r>
          </a:p>
          <a:p>
            <a:pPr lvl="1"/>
            <a:r>
              <a:rPr lang="en-GB" altLang="zh-TW" b="1" dirty="0" smtClean="0"/>
              <a:t>Reliability of communications</a:t>
            </a:r>
            <a:endParaRPr lang="en-GB" dirty="0" smtClean="0"/>
          </a:p>
          <a:p>
            <a:pPr lvl="1"/>
            <a:r>
              <a:rPr lang="en-GB" b="1" dirty="0" smtClean="0"/>
              <a:t>Compliance </a:t>
            </a:r>
            <a:r>
              <a:rPr lang="en-GB" b="1" dirty="0" smtClean="0"/>
              <a:t>and </a:t>
            </a:r>
            <a:r>
              <a:rPr lang="en-GB" b="1" dirty="0" smtClean="0"/>
              <a:t>interpretability</a:t>
            </a:r>
            <a:endParaRPr lang="en-GB" dirty="0" smtClean="0"/>
          </a:p>
          <a:p>
            <a:pPr lvl="1"/>
            <a:r>
              <a:rPr lang="en-GB" b="1" dirty="0" smtClean="0"/>
              <a:t>Heterogeneous road </a:t>
            </a:r>
            <a:r>
              <a:rPr lang="en-GB" b="1" dirty="0" smtClean="0"/>
              <a:t>users</a:t>
            </a:r>
            <a:endParaRPr lang="en-GB" dirty="0" smtClean="0"/>
          </a:p>
        </p:txBody>
      </p:sp>
    </p:spTree>
    <p:extLst>
      <p:ext uri="{BB962C8B-B14F-4D97-AF65-F5344CB8AC3E}">
        <p14:creationId xmlns:p14="http://schemas.microsoft.com/office/powerpoint/2010/main" val="14637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altLang="zh-TW" dirty="0" smtClean="0">
                <a:latin typeface="DINRoundPro" panose="020B0504020101020102" pitchFamily="34" charset="0"/>
              </a:rPr>
              <a:t>Related work</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Sim-to-real methods</a:t>
            </a:r>
          </a:p>
          <a:p>
            <a:pPr lvl="1"/>
            <a:r>
              <a:rPr lang="en-GB" dirty="0" smtClean="0"/>
              <a:t>The work we review here has analogues to </a:t>
            </a:r>
            <a:r>
              <a:rPr lang="en-GB" dirty="0" smtClean="0"/>
              <a:t>some work </a:t>
            </a:r>
            <a:r>
              <a:rPr lang="en-GB" dirty="0" smtClean="0"/>
              <a:t>in </a:t>
            </a:r>
            <a:r>
              <a:rPr lang="en-GB" b="1" dirty="0" smtClean="0"/>
              <a:t>RL for robotics</a:t>
            </a:r>
            <a:endParaRPr lang="en-GB" dirty="0" smtClean="0"/>
          </a:p>
          <a:p>
            <a:pPr lvl="1"/>
            <a:r>
              <a:rPr lang="en-GB" dirty="0" smtClean="0"/>
              <a:t>In both TSC &amp; robotics, RL </a:t>
            </a:r>
            <a:r>
              <a:rPr lang="en-GB" dirty="0" smtClean="0"/>
              <a:t>needs </a:t>
            </a:r>
            <a:r>
              <a:rPr lang="en-GB" b="1" dirty="0" smtClean="0"/>
              <a:t>simulators </a:t>
            </a:r>
            <a:r>
              <a:rPr lang="en-GB" dirty="0" smtClean="0"/>
              <a:t>to </a:t>
            </a:r>
            <a:r>
              <a:rPr lang="en-GB" dirty="0" smtClean="0"/>
              <a:t>learn from abundant </a:t>
            </a:r>
            <a:r>
              <a:rPr lang="en-GB" b="1" dirty="0" smtClean="0"/>
              <a:t>environmental </a:t>
            </a:r>
            <a:r>
              <a:rPr lang="en-GB" b="1" dirty="0" smtClean="0"/>
              <a:t>interactions</a:t>
            </a:r>
            <a:endParaRPr lang="en-GB" dirty="0" smtClean="0"/>
          </a:p>
          <a:p>
            <a:pPr lvl="2"/>
            <a:r>
              <a:rPr lang="en-GB" dirty="0" smtClean="0"/>
              <a:t>But simulators can never perfectly emulate reality, yielding a </a:t>
            </a:r>
            <a:r>
              <a:rPr lang="en-GB" b="1" dirty="0" smtClean="0"/>
              <a:t>reality gap</a:t>
            </a:r>
            <a:endParaRPr lang="en-GB" dirty="0" smtClean="0"/>
          </a:p>
          <a:p>
            <a:pPr lvl="1"/>
            <a:r>
              <a:rPr lang="en-GB" dirty="0" smtClean="0"/>
              <a:t>But TSC has</a:t>
            </a:r>
            <a:r>
              <a:rPr lang="en-GB" b="1" dirty="0" smtClean="0"/>
              <a:t> unique domain challenges</a:t>
            </a:r>
            <a:r>
              <a:rPr lang="en-GB" dirty="0" smtClean="0"/>
              <a:t>:</a:t>
            </a:r>
          </a:p>
          <a:p>
            <a:pPr lvl="2"/>
            <a:r>
              <a:rPr lang="en-GB" dirty="0" smtClean="0"/>
              <a:t>Essentially uncontrolled </a:t>
            </a:r>
            <a:r>
              <a:rPr lang="en-GB" b="1" dirty="0" smtClean="0"/>
              <a:t>environmental conditions</a:t>
            </a:r>
            <a:endParaRPr lang="en-GB" dirty="0" smtClean="0"/>
          </a:p>
          <a:p>
            <a:pPr lvl="2"/>
            <a:r>
              <a:rPr lang="en-GB" dirty="0" smtClean="0"/>
              <a:t>Interactions with </a:t>
            </a:r>
            <a:r>
              <a:rPr lang="en-GB" b="1" dirty="0" smtClean="0"/>
              <a:t>human </a:t>
            </a:r>
            <a:r>
              <a:rPr lang="en-GB" b="1" dirty="0" smtClean="0"/>
              <a:t>users</a:t>
            </a:r>
            <a:endParaRPr lang="en-GB" dirty="0" smtClean="0"/>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9696" y="1453734"/>
            <a:ext cx="4094104" cy="4887106"/>
          </a:xfrm>
          <a:prstGeom prst="rect">
            <a:avLst/>
          </a:prstGeom>
        </p:spPr>
      </p:pic>
      <p:sp>
        <p:nvSpPr>
          <p:cNvPr id="7" name="文字方塊 6"/>
          <p:cNvSpPr txBox="1"/>
          <p:nvPr/>
        </p:nvSpPr>
        <p:spPr>
          <a:xfrm>
            <a:off x="7506748" y="6488668"/>
            <a:ext cx="3600000" cy="369332"/>
          </a:xfrm>
          <a:prstGeom prst="rect">
            <a:avLst/>
          </a:prstGeom>
          <a:noFill/>
        </p:spPr>
        <p:txBody>
          <a:bodyPr wrap="square" rtlCol="0">
            <a:spAutoFit/>
          </a:bodyPr>
          <a:lstStyle/>
          <a:p>
            <a:pPr algn="ctr"/>
            <a:r>
              <a:rPr lang="en-GB" dirty="0" err="1" smtClean="0"/>
              <a:t>Andrychowicz</a:t>
            </a:r>
            <a:r>
              <a:rPr lang="en-GB" dirty="0" smtClean="0"/>
              <a:t> et al. (2020)</a:t>
            </a:r>
            <a:endParaRPr lang="en-GB" dirty="0"/>
          </a:p>
        </p:txBody>
      </p:sp>
    </p:spTree>
    <p:extLst>
      <p:ext uri="{BB962C8B-B14F-4D97-AF65-F5344CB8AC3E}">
        <p14:creationId xmlns:p14="http://schemas.microsoft.com/office/powerpoint/2010/main" val="139669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Uncertainty in detection</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Significance of challenges</a:t>
            </a:r>
          </a:p>
          <a:p>
            <a:pPr lvl="1"/>
            <a:r>
              <a:rPr lang="en-GB" dirty="0" smtClean="0"/>
              <a:t>Many works assume that </a:t>
            </a:r>
            <a:r>
              <a:rPr lang="en-GB" b="1" dirty="0" smtClean="0"/>
              <a:t>state features </a:t>
            </a:r>
            <a:r>
              <a:rPr lang="en-GB" dirty="0" smtClean="0"/>
              <a:t>are available</a:t>
            </a:r>
            <a:r>
              <a:rPr lang="en-GB" dirty="0" smtClean="0"/>
              <a:t>, but few works give any consideration to </a:t>
            </a:r>
            <a:r>
              <a:rPr lang="en-GB" b="1" dirty="0" smtClean="0"/>
              <a:t>how they are collected</a:t>
            </a:r>
            <a:r>
              <a:rPr lang="en-GB" b="1" dirty="0" smtClean="0"/>
              <a:t> </a:t>
            </a:r>
            <a:r>
              <a:rPr lang="en-GB" sz="2000" dirty="0" smtClean="0"/>
              <a:t>(</a:t>
            </a:r>
            <a:r>
              <a:rPr lang="en-GB" sz="2000" dirty="0" err="1" smtClean="0"/>
              <a:t>Noaeen</a:t>
            </a:r>
            <a:r>
              <a:rPr lang="en-GB" sz="2000" dirty="0" smtClean="0"/>
              <a:t> et al., 2022)</a:t>
            </a:r>
          </a:p>
          <a:p>
            <a:pPr lvl="1"/>
            <a:r>
              <a:rPr lang="en-GB" b="1" dirty="0" smtClean="0"/>
              <a:t>Detection uncertainty </a:t>
            </a:r>
            <a:r>
              <a:rPr lang="en-GB" dirty="0" smtClean="0"/>
              <a:t>can cause two potential issues for RL</a:t>
            </a:r>
            <a:r>
              <a:rPr lang="en-GB" altLang="zh-TW" dirty="0" smtClean="0"/>
              <a:t>:</a:t>
            </a:r>
          </a:p>
          <a:p>
            <a:pPr lvl="2"/>
            <a:r>
              <a:rPr lang="en-GB" altLang="zh-TW" dirty="0" smtClean="0"/>
              <a:t>Learned policies are not </a:t>
            </a:r>
            <a:r>
              <a:rPr lang="en-GB" altLang="zh-TW" b="1" dirty="0" smtClean="0"/>
              <a:t>robust to detector uncertainty and failure</a:t>
            </a:r>
          </a:p>
          <a:p>
            <a:pPr lvl="2"/>
            <a:r>
              <a:rPr lang="en-GB" dirty="0" smtClean="0"/>
              <a:t>Learned policies cannot readily distinguish states, causing </a:t>
            </a:r>
            <a:r>
              <a:rPr lang="en-GB" b="1" dirty="0" smtClean="0"/>
              <a:t>state aliasing </a:t>
            </a:r>
            <a:r>
              <a:rPr lang="en-GB" dirty="0" smtClean="0"/>
              <a:t>and </a:t>
            </a:r>
            <a:r>
              <a:rPr lang="en-GB" b="1" dirty="0" smtClean="0"/>
              <a:t>harming generalization</a:t>
            </a:r>
            <a:endParaRPr lang="en-GB" dirty="0" smtClean="0"/>
          </a:p>
        </p:txBody>
      </p:sp>
      <p:pic>
        <p:nvPicPr>
          <p:cNvPr id="3" name="圖片 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3800" y="1514844"/>
            <a:ext cx="3600000" cy="1597647"/>
          </a:xfrm>
          <a:prstGeom prst="rect">
            <a:avLst/>
          </a:prstGeom>
        </p:spPr>
      </p:pic>
      <p:sp>
        <p:nvSpPr>
          <p:cNvPr id="7" name="文字方塊 6"/>
          <p:cNvSpPr txBox="1"/>
          <p:nvPr/>
        </p:nvSpPr>
        <p:spPr>
          <a:xfrm>
            <a:off x="7393800" y="3115314"/>
            <a:ext cx="3600000" cy="369332"/>
          </a:xfrm>
          <a:prstGeom prst="rect">
            <a:avLst/>
          </a:prstGeom>
          <a:noFill/>
        </p:spPr>
        <p:txBody>
          <a:bodyPr wrap="square" rtlCol="0">
            <a:spAutoFit/>
          </a:bodyPr>
          <a:lstStyle/>
          <a:p>
            <a:pPr algn="ctr"/>
            <a:r>
              <a:rPr lang="en-GB" dirty="0" smtClean="0"/>
              <a:t>van der Pol &amp; </a:t>
            </a:r>
            <a:r>
              <a:rPr lang="en-GB" dirty="0" err="1" smtClean="0"/>
              <a:t>Oliehoek</a:t>
            </a:r>
            <a:r>
              <a:rPr lang="en-GB" dirty="0" smtClean="0"/>
              <a:t> (2016)</a:t>
            </a:r>
            <a:endParaRPr lang="en-GB" dirty="0"/>
          </a:p>
        </p:txBody>
      </p:sp>
      <p:pic>
        <p:nvPicPr>
          <p:cNvPr id="6146" name="Picture 2" descr="Total waiting time of vehicles."/>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93800" y="3484646"/>
            <a:ext cx="3600000" cy="2646001"/>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7393800" y="6136293"/>
            <a:ext cx="3600000" cy="369332"/>
          </a:xfrm>
          <a:prstGeom prst="rect">
            <a:avLst/>
          </a:prstGeom>
          <a:noFill/>
        </p:spPr>
        <p:txBody>
          <a:bodyPr wrap="square" rtlCol="0">
            <a:spAutoFit/>
          </a:bodyPr>
          <a:lstStyle/>
          <a:p>
            <a:pPr algn="ctr"/>
            <a:r>
              <a:rPr lang="en-GB" dirty="0" smtClean="0"/>
              <a:t>Alegre et al. (2021)</a:t>
            </a:r>
            <a:endParaRPr lang="en-GB" dirty="0"/>
          </a:p>
        </p:txBody>
      </p:sp>
    </p:spTree>
    <p:extLst>
      <p:ext uri="{BB962C8B-B14F-4D97-AF65-F5344CB8AC3E}">
        <p14:creationId xmlns:p14="http://schemas.microsoft.com/office/powerpoint/2010/main" val="319130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6146"/>
                                        </p:tgtEl>
                                        <p:attrNameLst>
                                          <p:attrName>style.visibility</p:attrName>
                                        </p:attrNameLst>
                                      </p:cBhvr>
                                      <p:to>
                                        <p:strVal val="visible"/>
                                      </p:to>
                                    </p:set>
                                    <p:animEffect transition="in" filter="fade">
                                      <p:cBhvr>
                                        <p:cTn id="3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GB" dirty="0" smtClean="0">
                <a:latin typeface="DINRoundPro" panose="020B0504020101020102" pitchFamily="34" charset="0"/>
              </a:rPr>
              <a:t>Uncertainty in detection</a:t>
            </a:r>
            <a:endParaRPr lang="en-GB" dirty="0">
              <a:latin typeface="DINRoundPro" panose="020B0504020101020102" pitchFamily="34" charset="0"/>
            </a:endParaRPr>
          </a:p>
        </p:txBody>
      </p:sp>
      <p:sp>
        <p:nvSpPr>
          <p:cNvPr id="9" name="內容版面配置區 8"/>
          <p:cNvSpPr>
            <a:spLocks noGrp="1"/>
          </p:cNvSpPr>
          <p:nvPr>
            <p:ph idx="1"/>
          </p:nvPr>
        </p:nvSpPr>
        <p:spPr>
          <a:xfrm>
            <a:off x="838200" y="1825625"/>
            <a:ext cx="6195600" cy="4680000"/>
          </a:xfrm>
        </p:spPr>
        <p:txBody>
          <a:bodyPr>
            <a:normAutofit/>
          </a:bodyPr>
          <a:lstStyle/>
          <a:p>
            <a:r>
              <a:rPr lang="en-GB" b="1" dirty="0" smtClean="0"/>
              <a:t>Lessons from deployments</a:t>
            </a:r>
          </a:p>
          <a:p>
            <a:pPr lvl="1"/>
            <a:r>
              <a:rPr lang="en-GB" dirty="0" smtClean="0"/>
              <a:t>Different </a:t>
            </a:r>
            <a:r>
              <a:rPr lang="en-GB" b="1" dirty="0" smtClean="0"/>
              <a:t>detector types </a:t>
            </a:r>
            <a:r>
              <a:rPr lang="en-GB" dirty="0" smtClean="0"/>
              <a:t>have different strengths</a:t>
            </a:r>
            <a:r>
              <a:rPr lang="en-GB" dirty="0" smtClean="0"/>
              <a:t> </a:t>
            </a:r>
            <a:r>
              <a:rPr lang="en-GB" dirty="0" smtClean="0"/>
              <a:t>and weaknesses</a:t>
            </a:r>
          </a:p>
          <a:p>
            <a:pPr lvl="2"/>
            <a:r>
              <a:rPr lang="en-GB" b="1" dirty="0" smtClean="0"/>
              <a:t>Intrusive detectors</a:t>
            </a:r>
            <a:r>
              <a:rPr lang="en-GB" dirty="0" smtClean="0"/>
              <a:t>: Loop detectors are </a:t>
            </a:r>
            <a:r>
              <a:rPr lang="en-GB" b="1" dirty="0" smtClean="0"/>
              <a:t>robust</a:t>
            </a:r>
            <a:r>
              <a:rPr lang="en-GB" dirty="0" smtClean="0"/>
              <a:t> to environmental conditions but often break</a:t>
            </a:r>
          </a:p>
          <a:p>
            <a:pPr lvl="2"/>
            <a:r>
              <a:rPr lang="en-GB" b="1" dirty="0" smtClean="0"/>
              <a:t>Non-intrusive detectors</a:t>
            </a:r>
            <a:r>
              <a:rPr lang="en-GB" dirty="0" smtClean="0"/>
              <a:t>: Video and radar are </a:t>
            </a:r>
            <a:r>
              <a:rPr lang="en-GB" b="1" dirty="0" smtClean="0"/>
              <a:t>not robust </a:t>
            </a:r>
            <a:r>
              <a:rPr lang="en-GB" dirty="0" smtClean="0"/>
              <a:t>to environmental conditions</a:t>
            </a:r>
          </a:p>
          <a:p>
            <a:pPr lvl="2"/>
            <a:r>
              <a:rPr lang="en-GB" b="1" dirty="0" smtClean="0"/>
              <a:t>Ensemble learning </a:t>
            </a:r>
            <a:r>
              <a:rPr lang="en-GB" dirty="0" smtClean="0"/>
              <a:t>can help</a:t>
            </a:r>
            <a:endParaRPr lang="en-GB" b="1" dirty="0" smtClean="0"/>
          </a:p>
          <a:p>
            <a:pPr lvl="1"/>
            <a:r>
              <a:rPr lang="en-GB" dirty="0" smtClean="0"/>
              <a:t>It is beneficial to </a:t>
            </a:r>
            <a:r>
              <a:rPr lang="en-GB" b="1" dirty="0" smtClean="0"/>
              <a:t>overestimate demand</a:t>
            </a:r>
            <a:r>
              <a:rPr lang="en-GB" dirty="0" smtClean="0"/>
              <a:t> for adaptive TSC (up to a point)</a:t>
            </a:r>
            <a:endParaRPr lang="en-GB" dirty="0" smtClean="0"/>
          </a:p>
        </p:txBody>
      </p:sp>
      <p:pic>
        <p:nvPicPr>
          <p:cNvPr id="4" name="Picture 2" descr="Figure 4-17a"/>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50" t="51807" r="2681" b="2466"/>
          <a:stretch/>
        </p:blipFill>
        <p:spPr bwMode="auto">
          <a:xfrm>
            <a:off x="7393800" y="1573231"/>
            <a:ext cx="3600000" cy="207809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7393800" y="3651321"/>
            <a:ext cx="3600000" cy="369332"/>
          </a:xfrm>
          <a:prstGeom prst="rect">
            <a:avLst/>
          </a:prstGeom>
          <a:noFill/>
        </p:spPr>
        <p:txBody>
          <a:bodyPr wrap="square" rtlCol="0">
            <a:spAutoFit/>
          </a:bodyPr>
          <a:lstStyle/>
          <a:p>
            <a:pPr algn="ctr"/>
            <a:r>
              <a:rPr lang="en-GB" dirty="0" err="1" smtClean="0"/>
              <a:t>Koonce</a:t>
            </a:r>
            <a:r>
              <a:rPr lang="en-GB" dirty="0" smtClean="0"/>
              <a:t> et al. (2008)</a:t>
            </a:r>
            <a:endParaRPr lang="en-GB" dirty="0"/>
          </a:p>
        </p:txBody>
      </p:sp>
      <p:pic>
        <p:nvPicPr>
          <p:cNvPr id="3" name="圖片 2"/>
          <p:cNvPicPr>
            <a:picLocks noChangeAspect="1"/>
          </p:cNvPicPr>
          <p:nvPr/>
        </p:nvPicPr>
        <p:blipFill rotWithShape="1">
          <a:blip r:embed="rId4" cstate="screen">
            <a:clrChange>
              <a:clrFrom>
                <a:srgbClr val="F8F8F8"/>
              </a:clrFrom>
              <a:clrTo>
                <a:srgbClr val="F8F8F8">
                  <a:alpha val="0"/>
                </a:srgbClr>
              </a:clrTo>
            </a:clrChange>
            <a:extLst>
              <a:ext uri="{28A0092B-C50C-407E-A947-70E740481C1C}">
                <a14:useLocalDpi xmlns:a14="http://schemas.microsoft.com/office/drawing/2010/main"/>
              </a:ext>
            </a:extLst>
          </a:blip>
          <a:srcRect/>
          <a:stretch/>
        </p:blipFill>
        <p:spPr>
          <a:xfrm>
            <a:off x="7393720" y="4020653"/>
            <a:ext cx="3600080" cy="2115640"/>
          </a:xfrm>
          <a:prstGeom prst="rect">
            <a:avLst/>
          </a:prstGeom>
        </p:spPr>
      </p:pic>
      <p:sp>
        <p:nvSpPr>
          <p:cNvPr id="8" name="文字方塊 7"/>
          <p:cNvSpPr txBox="1"/>
          <p:nvPr/>
        </p:nvSpPr>
        <p:spPr>
          <a:xfrm>
            <a:off x="7393800" y="6136293"/>
            <a:ext cx="3600000" cy="369332"/>
          </a:xfrm>
          <a:prstGeom prst="rect">
            <a:avLst/>
          </a:prstGeom>
          <a:noFill/>
        </p:spPr>
        <p:txBody>
          <a:bodyPr wrap="square" rtlCol="0">
            <a:spAutoFit/>
          </a:bodyPr>
          <a:lstStyle/>
          <a:p>
            <a:pPr algn="ctr"/>
            <a:r>
              <a:rPr lang="en-GB" dirty="0" err="1" smtClean="0"/>
              <a:t>Buch</a:t>
            </a:r>
            <a:r>
              <a:rPr lang="en-GB" dirty="0" smtClean="0"/>
              <a:t> et al. (2009)</a:t>
            </a:r>
            <a:endParaRPr lang="en-GB" dirty="0"/>
          </a:p>
        </p:txBody>
      </p:sp>
    </p:spTree>
    <p:extLst>
      <p:ext uri="{BB962C8B-B14F-4D97-AF65-F5344CB8AC3E}">
        <p14:creationId xmlns:p14="http://schemas.microsoft.com/office/powerpoint/2010/main" val="20507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500"/>
                                        <p:tgtEl>
                                          <p:spTgt spid="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500"/>
                                        <p:tgtEl>
                                          <p:spTgt spid="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fade">
                                      <p:cBhvr>
                                        <p:cTn id="3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27952</TotalTime>
  <Words>3969</Words>
  <Application>Microsoft Office PowerPoint</Application>
  <PresentationFormat>寬螢幕</PresentationFormat>
  <Paragraphs>240</Paragraphs>
  <Slides>22</Slides>
  <Notes>22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22</vt:i4>
      </vt:variant>
    </vt:vector>
  </HeadingPairs>
  <TitlesOfParts>
    <vt:vector size="29" baseType="lpstr">
      <vt:lpstr>新細明體</vt:lpstr>
      <vt:lpstr>Arial</vt:lpstr>
      <vt:lpstr>Calibri</vt:lpstr>
      <vt:lpstr>Calibri Light</vt:lpstr>
      <vt:lpstr>Cambria Math</vt:lpstr>
      <vt:lpstr>DINRoundPro</vt:lpstr>
      <vt:lpstr>Office 佈景主題</vt:lpstr>
      <vt:lpstr>The Real Deal Challenges in Transferring Reinforcement Learning-Based Traffic Signal Control Systems to Reality</vt:lpstr>
      <vt:lpstr>Traffic signal control</vt:lpstr>
      <vt:lpstr>Types of TSC</vt:lpstr>
      <vt:lpstr>Reinforcement learning</vt:lpstr>
      <vt:lpstr>Reinforcement learning</vt:lpstr>
      <vt:lpstr>Challenges to deployment</vt:lpstr>
      <vt:lpstr>Related work</vt:lpstr>
      <vt:lpstr>Uncertainty in detection</vt:lpstr>
      <vt:lpstr>Uncertainty in detection</vt:lpstr>
      <vt:lpstr>Uncertainty in detection</vt:lpstr>
      <vt:lpstr>Reliability of communications</vt:lpstr>
      <vt:lpstr>Reliability of communications</vt:lpstr>
      <vt:lpstr>Reliability of communications</vt:lpstr>
      <vt:lpstr>Compliance and interpretability</vt:lpstr>
      <vt:lpstr>Compliance and interpretability</vt:lpstr>
      <vt:lpstr>Compliance and interpretability</vt:lpstr>
      <vt:lpstr>Heterogeneous road users</vt:lpstr>
      <vt:lpstr>Heterogeneous road users</vt:lpstr>
      <vt:lpstr>Heterogeneous road users</vt:lpstr>
      <vt:lpstr>Moving forward</vt:lpstr>
      <vt:lpstr>Moving forward</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Q&amp;A: Control &amp; Optimization</dc:title>
  <dc:creator>Rex Chen</dc:creator>
  <cp:lastModifiedBy>Rex Chen</cp:lastModifiedBy>
  <cp:revision>252</cp:revision>
  <dcterms:created xsi:type="dcterms:W3CDTF">2021-12-17T19:12:32Z</dcterms:created>
  <dcterms:modified xsi:type="dcterms:W3CDTF">2022-07-25T20:19:59Z</dcterms:modified>
</cp:coreProperties>
</file>