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8"/>
  </p:notesMasterIdLst>
  <p:sldIdLst>
    <p:sldId id="454" r:id="rId2"/>
    <p:sldId id="452" r:id="rId3"/>
    <p:sldId id="453" r:id="rId4"/>
    <p:sldId id="261" r:id="rId5"/>
    <p:sldId id="411" r:id="rId6"/>
    <p:sldId id="279" r:id="rId7"/>
    <p:sldId id="386" r:id="rId8"/>
    <p:sldId id="389" r:id="rId9"/>
    <p:sldId id="424" r:id="rId10"/>
    <p:sldId id="338" r:id="rId11"/>
    <p:sldId id="426" r:id="rId12"/>
    <p:sldId id="427" r:id="rId13"/>
    <p:sldId id="428" r:id="rId14"/>
    <p:sldId id="429" r:id="rId15"/>
    <p:sldId id="455" r:id="rId16"/>
    <p:sldId id="437" r:id="rId17"/>
    <p:sldId id="456" r:id="rId18"/>
    <p:sldId id="341" r:id="rId19"/>
    <p:sldId id="438" r:id="rId20"/>
    <p:sldId id="443" r:id="rId21"/>
    <p:sldId id="444" r:id="rId22"/>
    <p:sldId id="397" r:id="rId23"/>
    <p:sldId id="343" r:id="rId24"/>
    <p:sldId id="392" r:id="rId25"/>
    <p:sldId id="393" r:id="rId26"/>
    <p:sldId id="29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077"/>
    <a:srgbClr val="FFB90C"/>
    <a:srgbClr val="2FFF00"/>
    <a:srgbClr val="9AFF8A"/>
    <a:srgbClr val="8FEDFF"/>
    <a:srgbClr val="FFE588"/>
    <a:srgbClr val="AC0004"/>
    <a:srgbClr val="9E4E45"/>
    <a:srgbClr val="010086"/>
    <a:srgbClr val="FFE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16" autoAdjust="0"/>
    <p:restoredTop sz="87762" autoAdjust="0"/>
  </p:normalViewPr>
  <p:slideViewPr>
    <p:cSldViewPr snapToGrid="0" snapToObjects="1">
      <p:cViewPr varScale="1">
        <p:scale>
          <a:sx n="77" d="100"/>
          <a:sy n="77" d="100"/>
        </p:scale>
        <p:origin x="192" y="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822D9-D9F6-164E-8D07-9E3A290D53C0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43EC1-ECED-A54E-A19F-67070E00D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4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B820-9D42-D048-851F-1CB86E4EC7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22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animations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98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animations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92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Define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39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equations</a:t>
            </a:r>
          </a:p>
          <a:p>
            <a:r>
              <a:rPr lang="en-US" altLang="zh-CN" dirty="0"/>
              <a:t>Easy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estimate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08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Define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43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5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52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Give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1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Experimental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37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figures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8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animations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B820-9D42-D048-851F-1CB86E4EC7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05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Define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</a:p>
          <a:p>
            <a:r>
              <a:rPr lang="en-US" altLang="zh-CN" dirty="0" err="1"/>
              <a:t>Crowdsourcer</a:t>
            </a:r>
            <a:r>
              <a:rPr lang="zh-CN" altLang="en-US" dirty="0"/>
              <a:t> </a:t>
            </a:r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/>
              <a:t>incentives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vehicles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want</a:t>
            </a:r>
            <a:r>
              <a:rPr lang="zh-CN" altLang="en-US" dirty="0"/>
              <a:t> </a:t>
            </a:r>
            <a:r>
              <a:rPr lang="en-US" altLang="zh-CN" dirty="0"/>
              <a:t>vehicle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follow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special</a:t>
            </a:r>
            <a:r>
              <a:rPr lang="zh-CN" altLang="en-US" dirty="0"/>
              <a:t> </a:t>
            </a:r>
            <a:r>
              <a:rPr lang="en-US" altLang="zh-CN" dirty="0"/>
              <a:t>trajectories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10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Better</a:t>
            </a:r>
            <a:r>
              <a:rPr lang="zh-CN" altLang="en-US" dirty="0"/>
              <a:t> </a:t>
            </a:r>
            <a:r>
              <a:rPr lang="en-US" altLang="zh-CN" dirty="0"/>
              <a:t>figure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idea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uniform</a:t>
            </a:r>
          </a:p>
          <a:p>
            <a:r>
              <a:rPr lang="en-US" altLang="zh-CN" dirty="0" err="1"/>
              <a:t>Interprete</a:t>
            </a:r>
            <a:endParaRPr lang="en-US" altLang="zh-CN" dirty="0"/>
          </a:p>
          <a:p>
            <a:r>
              <a:rPr lang="en-US" altLang="zh-CN" dirty="0"/>
              <a:t>arrow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B820-9D42-D048-851F-1CB86E4EC7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0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Color</a:t>
            </a:r>
            <a:r>
              <a:rPr lang="zh-CN" altLang="en-US" dirty="0"/>
              <a:t> </a:t>
            </a:r>
            <a:r>
              <a:rPr lang="en-US" altLang="zh-CN" dirty="0"/>
              <a:t>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4B820-9D42-D048-851F-1CB86E4EC7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Define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animations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95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animations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animations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43EC1-ECED-A54E-A19F-67070E00D2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9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487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630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014AD4D-5246-0146-8047-224DD037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9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52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97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7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523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756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19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57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73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94790"/>
            <a:ext cx="10972800" cy="92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F0FA03-21A3-D84C-AA89-7877AF213019}"/>
              </a:ext>
            </a:extLst>
          </p:cNvPr>
          <p:cNvGrpSpPr/>
          <p:nvPr userDrawn="1"/>
        </p:nvGrpSpPr>
        <p:grpSpPr>
          <a:xfrm>
            <a:off x="249987" y="6393169"/>
            <a:ext cx="11687647" cy="369332"/>
            <a:chOff x="216852" y="6388740"/>
            <a:chExt cx="11687647" cy="369332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A20BFC1F-766D-3947-805B-EE4454C48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52" y="6388740"/>
              <a:ext cx="290940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177D820-960E-B540-8983-B29C72007E0D}"/>
                </a:ext>
              </a:extLst>
            </p:cNvPr>
            <p:cNvCxnSpPr/>
            <p:nvPr/>
          </p:nvCxnSpPr>
          <p:spPr>
            <a:xfrm flipH="1">
              <a:off x="3126259" y="6632257"/>
              <a:ext cx="8778240" cy="0"/>
            </a:xfrm>
            <a:prstGeom prst="line">
              <a:avLst/>
            </a:prstGeom>
            <a:ln w="22225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384281-A00A-0147-B4F8-F19AA04209DF}"/>
              </a:ext>
            </a:extLst>
          </p:cNvPr>
          <p:cNvCxnSpPr/>
          <p:nvPr userDrawn="1"/>
        </p:nvCxnSpPr>
        <p:spPr>
          <a:xfrm flipH="1">
            <a:off x="216852" y="383854"/>
            <a:ext cx="11704320" cy="0"/>
          </a:xfrm>
          <a:prstGeom prst="line">
            <a:avLst/>
          </a:prstGeom>
          <a:ln w="22225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65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"/>
          <a:ea typeface="+mn-ea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10" Type="http://schemas.openxmlformats.org/officeDocument/2006/relationships/image" Target="../media/image33.tiff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10" Type="http://schemas.openxmlformats.org/officeDocument/2006/relationships/image" Target="../media/image33.tiff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10" Type="http://schemas.openxmlformats.org/officeDocument/2006/relationships/image" Target="../media/image33.tiff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10" Type="http://schemas.openxmlformats.org/officeDocument/2006/relationships/image" Target="../media/image33.tiff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10" Type="http://schemas.openxmlformats.org/officeDocument/2006/relationships/image" Target="../media/image33.tiff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0.tiff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Relationship Id="rId9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70.png"/><Relationship Id="rId10" Type="http://schemas.openxmlformats.org/officeDocument/2006/relationships/image" Target="../media/image48.jpeg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tiff"/><Relationship Id="rId7" Type="http://schemas.openxmlformats.org/officeDocument/2006/relationships/image" Target="../media/image54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iff"/><Relationship Id="rId11" Type="http://schemas.openxmlformats.org/officeDocument/2006/relationships/image" Target="../media/image58.tiff"/><Relationship Id="rId5" Type="http://schemas.openxmlformats.org/officeDocument/2006/relationships/image" Target="../media/image52.tiff"/><Relationship Id="rId10" Type="http://schemas.openxmlformats.org/officeDocument/2006/relationships/image" Target="../media/image57.tiff"/><Relationship Id="rId4" Type="http://schemas.openxmlformats.org/officeDocument/2006/relationships/image" Target="../media/image51.tiff"/><Relationship Id="rId9" Type="http://schemas.openxmlformats.org/officeDocument/2006/relationships/image" Target="../media/image5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97D1C7-2FF3-1C42-8AC1-2626CCC4F96A}"/>
              </a:ext>
            </a:extLst>
          </p:cNvPr>
          <p:cNvSpPr txBox="1"/>
          <p:nvPr/>
        </p:nvSpPr>
        <p:spPr>
          <a:xfrm>
            <a:off x="1255429" y="1910234"/>
            <a:ext cx="9681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ll MT" panose="02020503060305020303" pitchFamily="18" charset="77"/>
              </a:rPr>
              <a:t>Incentivizing Vehicular Crowdsensing System for Large Scale Smart City Applications</a:t>
            </a:r>
            <a:r>
              <a:rPr lang="zh-CN" altLang="en-US" sz="3600" b="1" dirty="0">
                <a:latin typeface="Bell MT" panose="02020503060305020303" pitchFamily="18" charset="77"/>
              </a:rPr>
              <a:t> </a:t>
            </a:r>
            <a:endParaRPr lang="en-US" altLang="zh-CN" sz="3600" b="1" dirty="0">
              <a:latin typeface="Bell MT" panose="02020503060305020303" pitchFamily="18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67FD4-7AC0-6D4B-A8D2-7B36A02AF37E}"/>
              </a:ext>
            </a:extLst>
          </p:cNvPr>
          <p:cNvSpPr/>
          <p:nvPr/>
        </p:nvSpPr>
        <p:spPr>
          <a:xfrm>
            <a:off x="1156853" y="4166666"/>
            <a:ext cx="98782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Bell MT" panose="02020503060305020303" pitchFamily="18" charset="77"/>
              </a:rPr>
              <a:t>Susu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Xu</a:t>
            </a:r>
            <a:r>
              <a:rPr lang="en-US" altLang="zh-CN" sz="2000" b="1" baseline="30000" dirty="0">
                <a:latin typeface="Bell MT" panose="02020503060305020303" pitchFamily="18" charset="77"/>
              </a:rPr>
              <a:t>1</a:t>
            </a:r>
            <a:r>
              <a:rPr lang="en-US" altLang="zh-CN" sz="2000" b="1" dirty="0">
                <a:latin typeface="Bell MT" panose="02020503060305020303" pitchFamily="18" charset="77"/>
              </a:rPr>
              <a:t>,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 err="1">
                <a:latin typeface="Bell MT" panose="02020503060305020303" pitchFamily="18" charset="77"/>
              </a:rPr>
              <a:t>Xinlei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Chen</a:t>
            </a:r>
            <a:r>
              <a:rPr lang="en-US" altLang="zh-CN" sz="2000" b="1" baseline="30000" dirty="0">
                <a:latin typeface="Bell MT" panose="02020503060305020303" pitchFamily="18" charset="77"/>
              </a:rPr>
              <a:t>2</a:t>
            </a:r>
            <a:r>
              <a:rPr lang="en-US" altLang="zh-CN" sz="2000" b="1" dirty="0">
                <a:latin typeface="Bell MT" panose="02020503060305020303" pitchFamily="18" charset="77"/>
              </a:rPr>
              <a:t>,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 err="1">
                <a:latin typeface="Bell MT" panose="02020503060305020303" pitchFamily="18" charset="77"/>
              </a:rPr>
              <a:t>Xidong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Pi</a:t>
            </a:r>
            <a:r>
              <a:rPr lang="en-US" altLang="zh-CN" sz="2000" b="1" baseline="30000" dirty="0">
                <a:latin typeface="Bell MT" panose="02020503060305020303" pitchFamily="18" charset="77"/>
              </a:rPr>
              <a:t>1</a:t>
            </a:r>
            <a:r>
              <a:rPr lang="en-US" altLang="zh-CN" sz="2000" b="1" dirty="0">
                <a:latin typeface="Bell MT" panose="02020503060305020303" pitchFamily="18" charset="77"/>
              </a:rPr>
              <a:t>,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Carlee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Joe-Wong</a:t>
            </a:r>
            <a:r>
              <a:rPr lang="en-US" altLang="zh-CN" sz="2000" b="1" baseline="30000" dirty="0">
                <a:latin typeface="Bell MT" panose="02020503060305020303" pitchFamily="18" charset="77"/>
              </a:rPr>
              <a:t>2</a:t>
            </a:r>
            <a:r>
              <a:rPr lang="en-US" altLang="zh-CN" sz="2000" b="1" dirty="0">
                <a:latin typeface="Bell MT" panose="02020503060305020303" pitchFamily="18" charset="77"/>
              </a:rPr>
              <a:t>,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Pei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Zhang</a:t>
            </a:r>
            <a:r>
              <a:rPr lang="en-US" altLang="zh-CN" sz="2000" b="1" baseline="30000" dirty="0">
                <a:latin typeface="Bell MT" panose="02020503060305020303" pitchFamily="18" charset="77"/>
              </a:rPr>
              <a:t>2</a:t>
            </a:r>
            <a:r>
              <a:rPr lang="en-US" altLang="zh-CN" sz="2000" b="1" dirty="0">
                <a:latin typeface="Bell MT" panose="02020503060305020303" pitchFamily="18" charset="77"/>
              </a:rPr>
              <a:t>,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 err="1">
                <a:latin typeface="Bell MT" panose="02020503060305020303" pitchFamily="18" charset="77"/>
              </a:rPr>
              <a:t>Hae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Young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Noh</a:t>
            </a:r>
            <a:r>
              <a:rPr lang="en-US" altLang="zh-CN" sz="2000" b="1" baseline="30000" dirty="0">
                <a:latin typeface="Bell MT" panose="02020503060305020303" pitchFamily="18" charset="77"/>
              </a:rPr>
              <a:t>1</a:t>
            </a:r>
            <a:endParaRPr lang="en-US" altLang="zh-CN" sz="2000" b="1" dirty="0">
              <a:latin typeface="Bell MT" panose="02020503060305020303" pitchFamily="18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1ACF6E-D8D8-FA43-AB0B-2EF2DC7B238C}"/>
              </a:ext>
            </a:extLst>
          </p:cNvPr>
          <p:cNvSpPr/>
          <p:nvPr/>
        </p:nvSpPr>
        <p:spPr>
          <a:xfrm>
            <a:off x="1255429" y="4697631"/>
            <a:ext cx="9878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aseline="30000" dirty="0">
                <a:latin typeface="Bell MT" panose="02020503060305020303" pitchFamily="18" charset="77"/>
              </a:rPr>
              <a:t>1</a:t>
            </a:r>
            <a:r>
              <a:rPr lang="en-US" altLang="zh-CN" dirty="0">
                <a:latin typeface="Bell MT" panose="02020503060305020303" pitchFamily="18" charset="77"/>
              </a:rPr>
              <a:t>Department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of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Civil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and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Environmental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Engineering,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Carnegie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Mellon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University</a:t>
            </a:r>
          </a:p>
          <a:p>
            <a:pPr algn="ctr"/>
            <a:r>
              <a:rPr lang="en-US" altLang="zh-CN" baseline="30000" dirty="0">
                <a:latin typeface="Bell MT" panose="02020503060305020303" pitchFamily="18" charset="77"/>
              </a:rPr>
              <a:t>2</a:t>
            </a:r>
            <a:r>
              <a:rPr lang="en-US" altLang="zh-CN" dirty="0">
                <a:latin typeface="Bell MT" panose="02020503060305020303" pitchFamily="18" charset="77"/>
              </a:rPr>
              <a:t>Department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of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Electrical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and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Computer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Engineering,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Carnegie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Mellon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University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0CE5A40-B329-BE4F-8BDF-26A5BB14B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989" y="5789227"/>
            <a:ext cx="3435416" cy="81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58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356" y="430603"/>
            <a:ext cx="317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overview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73150" y="7100888"/>
            <a:ext cx="38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6</a:t>
            </a:r>
            <a:endParaRPr lang="en-US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8929676-C3EC-9947-A85B-77E9F491E5D8}"/>
              </a:ext>
            </a:extLst>
          </p:cNvPr>
          <p:cNvGrpSpPr/>
          <p:nvPr/>
        </p:nvGrpSpPr>
        <p:grpSpPr>
          <a:xfrm>
            <a:off x="1394710" y="3777231"/>
            <a:ext cx="1284684" cy="738664"/>
            <a:chOff x="2081652" y="3547665"/>
            <a:chExt cx="2051220" cy="9096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369086-327A-B244-B3EC-61856AE57DC3}"/>
                </a:ext>
              </a:extLst>
            </p:cNvPr>
            <p:cNvSpPr txBox="1"/>
            <p:nvPr/>
          </p:nvSpPr>
          <p:spPr>
            <a:xfrm>
              <a:off x="2081652" y="3547665"/>
              <a:ext cx="2051220" cy="90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Budget&amp;</a:t>
              </a: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Target</a:t>
              </a:r>
              <a:r>
                <a:rPr lang="zh-CN" altLang="en-US" sz="1400" dirty="0">
                  <a:latin typeface="Bell MT" panose="02020503060305020303" pitchFamily="18" charset="77"/>
                </a:rPr>
                <a:t> </a:t>
              </a:r>
              <a:endParaRPr lang="en-US" altLang="zh-CN" sz="1400" dirty="0">
                <a:latin typeface="Bell MT" panose="02020503060305020303" pitchFamily="18" charset="77"/>
              </a:endParaRP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distribution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98869C8-1DFA-C740-8835-20AAA187651E}"/>
                </a:ext>
              </a:extLst>
            </p:cNvPr>
            <p:cNvCxnSpPr>
              <a:cxnSpLocks/>
            </p:cNvCxnSpPr>
            <p:nvPr/>
          </p:nvCxnSpPr>
          <p:spPr>
            <a:xfrm>
              <a:off x="2244197" y="3897600"/>
              <a:ext cx="1326309" cy="139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62246D-AE00-F443-8CD5-50C90D7ADBD5}"/>
              </a:ext>
            </a:extLst>
          </p:cNvPr>
          <p:cNvSpPr txBox="1"/>
          <p:nvPr/>
        </p:nvSpPr>
        <p:spPr>
          <a:xfrm>
            <a:off x="2546992" y="3968681"/>
            <a:ext cx="131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Planning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E39CB1D-086C-524F-9BA8-D5C5F289282C}"/>
              </a:ext>
            </a:extLst>
          </p:cNvPr>
          <p:cNvGrpSpPr/>
          <p:nvPr/>
        </p:nvGrpSpPr>
        <p:grpSpPr>
          <a:xfrm>
            <a:off x="315438" y="1125002"/>
            <a:ext cx="2544108" cy="1622704"/>
            <a:chOff x="11270480" y="4037358"/>
            <a:chExt cx="2544108" cy="162270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002B356-E017-D34A-BC0A-B99A68752F52}"/>
                </a:ext>
              </a:extLst>
            </p:cNvPr>
            <p:cNvGrpSpPr/>
            <p:nvPr/>
          </p:nvGrpSpPr>
          <p:grpSpPr>
            <a:xfrm>
              <a:off x="11384366" y="4037358"/>
              <a:ext cx="2246437" cy="817551"/>
              <a:chOff x="11157539" y="4318989"/>
              <a:chExt cx="2246437" cy="817551"/>
            </a:xfrm>
          </p:grpSpPr>
          <p:sp>
            <p:nvSpPr>
              <p:cNvPr id="98" name="Triangle 97">
                <a:extLst>
                  <a:ext uri="{FF2B5EF4-FFF2-40B4-BE49-F238E27FC236}">
                    <a16:creationId xmlns:a16="http://schemas.microsoft.com/office/drawing/2014/main" id="{BB86A168-EB51-4F45-BF5F-F66AE6114948}"/>
                  </a:ext>
                </a:extLst>
              </p:cNvPr>
              <p:cNvSpPr/>
              <p:nvPr/>
            </p:nvSpPr>
            <p:spPr>
              <a:xfrm>
                <a:off x="11157539" y="4376144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99" name="Diamond 98">
                <a:extLst>
                  <a:ext uri="{FF2B5EF4-FFF2-40B4-BE49-F238E27FC236}">
                    <a16:creationId xmlns:a16="http://schemas.microsoft.com/office/drawing/2014/main" id="{8E46F58B-906C-AA4C-B196-038F3DBAC236}"/>
                  </a:ext>
                </a:extLst>
              </p:cNvPr>
              <p:cNvSpPr/>
              <p:nvPr/>
            </p:nvSpPr>
            <p:spPr>
              <a:xfrm>
                <a:off x="11162400" y="4591937"/>
                <a:ext cx="91440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219AD11-A3AA-A745-9E7C-A4BD808D9DA8}"/>
                  </a:ext>
                </a:extLst>
              </p:cNvPr>
              <p:cNvSpPr/>
              <p:nvPr/>
            </p:nvSpPr>
            <p:spPr>
              <a:xfrm>
                <a:off x="11157539" y="4853450"/>
                <a:ext cx="109728" cy="138817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80A9C7D-AAC4-CB4C-B2B5-BD77568EFCBA}"/>
                  </a:ext>
                </a:extLst>
              </p:cNvPr>
              <p:cNvSpPr txBox="1"/>
              <p:nvPr/>
            </p:nvSpPr>
            <p:spPr>
              <a:xfrm>
                <a:off x="11352755" y="4318989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GPS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EA8B62B-93C8-634F-80CA-65A38EB86658}"/>
                  </a:ext>
                </a:extLst>
              </p:cNvPr>
              <p:cNvSpPr txBox="1"/>
              <p:nvPr/>
            </p:nvSpPr>
            <p:spPr>
              <a:xfrm>
                <a:off x="11352755" y="454226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Temperature</a:t>
                </a:r>
                <a:r>
                  <a:rPr lang="zh-CN" altLang="en-US" sz="1600" dirty="0">
                    <a:latin typeface="Bell MT" panose="02020503060305020303" pitchFamily="18" charset="77"/>
                  </a:rPr>
                  <a:t> </a:t>
                </a:r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59294F0-87D6-E94B-86AD-17E0F62638D5}"/>
                  </a:ext>
                </a:extLst>
              </p:cNvPr>
              <p:cNvSpPr txBox="1"/>
              <p:nvPr/>
            </p:nvSpPr>
            <p:spPr>
              <a:xfrm>
                <a:off x="11350972" y="479798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1939D0B9-AAE3-9D41-B0ED-C0D3C737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9713" y="4773109"/>
              <a:ext cx="287291" cy="28729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68C65AC-CC3C-9E44-AD3B-2DFDB8A03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96746" y="5063699"/>
              <a:ext cx="288839" cy="267374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2C77DEA-77FF-314F-9D99-EF6C991E6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0480" y="5295135"/>
              <a:ext cx="358775" cy="358775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202B368-838C-7948-BAC3-7812BB3DE9DC}"/>
                </a:ext>
              </a:extLst>
            </p:cNvPr>
            <p:cNvSpPr txBox="1"/>
            <p:nvPr/>
          </p:nvSpPr>
          <p:spPr>
            <a:xfrm>
              <a:off x="11571071" y="4776434"/>
              <a:ext cx="2243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Incentivized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714066D-23F9-A945-810C-8BEAF43F0C67}"/>
                </a:ext>
              </a:extLst>
            </p:cNvPr>
            <p:cNvSpPr txBox="1"/>
            <p:nvPr/>
          </p:nvSpPr>
          <p:spPr>
            <a:xfrm>
              <a:off x="11556557" y="5041825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Occupied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5A9857C-F782-4545-8345-0E6C9B9A2BCE}"/>
                </a:ext>
              </a:extLst>
            </p:cNvPr>
            <p:cNvSpPr txBox="1"/>
            <p:nvPr/>
          </p:nvSpPr>
          <p:spPr>
            <a:xfrm>
              <a:off x="11571070" y="5321508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Free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63185A3-8EDF-154F-96F1-F52821F7844B}"/>
              </a:ext>
            </a:extLst>
          </p:cNvPr>
          <p:cNvGrpSpPr/>
          <p:nvPr/>
        </p:nvGrpSpPr>
        <p:grpSpPr>
          <a:xfrm>
            <a:off x="2446554" y="1223920"/>
            <a:ext cx="3484836" cy="558384"/>
            <a:chOff x="1443414" y="4865282"/>
            <a:chExt cx="3181666" cy="558384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D86444A-01D7-8948-8468-DC5E899F535E}"/>
                </a:ext>
              </a:extLst>
            </p:cNvPr>
            <p:cNvCxnSpPr/>
            <p:nvPr/>
          </p:nvCxnSpPr>
          <p:spPr>
            <a:xfrm>
              <a:off x="1443414" y="5031827"/>
              <a:ext cx="36576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55D9890-1642-4549-A120-72EEEC2803A5}"/>
                </a:ext>
              </a:extLst>
            </p:cNvPr>
            <p:cNvSpPr txBox="1"/>
            <p:nvPr/>
          </p:nvSpPr>
          <p:spPr>
            <a:xfrm>
              <a:off x="1780146" y="4865282"/>
              <a:ext cx="2844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Assigned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(Assignment)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F0020E0-7CCF-9643-B50B-AD5696F14C2A}"/>
                </a:ext>
              </a:extLst>
            </p:cNvPr>
            <p:cNvCxnSpPr/>
            <p:nvPr/>
          </p:nvCxnSpPr>
          <p:spPr>
            <a:xfrm>
              <a:off x="1443414" y="5239000"/>
              <a:ext cx="36576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C38354F-2708-6643-BC06-B8BB3563ACB2}"/>
                </a:ext>
              </a:extLst>
            </p:cNvPr>
            <p:cNvSpPr txBox="1"/>
            <p:nvPr/>
          </p:nvSpPr>
          <p:spPr>
            <a:xfrm>
              <a:off x="1765632" y="5085112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Normal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191CA95-1F1A-EE4F-82C2-0A314AAA47CB}"/>
              </a:ext>
            </a:extLst>
          </p:cNvPr>
          <p:cNvGrpSpPr/>
          <p:nvPr/>
        </p:nvGrpSpPr>
        <p:grpSpPr>
          <a:xfrm>
            <a:off x="237115" y="3631782"/>
            <a:ext cx="1657080" cy="1211645"/>
            <a:chOff x="549338" y="3658902"/>
            <a:chExt cx="2645815" cy="1492132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F39AB03-4258-F54A-9636-5DAEDC043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132" y="3658902"/>
              <a:ext cx="1375855" cy="103349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06CFEDE-90D8-2C4F-937D-3C454749BCA9}"/>
                </a:ext>
              </a:extLst>
            </p:cNvPr>
            <p:cNvSpPr txBox="1"/>
            <p:nvPr/>
          </p:nvSpPr>
          <p:spPr>
            <a:xfrm>
              <a:off x="549338" y="4734107"/>
              <a:ext cx="2645815" cy="41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Data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request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end</a:t>
              </a:r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0B9840F-351D-3343-AAF9-CB146B64F1C5}"/>
              </a:ext>
            </a:extLst>
          </p:cNvPr>
          <p:cNvCxnSpPr>
            <a:cxnSpLocks/>
          </p:cNvCxnSpPr>
          <p:nvPr/>
        </p:nvCxnSpPr>
        <p:spPr>
          <a:xfrm flipV="1">
            <a:off x="14805390" y="5769331"/>
            <a:ext cx="767" cy="11565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D8F22203-D0C5-DF42-93BC-424C981FD349}"/>
              </a:ext>
            </a:extLst>
          </p:cNvPr>
          <p:cNvSpPr txBox="1"/>
          <p:nvPr/>
        </p:nvSpPr>
        <p:spPr>
          <a:xfrm>
            <a:off x="2353169" y="4632373"/>
            <a:ext cx="192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 err="1">
                <a:latin typeface="Bell MT" panose="02020503060305020303" pitchFamily="18" charset="77"/>
              </a:rPr>
              <a:t>Crowdsourcer</a:t>
            </a:r>
            <a:endParaRPr lang="en-US" altLang="zh-CN" sz="1600" dirty="0">
              <a:latin typeface="Bell MT" panose="02020503060305020303" pitchFamily="18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D92B33C-05EE-0A44-80D6-898828FBD1C8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F8EC4D-4136-B244-A53F-79F5FABCF292}"/>
              </a:ext>
            </a:extLst>
          </p:cNvPr>
          <p:cNvSpPr/>
          <p:nvPr/>
        </p:nvSpPr>
        <p:spPr>
          <a:xfrm>
            <a:off x="2353169" y="3682973"/>
            <a:ext cx="1464209" cy="8698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5" name="Picture 184">
            <a:extLst>
              <a:ext uri="{FF2B5EF4-FFF2-40B4-BE49-F238E27FC236}">
                <a16:creationId xmlns:a16="http://schemas.microsoft.com/office/drawing/2014/main" id="{40305C20-24F9-2840-B5AE-43F85C97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295" y="3246842"/>
            <a:ext cx="1878447" cy="1738996"/>
          </a:xfrm>
          <a:prstGeom prst="rect">
            <a:avLst/>
          </a:prstGeom>
        </p:spPr>
      </p:pic>
      <p:graphicFrame>
        <p:nvGraphicFramePr>
          <p:cNvPr id="186" name="Table 185">
            <a:extLst>
              <a:ext uri="{FF2B5EF4-FFF2-40B4-BE49-F238E27FC236}">
                <a16:creationId xmlns:a16="http://schemas.microsoft.com/office/drawing/2014/main" id="{A7327359-F1CD-D24F-BD9B-EF626DFFB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050498"/>
              </p:ext>
            </p:extLst>
          </p:nvPr>
        </p:nvGraphicFramePr>
        <p:xfrm>
          <a:off x="4717806" y="3227181"/>
          <a:ext cx="1871934" cy="1754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8" name="Group 47">
            <a:extLst>
              <a:ext uri="{FF2B5EF4-FFF2-40B4-BE49-F238E27FC236}">
                <a16:creationId xmlns:a16="http://schemas.microsoft.com/office/drawing/2014/main" id="{43A1FE3C-EEB6-0A4D-89C7-4A42C961D87B}"/>
              </a:ext>
            </a:extLst>
          </p:cNvPr>
          <p:cNvGrpSpPr/>
          <p:nvPr/>
        </p:nvGrpSpPr>
        <p:grpSpPr>
          <a:xfrm>
            <a:off x="4672546" y="3237990"/>
            <a:ext cx="1954191" cy="1764982"/>
            <a:chOff x="4672546" y="3237990"/>
            <a:chExt cx="1954191" cy="1764982"/>
          </a:xfrm>
        </p:grpSpPr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4F1C4DCF-9DC3-6F44-BA09-9D8564526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5206" y="3448359"/>
              <a:ext cx="291333" cy="291333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54383E82-6821-7B42-ADCC-834A1D320E68}"/>
                </a:ext>
              </a:extLst>
            </p:cNvPr>
            <p:cNvSpPr txBox="1"/>
            <p:nvPr/>
          </p:nvSpPr>
          <p:spPr>
            <a:xfrm>
              <a:off x="5946636" y="3237990"/>
              <a:ext cx="6801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Bell MT" panose="02020503060305020303" pitchFamily="18" charset="77"/>
                </a:rPr>
                <a:t>Agent</a:t>
              </a:r>
              <a:r>
                <a:rPr lang="zh-CN" altLang="en-US" sz="1100" b="1" dirty="0">
                  <a:latin typeface="Bell MT" panose="02020503060305020303" pitchFamily="18" charset="77"/>
                </a:rPr>
                <a:t> </a:t>
              </a:r>
              <a:r>
                <a:rPr lang="en-US" altLang="zh-CN" sz="1100" b="1" dirty="0">
                  <a:latin typeface="Bell MT" panose="02020503060305020303" pitchFamily="18" charset="77"/>
                </a:rPr>
                <a:t>a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2CFEFC5-EE5D-1F47-83E8-C8D48FCB1DBD}"/>
                </a:ext>
              </a:extLst>
            </p:cNvPr>
            <p:cNvSpPr txBox="1"/>
            <p:nvPr/>
          </p:nvSpPr>
          <p:spPr>
            <a:xfrm>
              <a:off x="4694770" y="4142178"/>
              <a:ext cx="9381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Bell MT" panose="02020503060305020303" pitchFamily="18" charset="77"/>
                </a:rPr>
                <a:t>Agent</a:t>
              </a:r>
              <a:r>
                <a:rPr lang="zh-CN" altLang="en-US" sz="1100" b="1" dirty="0">
                  <a:latin typeface="Bell MT" panose="02020503060305020303" pitchFamily="18" charset="77"/>
                </a:rPr>
                <a:t> </a:t>
              </a:r>
              <a:r>
                <a:rPr lang="en-US" altLang="zh-CN" sz="1100" b="1" dirty="0">
                  <a:latin typeface="Bell MT" panose="02020503060305020303" pitchFamily="18" charset="77"/>
                </a:rPr>
                <a:t>b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DA114D25-9E1A-8D46-B163-5D7BDB84C8FC}"/>
                </a:ext>
              </a:extLst>
            </p:cNvPr>
            <p:cNvSpPr txBox="1"/>
            <p:nvPr/>
          </p:nvSpPr>
          <p:spPr>
            <a:xfrm>
              <a:off x="4672546" y="4741362"/>
              <a:ext cx="8982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Bell MT" panose="02020503060305020303" pitchFamily="18" charset="77"/>
                </a:rPr>
                <a:t>Agent</a:t>
              </a:r>
              <a:r>
                <a:rPr lang="zh-CN" altLang="en-US" sz="1100" b="1" dirty="0">
                  <a:latin typeface="Bell MT" panose="02020503060305020303" pitchFamily="18" charset="77"/>
                </a:rPr>
                <a:t> </a:t>
              </a:r>
              <a:r>
                <a:rPr lang="en-US" altLang="zh-CN" sz="1100" b="1" dirty="0">
                  <a:latin typeface="Bell MT" panose="02020503060305020303" pitchFamily="18" charset="77"/>
                </a:rPr>
                <a:t>c</a:t>
              </a:r>
            </a:p>
          </p:txBody>
        </p:sp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4CD7F07A-6C99-6640-A2E9-34682BEA6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0852" y="4562331"/>
              <a:ext cx="234544" cy="217114"/>
            </a:xfrm>
            <a:prstGeom prst="rect">
              <a:avLst/>
            </a:prstGeom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31E57B49-8B85-284B-BC67-649767FD0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7710" y="3908891"/>
              <a:ext cx="233287" cy="233287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CE4BE40-E028-2649-BB34-6020EC42CCC4}"/>
              </a:ext>
            </a:extLst>
          </p:cNvPr>
          <p:cNvGrpSpPr/>
          <p:nvPr/>
        </p:nvGrpSpPr>
        <p:grpSpPr>
          <a:xfrm>
            <a:off x="3084876" y="2464357"/>
            <a:ext cx="2657533" cy="1218616"/>
            <a:chOff x="3084876" y="2464357"/>
            <a:chExt cx="2657533" cy="121861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5EF46A7-E5BA-7F45-8889-24CD1D219266}"/>
                </a:ext>
              </a:extLst>
            </p:cNvPr>
            <p:cNvGrpSpPr/>
            <p:nvPr/>
          </p:nvGrpSpPr>
          <p:grpSpPr>
            <a:xfrm>
              <a:off x="3084876" y="2464357"/>
              <a:ext cx="2657533" cy="1218616"/>
              <a:chOff x="3084876" y="2464357"/>
              <a:chExt cx="2657533" cy="1218616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9AB4BD0D-1DEB-B942-B2FD-945F955F2A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84876" y="2751682"/>
                <a:ext cx="236838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414FD0A2-1791-4948-85D3-4ECC1C60006F}"/>
                  </a:ext>
                </a:extLst>
              </p:cNvPr>
              <p:cNvCxnSpPr>
                <a:cxnSpLocks/>
                <a:stCxn id="42" idx="0"/>
              </p:cNvCxnSpPr>
              <p:nvPr/>
            </p:nvCxnSpPr>
            <p:spPr>
              <a:xfrm flipH="1" flipV="1">
                <a:off x="3084876" y="2755220"/>
                <a:ext cx="398" cy="9277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8D46218-87C6-C343-8D4F-8EFBB32683B5}"/>
                  </a:ext>
                </a:extLst>
              </p:cNvPr>
              <p:cNvSpPr txBox="1"/>
              <p:nvPr/>
            </p:nvSpPr>
            <p:spPr>
              <a:xfrm>
                <a:off x="3260870" y="2464357"/>
                <a:ext cx="2481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Agent</a:t>
                </a:r>
                <a:r>
                  <a:rPr lang="zh-CN" altLang="en-US" sz="1600" dirty="0">
                    <a:latin typeface="Bell MT" panose="02020503060305020303" pitchFamily="18" charset="77"/>
                  </a:rPr>
                  <a:t> </a:t>
                </a:r>
                <a:r>
                  <a:rPr lang="en-US" altLang="zh-CN" sz="1600" dirty="0">
                    <a:latin typeface="Bell MT" panose="02020503060305020303" pitchFamily="18" charset="77"/>
                  </a:rPr>
                  <a:t>location</a:t>
                </a:r>
              </a:p>
              <a:p>
                <a:r>
                  <a:rPr lang="en-US" altLang="zh-CN" sz="1600" dirty="0">
                    <a:latin typeface="Bell MT" panose="02020503060305020303" pitchFamily="18" charset="77"/>
                  </a:rPr>
                  <a:t>&amp;occupancy</a:t>
                </a:r>
                <a:r>
                  <a:rPr lang="zh-CN" altLang="en-US" sz="1600" dirty="0">
                    <a:latin typeface="Bell MT" panose="02020503060305020303" pitchFamily="18" charset="77"/>
                  </a:rPr>
                  <a:t> </a:t>
                </a:r>
                <a:r>
                  <a:rPr lang="en-US" altLang="zh-CN" sz="1600" dirty="0">
                    <a:latin typeface="Bell MT" panose="02020503060305020303" pitchFamily="18" charset="77"/>
                  </a:rPr>
                  <a:t>status</a:t>
                </a:r>
              </a:p>
            </p:txBody>
          </p:sp>
        </p:grp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EE11974C-344F-6C4C-B07F-3ECD34795D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3262" y="2762130"/>
              <a:ext cx="0" cy="45696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46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8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356" y="430603"/>
            <a:ext cx="317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overview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73150" y="7100888"/>
            <a:ext cx="385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6</a:t>
            </a:r>
            <a:endParaRPr lang="en-US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8929676-C3EC-9947-A85B-77E9F491E5D8}"/>
              </a:ext>
            </a:extLst>
          </p:cNvPr>
          <p:cNvGrpSpPr/>
          <p:nvPr/>
        </p:nvGrpSpPr>
        <p:grpSpPr>
          <a:xfrm>
            <a:off x="1394710" y="3777231"/>
            <a:ext cx="1284684" cy="738664"/>
            <a:chOff x="2081652" y="3547665"/>
            <a:chExt cx="2051220" cy="9096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369086-327A-B244-B3EC-61856AE57DC3}"/>
                </a:ext>
              </a:extLst>
            </p:cNvPr>
            <p:cNvSpPr txBox="1"/>
            <p:nvPr/>
          </p:nvSpPr>
          <p:spPr>
            <a:xfrm>
              <a:off x="2081652" y="3547665"/>
              <a:ext cx="2051220" cy="90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Budget&amp;</a:t>
              </a: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Target</a:t>
              </a:r>
              <a:r>
                <a:rPr lang="zh-CN" altLang="en-US" sz="1400" dirty="0">
                  <a:latin typeface="Bell MT" panose="02020503060305020303" pitchFamily="18" charset="77"/>
                </a:rPr>
                <a:t> </a:t>
              </a:r>
              <a:endParaRPr lang="en-US" altLang="zh-CN" sz="1400" dirty="0">
                <a:latin typeface="Bell MT" panose="02020503060305020303" pitchFamily="18" charset="77"/>
              </a:endParaRP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distribution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98869C8-1DFA-C740-8835-20AAA187651E}"/>
                </a:ext>
              </a:extLst>
            </p:cNvPr>
            <p:cNvCxnSpPr>
              <a:cxnSpLocks/>
            </p:cNvCxnSpPr>
            <p:nvPr/>
          </p:nvCxnSpPr>
          <p:spPr>
            <a:xfrm>
              <a:off x="2244197" y="3897600"/>
              <a:ext cx="1326309" cy="139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62246D-AE00-F443-8CD5-50C90D7ADBD5}"/>
              </a:ext>
            </a:extLst>
          </p:cNvPr>
          <p:cNvSpPr txBox="1"/>
          <p:nvPr/>
        </p:nvSpPr>
        <p:spPr>
          <a:xfrm>
            <a:off x="2546992" y="3968681"/>
            <a:ext cx="131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Planning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E39CB1D-086C-524F-9BA8-D5C5F289282C}"/>
              </a:ext>
            </a:extLst>
          </p:cNvPr>
          <p:cNvGrpSpPr/>
          <p:nvPr/>
        </p:nvGrpSpPr>
        <p:grpSpPr>
          <a:xfrm>
            <a:off x="315438" y="1125002"/>
            <a:ext cx="2544108" cy="1622704"/>
            <a:chOff x="11270480" y="4037358"/>
            <a:chExt cx="2544108" cy="162270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002B356-E017-D34A-BC0A-B99A68752F52}"/>
                </a:ext>
              </a:extLst>
            </p:cNvPr>
            <p:cNvGrpSpPr/>
            <p:nvPr/>
          </p:nvGrpSpPr>
          <p:grpSpPr>
            <a:xfrm>
              <a:off x="11384366" y="4037358"/>
              <a:ext cx="2246437" cy="817551"/>
              <a:chOff x="11157539" y="4318989"/>
              <a:chExt cx="2246437" cy="817551"/>
            </a:xfrm>
          </p:grpSpPr>
          <p:sp>
            <p:nvSpPr>
              <p:cNvPr id="98" name="Triangle 97">
                <a:extLst>
                  <a:ext uri="{FF2B5EF4-FFF2-40B4-BE49-F238E27FC236}">
                    <a16:creationId xmlns:a16="http://schemas.microsoft.com/office/drawing/2014/main" id="{BB86A168-EB51-4F45-BF5F-F66AE6114948}"/>
                  </a:ext>
                </a:extLst>
              </p:cNvPr>
              <p:cNvSpPr/>
              <p:nvPr/>
            </p:nvSpPr>
            <p:spPr>
              <a:xfrm>
                <a:off x="11157539" y="4376144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99" name="Diamond 98">
                <a:extLst>
                  <a:ext uri="{FF2B5EF4-FFF2-40B4-BE49-F238E27FC236}">
                    <a16:creationId xmlns:a16="http://schemas.microsoft.com/office/drawing/2014/main" id="{8E46F58B-906C-AA4C-B196-038F3DBAC236}"/>
                  </a:ext>
                </a:extLst>
              </p:cNvPr>
              <p:cNvSpPr/>
              <p:nvPr/>
            </p:nvSpPr>
            <p:spPr>
              <a:xfrm>
                <a:off x="11162400" y="4591937"/>
                <a:ext cx="91440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219AD11-A3AA-A745-9E7C-A4BD808D9DA8}"/>
                  </a:ext>
                </a:extLst>
              </p:cNvPr>
              <p:cNvSpPr/>
              <p:nvPr/>
            </p:nvSpPr>
            <p:spPr>
              <a:xfrm>
                <a:off x="11157539" y="4853450"/>
                <a:ext cx="109728" cy="138817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80A9C7D-AAC4-CB4C-B2B5-BD77568EFCBA}"/>
                  </a:ext>
                </a:extLst>
              </p:cNvPr>
              <p:cNvSpPr txBox="1"/>
              <p:nvPr/>
            </p:nvSpPr>
            <p:spPr>
              <a:xfrm>
                <a:off x="11352755" y="4318989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GPS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EA8B62B-93C8-634F-80CA-65A38EB86658}"/>
                  </a:ext>
                </a:extLst>
              </p:cNvPr>
              <p:cNvSpPr txBox="1"/>
              <p:nvPr/>
            </p:nvSpPr>
            <p:spPr>
              <a:xfrm>
                <a:off x="11352755" y="454226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Temperature</a:t>
                </a:r>
                <a:r>
                  <a:rPr lang="zh-CN" altLang="en-US" sz="1600" dirty="0">
                    <a:latin typeface="Bell MT" panose="02020503060305020303" pitchFamily="18" charset="77"/>
                  </a:rPr>
                  <a:t> </a:t>
                </a:r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59294F0-87D6-E94B-86AD-17E0F62638D5}"/>
                  </a:ext>
                </a:extLst>
              </p:cNvPr>
              <p:cNvSpPr txBox="1"/>
              <p:nvPr/>
            </p:nvSpPr>
            <p:spPr>
              <a:xfrm>
                <a:off x="11350972" y="479798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1939D0B9-AAE3-9D41-B0ED-C0D3C737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9713" y="4773109"/>
              <a:ext cx="287291" cy="28729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68C65AC-CC3C-9E44-AD3B-2DFDB8A03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96746" y="5063699"/>
              <a:ext cx="288839" cy="267374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2C77DEA-77FF-314F-9D99-EF6C991E6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0480" y="5295135"/>
              <a:ext cx="358775" cy="358775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202B368-838C-7948-BAC3-7812BB3DE9DC}"/>
                </a:ext>
              </a:extLst>
            </p:cNvPr>
            <p:cNvSpPr txBox="1"/>
            <p:nvPr/>
          </p:nvSpPr>
          <p:spPr>
            <a:xfrm>
              <a:off x="11571071" y="4776434"/>
              <a:ext cx="2243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Incentivized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714066D-23F9-A945-810C-8BEAF43F0C67}"/>
                </a:ext>
              </a:extLst>
            </p:cNvPr>
            <p:cNvSpPr txBox="1"/>
            <p:nvPr/>
          </p:nvSpPr>
          <p:spPr>
            <a:xfrm>
              <a:off x="11556557" y="5041825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Occupied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5A9857C-F782-4545-8345-0E6C9B9A2BCE}"/>
                </a:ext>
              </a:extLst>
            </p:cNvPr>
            <p:cNvSpPr txBox="1"/>
            <p:nvPr/>
          </p:nvSpPr>
          <p:spPr>
            <a:xfrm>
              <a:off x="11571070" y="5321508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Free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5EF46A7-E5BA-7F45-8889-24CD1D219266}"/>
              </a:ext>
            </a:extLst>
          </p:cNvPr>
          <p:cNvGrpSpPr/>
          <p:nvPr/>
        </p:nvGrpSpPr>
        <p:grpSpPr>
          <a:xfrm>
            <a:off x="3084876" y="2464357"/>
            <a:ext cx="2657533" cy="1218616"/>
            <a:chOff x="3084876" y="2464357"/>
            <a:chExt cx="2657533" cy="1218616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9AB4BD0D-1DEB-B942-B2FD-945F955F2A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876" y="2751682"/>
              <a:ext cx="23683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414FD0A2-1791-4948-85D3-4ECC1C60006F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H="1" flipV="1">
              <a:off x="3084876" y="2755220"/>
              <a:ext cx="398" cy="92775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8D46218-87C6-C343-8D4F-8EFBB32683B5}"/>
                </a:ext>
              </a:extLst>
            </p:cNvPr>
            <p:cNvSpPr txBox="1"/>
            <p:nvPr/>
          </p:nvSpPr>
          <p:spPr>
            <a:xfrm>
              <a:off x="3260870" y="2464357"/>
              <a:ext cx="24815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location</a:t>
              </a:r>
            </a:p>
            <a:p>
              <a:r>
                <a:rPr lang="en-US" altLang="zh-CN" sz="1600" dirty="0">
                  <a:latin typeface="Bell MT" panose="02020503060305020303" pitchFamily="18" charset="77"/>
                </a:rPr>
                <a:t>&amp;occupancy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status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63185A3-8EDF-154F-96F1-F52821F7844B}"/>
              </a:ext>
            </a:extLst>
          </p:cNvPr>
          <p:cNvGrpSpPr/>
          <p:nvPr/>
        </p:nvGrpSpPr>
        <p:grpSpPr>
          <a:xfrm>
            <a:off x="2446554" y="1223920"/>
            <a:ext cx="3484836" cy="558384"/>
            <a:chOff x="1443414" y="4865282"/>
            <a:chExt cx="3181666" cy="558384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D86444A-01D7-8948-8468-DC5E899F535E}"/>
                </a:ext>
              </a:extLst>
            </p:cNvPr>
            <p:cNvCxnSpPr/>
            <p:nvPr/>
          </p:nvCxnSpPr>
          <p:spPr>
            <a:xfrm>
              <a:off x="1443414" y="5031827"/>
              <a:ext cx="36576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55D9890-1642-4549-A120-72EEEC2803A5}"/>
                </a:ext>
              </a:extLst>
            </p:cNvPr>
            <p:cNvSpPr txBox="1"/>
            <p:nvPr/>
          </p:nvSpPr>
          <p:spPr>
            <a:xfrm>
              <a:off x="1780146" y="4865282"/>
              <a:ext cx="2844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Assigned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(Assignment)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F0020E0-7CCF-9643-B50B-AD5696F14C2A}"/>
                </a:ext>
              </a:extLst>
            </p:cNvPr>
            <p:cNvCxnSpPr/>
            <p:nvPr/>
          </p:nvCxnSpPr>
          <p:spPr>
            <a:xfrm>
              <a:off x="1443414" y="5239000"/>
              <a:ext cx="36576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C38354F-2708-6643-BC06-B8BB3563ACB2}"/>
                </a:ext>
              </a:extLst>
            </p:cNvPr>
            <p:cNvSpPr txBox="1"/>
            <p:nvPr/>
          </p:nvSpPr>
          <p:spPr>
            <a:xfrm>
              <a:off x="1765632" y="5085112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Normal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191CA95-1F1A-EE4F-82C2-0A314AAA47CB}"/>
              </a:ext>
            </a:extLst>
          </p:cNvPr>
          <p:cNvGrpSpPr/>
          <p:nvPr/>
        </p:nvGrpSpPr>
        <p:grpSpPr>
          <a:xfrm>
            <a:off x="237115" y="3631782"/>
            <a:ext cx="1657080" cy="1211645"/>
            <a:chOff x="549338" y="3658902"/>
            <a:chExt cx="2645815" cy="1492132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F39AB03-4258-F54A-9636-5DAEDC043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132" y="3658902"/>
              <a:ext cx="1375855" cy="103349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06CFEDE-90D8-2C4F-937D-3C454749BCA9}"/>
                </a:ext>
              </a:extLst>
            </p:cNvPr>
            <p:cNvSpPr txBox="1"/>
            <p:nvPr/>
          </p:nvSpPr>
          <p:spPr>
            <a:xfrm>
              <a:off x="549338" y="4734107"/>
              <a:ext cx="2645815" cy="41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Data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request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end</a:t>
              </a:r>
            </a:p>
          </p:txBody>
        </p: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0B9840F-351D-3343-AAF9-CB146B64F1C5}"/>
              </a:ext>
            </a:extLst>
          </p:cNvPr>
          <p:cNvCxnSpPr>
            <a:cxnSpLocks/>
          </p:cNvCxnSpPr>
          <p:nvPr/>
        </p:nvCxnSpPr>
        <p:spPr>
          <a:xfrm flipV="1">
            <a:off x="14805390" y="5769331"/>
            <a:ext cx="767" cy="11565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D8F22203-D0C5-DF42-93BC-424C981FD349}"/>
              </a:ext>
            </a:extLst>
          </p:cNvPr>
          <p:cNvSpPr txBox="1"/>
          <p:nvPr/>
        </p:nvSpPr>
        <p:spPr>
          <a:xfrm>
            <a:off x="2353169" y="4632373"/>
            <a:ext cx="192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 err="1">
                <a:latin typeface="Bell MT" panose="02020503060305020303" pitchFamily="18" charset="77"/>
              </a:rPr>
              <a:t>Crowdsourcer</a:t>
            </a:r>
            <a:endParaRPr lang="en-US" altLang="zh-CN" sz="1600" dirty="0">
              <a:latin typeface="Bell MT" panose="02020503060305020303" pitchFamily="18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D92B33C-05EE-0A44-80D6-898828FBD1C8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F8EC4D-4136-B244-A53F-79F5FABCF292}"/>
              </a:ext>
            </a:extLst>
          </p:cNvPr>
          <p:cNvSpPr/>
          <p:nvPr/>
        </p:nvSpPr>
        <p:spPr>
          <a:xfrm>
            <a:off x="2353169" y="3682973"/>
            <a:ext cx="1464209" cy="8698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80C877-08A5-7D4C-AD0A-70DD24E99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295" y="3246842"/>
            <a:ext cx="1878447" cy="1738996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A4E0BDE-2EA1-3648-A482-E54123955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435217"/>
              </p:ext>
            </p:extLst>
          </p:nvPr>
        </p:nvGraphicFramePr>
        <p:xfrm>
          <a:off x="4717806" y="3227181"/>
          <a:ext cx="1871934" cy="1754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4B53F46C-A8A1-B548-9FF1-3FB3AA4BB9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206" y="3448359"/>
            <a:ext cx="291333" cy="29133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B91B2E-C3A8-D046-846B-1D443C290AA7}"/>
              </a:ext>
            </a:extLst>
          </p:cNvPr>
          <p:cNvSpPr txBox="1"/>
          <p:nvPr/>
        </p:nvSpPr>
        <p:spPr>
          <a:xfrm>
            <a:off x="5946636" y="3237990"/>
            <a:ext cx="680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879384-0385-ED4A-B761-EF5954A26FBB}"/>
              </a:ext>
            </a:extLst>
          </p:cNvPr>
          <p:cNvSpPr txBox="1"/>
          <p:nvPr/>
        </p:nvSpPr>
        <p:spPr>
          <a:xfrm>
            <a:off x="4694770" y="4142178"/>
            <a:ext cx="938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7A0EBC-12ED-3840-A7F4-00E80319241B}"/>
              </a:ext>
            </a:extLst>
          </p:cNvPr>
          <p:cNvSpPr txBox="1"/>
          <p:nvPr/>
        </p:nvSpPr>
        <p:spPr>
          <a:xfrm>
            <a:off x="4672546" y="4741362"/>
            <a:ext cx="8982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c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FFC9AFC-5594-C841-AFCE-4D1527370C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852" y="4562331"/>
            <a:ext cx="234544" cy="21711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4A185C-7628-BD4C-BD5E-2D8399B958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753" y="3908891"/>
            <a:ext cx="233287" cy="2332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F1B390-CE6E-4B4F-943F-58AEC82979BA}"/>
              </a:ext>
            </a:extLst>
          </p:cNvPr>
          <p:cNvGrpSpPr/>
          <p:nvPr/>
        </p:nvGrpSpPr>
        <p:grpSpPr>
          <a:xfrm>
            <a:off x="3774009" y="3746904"/>
            <a:ext cx="1306450" cy="714220"/>
            <a:chOff x="3774009" y="3746904"/>
            <a:chExt cx="1306450" cy="714220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A89D1D1-AE34-A449-91E3-AE9644764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3706" y="4104662"/>
              <a:ext cx="647933" cy="27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EDA5F6B-DD44-0445-9253-1AD4F923E759}"/>
                </a:ext>
              </a:extLst>
            </p:cNvPr>
            <p:cNvSpPr txBox="1"/>
            <p:nvPr/>
          </p:nvSpPr>
          <p:spPr>
            <a:xfrm>
              <a:off x="3774009" y="3746904"/>
              <a:ext cx="1284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Trajectory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6E0EEF-8A05-2349-B5AB-8F6F40968A7D}"/>
                </a:ext>
              </a:extLst>
            </p:cNvPr>
            <p:cNvSpPr txBox="1"/>
            <p:nvPr/>
          </p:nvSpPr>
          <p:spPr>
            <a:xfrm>
              <a:off x="3795775" y="4153347"/>
              <a:ext cx="1284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Incentive</a:t>
              </a:r>
              <a:r>
                <a:rPr lang="zh-CN" altLang="en-US" sz="1400" dirty="0">
                  <a:latin typeface="Bell MT" panose="02020503060305020303" pitchFamily="18" charset="77"/>
                </a:rPr>
                <a:t> </a:t>
              </a:r>
              <a:endParaRPr lang="en-US" altLang="zh-CN" sz="1400" dirty="0">
                <a:latin typeface="Bell MT" panose="02020503060305020303" pitchFamily="18" charset="77"/>
              </a:endParaRP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8508E9C-FB44-5B40-9BAF-E81CA2010E6F}"/>
              </a:ext>
            </a:extLst>
          </p:cNvPr>
          <p:cNvCxnSpPr>
            <a:cxnSpLocks/>
          </p:cNvCxnSpPr>
          <p:nvPr/>
        </p:nvCxnSpPr>
        <p:spPr>
          <a:xfrm flipV="1">
            <a:off x="5453262" y="2762130"/>
            <a:ext cx="0" cy="45696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7C5471-F3DB-F94A-AF98-DFE1A5B55EF6}"/>
              </a:ext>
            </a:extLst>
          </p:cNvPr>
          <p:cNvGrpSpPr/>
          <p:nvPr/>
        </p:nvGrpSpPr>
        <p:grpSpPr>
          <a:xfrm>
            <a:off x="4619519" y="3240117"/>
            <a:ext cx="1719093" cy="1422286"/>
            <a:chOff x="4619519" y="3240117"/>
            <a:chExt cx="1719093" cy="1422286"/>
          </a:xfrm>
        </p:grpSpPr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62A65F1A-DC4E-6D4F-9649-C211D883E14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099822" y="3501392"/>
              <a:ext cx="362556" cy="361589"/>
            </a:xfrm>
            <a:prstGeom prst="curvedConnector3">
              <a:avLst>
                <a:gd name="adj1" fmla="val 102964"/>
              </a:avLst>
            </a:prstGeom>
            <a:ln w="3175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9A58E98F-CD6E-1442-85D5-D8F1B806A16C}"/>
                </a:ext>
              </a:extLst>
            </p:cNvPr>
            <p:cNvCxnSpPr>
              <a:stCxn id="40" idx="2"/>
            </p:cNvCxnSpPr>
            <p:nvPr/>
          </p:nvCxnSpPr>
          <p:spPr>
            <a:xfrm rot="5400000">
              <a:off x="5592609" y="3690430"/>
              <a:ext cx="489003" cy="587526"/>
            </a:xfrm>
            <a:prstGeom prst="curvedConnector2">
              <a:avLst/>
            </a:prstGeom>
            <a:ln w="317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10DFFA-5F25-A04B-A6BF-1C263F685F3F}"/>
                </a:ext>
              </a:extLst>
            </p:cNvPr>
            <p:cNvCxnSpPr>
              <a:cxnSpLocks/>
            </p:cNvCxnSpPr>
            <p:nvPr/>
          </p:nvCxnSpPr>
          <p:spPr>
            <a:xfrm>
              <a:off x="5113808" y="4650618"/>
              <a:ext cx="1224804" cy="11785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F26E038-7412-D140-8CD7-89458CE7BB15}"/>
                </a:ext>
              </a:extLst>
            </p:cNvPr>
            <p:cNvGrpSpPr/>
            <p:nvPr/>
          </p:nvGrpSpPr>
          <p:grpSpPr>
            <a:xfrm>
              <a:off x="4739199" y="3240117"/>
              <a:ext cx="565768" cy="261610"/>
              <a:chOff x="6048840" y="6356402"/>
              <a:chExt cx="903347" cy="322170"/>
            </a:xfrm>
          </p:grpSpPr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B8FEF9B3-56B9-7E45-A130-E033B90D646B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587873" cy="23079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3B17E2D-55DF-7946-9AD8-49054F45519A}"/>
                  </a:ext>
                </a:extLst>
              </p:cNvPr>
              <p:cNvSpPr txBox="1"/>
              <p:nvPr/>
            </p:nvSpPr>
            <p:spPr>
              <a:xfrm>
                <a:off x="6048840" y="6356402"/>
                <a:ext cx="903347" cy="32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8:20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93F85C5-276E-F94F-BA3A-2561C49BEDF0}"/>
                </a:ext>
              </a:extLst>
            </p:cNvPr>
            <p:cNvGrpSpPr/>
            <p:nvPr/>
          </p:nvGrpSpPr>
          <p:grpSpPr>
            <a:xfrm>
              <a:off x="5517330" y="3545350"/>
              <a:ext cx="565768" cy="261610"/>
              <a:chOff x="6056923" y="6334804"/>
              <a:chExt cx="903346" cy="322170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0C4BC45D-CCC4-5B42-B9FC-DF5418332934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559550" cy="22683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59EB342-AA91-2349-B7D4-381AFB265ABE}"/>
                  </a:ext>
                </a:extLst>
              </p:cNvPr>
              <p:cNvSpPr txBox="1"/>
              <p:nvPr/>
            </p:nvSpPr>
            <p:spPr>
              <a:xfrm>
                <a:off x="6056923" y="6334804"/>
                <a:ext cx="903346" cy="32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8:30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FDE5C13-E181-B84F-B7DB-0DB1EC5E7EC7}"/>
                </a:ext>
              </a:extLst>
            </p:cNvPr>
            <p:cNvGrpSpPr/>
            <p:nvPr/>
          </p:nvGrpSpPr>
          <p:grpSpPr>
            <a:xfrm>
              <a:off x="4619519" y="3921957"/>
              <a:ext cx="565768" cy="261610"/>
              <a:chOff x="6094509" y="6338572"/>
              <a:chExt cx="903347" cy="322170"/>
            </a:xfrm>
          </p:grpSpPr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EFBA07E6-1578-9642-9AB8-A41060368E02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607852" cy="24389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147F8F4-2ECD-604B-87FE-DEE1106C568C}"/>
                  </a:ext>
                </a:extLst>
              </p:cNvPr>
              <p:cNvSpPr txBox="1"/>
              <p:nvPr/>
            </p:nvSpPr>
            <p:spPr>
              <a:xfrm>
                <a:off x="6094509" y="6338572"/>
                <a:ext cx="903347" cy="32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8:10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4202CC-B9C3-AA41-A140-819089434247}"/>
              </a:ext>
            </a:extLst>
          </p:cNvPr>
          <p:cNvGrpSpPr/>
          <p:nvPr/>
        </p:nvGrpSpPr>
        <p:grpSpPr>
          <a:xfrm>
            <a:off x="4885109" y="3329370"/>
            <a:ext cx="1569423" cy="1573149"/>
            <a:chOff x="4860881" y="3308282"/>
            <a:chExt cx="1569423" cy="157314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131695-01FD-3D40-B523-21B2269539DE}"/>
                </a:ext>
              </a:extLst>
            </p:cNvPr>
            <p:cNvGrpSpPr/>
            <p:nvPr/>
          </p:nvGrpSpPr>
          <p:grpSpPr>
            <a:xfrm>
              <a:off x="4860881" y="3539492"/>
              <a:ext cx="183384" cy="159563"/>
              <a:chOff x="10127401" y="1714500"/>
              <a:chExt cx="252594" cy="28377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CE6E356-D57B-0E40-BF09-36239A8DC469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7" name="Triangle 56">
                <a:extLst>
                  <a:ext uri="{FF2B5EF4-FFF2-40B4-BE49-F238E27FC236}">
                    <a16:creationId xmlns:a16="http://schemas.microsoft.com/office/drawing/2014/main" id="{CA002EAB-3D2F-CA41-B4C9-82DAFA4E20B7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8" name="Diamond 57">
                <a:extLst>
                  <a:ext uri="{FF2B5EF4-FFF2-40B4-BE49-F238E27FC236}">
                    <a16:creationId xmlns:a16="http://schemas.microsoft.com/office/drawing/2014/main" id="{EBC39049-34A3-1E4F-85D5-551BAFBE4068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6C8619B-0FAC-5440-80FA-304ACEF3F816}"/>
                </a:ext>
              </a:extLst>
            </p:cNvPr>
            <p:cNvGrpSpPr/>
            <p:nvPr/>
          </p:nvGrpSpPr>
          <p:grpSpPr>
            <a:xfrm>
              <a:off x="5499765" y="3308282"/>
              <a:ext cx="183384" cy="159563"/>
              <a:chOff x="10127401" y="1714500"/>
              <a:chExt cx="252594" cy="28377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8CD647F-9F71-9D4B-A439-038C68CB57CA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5" name="Triangle 64">
                <a:extLst>
                  <a:ext uri="{FF2B5EF4-FFF2-40B4-BE49-F238E27FC236}">
                    <a16:creationId xmlns:a16="http://schemas.microsoft.com/office/drawing/2014/main" id="{F6E6041A-8296-5345-97F1-62A8CF50C9BD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6" name="Diamond 65">
                <a:extLst>
                  <a:ext uri="{FF2B5EF4-FFF2-40B4-BE49-F238E27FC236}">
                    <a16:creationId xmlns:a16="http://schemas.microsoft.com/office/drawing/2014/main" id="{F619AC20-FD85-2F4E-AC89-4BB0DFF02EBA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B80C432-45B9-7B49-9A20-708A61E891DF}"/>
                </a:ext>
              </a:extLst>
            </p:cNvPr>
            <p:cNvGrpSpPr/>
            <p:nvPr/>
          </p:nvGrpSpPr>
          <p:grpSpPr>
            <a:xfrm>
              <a:off x="5499766" y="3990118"/>
              <a:ext cx="183384" cy="159563"/>
              <a:chOff x="10127401" y="1714500"/>
              <a:chExt cx="252594" cy="28377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5047525-2156-7649-8846-509E675FF9ED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8" name="Triangle 77">
                <a:extLst>
                  <a:ext uri="{FF2B5EF4-FFF2-40B4-BE49-F238E27FC236}">
                    <a16:creationId xmlns:a16="http://schemas.microsoft.com/office/drawing/2014/main" id="{5A8E0E39-1B5C-CF41-B777-A42A979DEE61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9" name="Diamond 78">
                <a:extLst>
                  <a:ext uri="{FF2B5EF4-FFF2-40B4-BE49-F238E27FC236}">
                    <a16:creationId xmlns:a16="http://schemas.microsoft.com/office/drawing/2014/main" id="{B47B695C-63FA-6647-B75E-797B14E83928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1134575-6BA3-D147-B8B4-1154714239C5}"/>
                </a:ext>
              </a:extLst>
            </p:cNvPr>
            <p:cNvGrpSpPr/>
            <p:nvPr/>
          </p:nvGrpSpPr>
          <p:grpSpPr>
            <a:xfrm>
              <a:off x="6246920" y="4002130"/>
              <a:ext cx="183384" cy="159563"/>
              <a:chOff x="10127401" y="1714500"/>
              <a:chExt cx="252594" cy="283775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F20ECA7-CD25-AE40-896D-186C34DDC923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2" name="Triangle 81">
                <a:extLst>
                  <a:ext uri="{FF2B5EF4-FFF2-40B4-BE49-F238E27FC236}">
                    <a16:creationId xmlns:a16="http://schemas.microsoft.com/office/drawing/2014/main" id="{1EDD1047-5970-0244-81F7-E058F74EE4F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3" name="Diamond 82">
                <a:extLst>
                  <a:ext uri="{FF2B5EF4-FFF2-40B4-BE49-F238E27FC236}">
                    <a16:creationId xmlns:a16="http://schemas.microsoft.com/office/drawing/2014/main" id="{31DF6AD7-8F5E-B646-B2CB-1899752F4042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8129836-E948-1A4B-9135-FFEE207181AC}"/>
                </a:ext>
              </a:extLst>
            </p:cNvPr>
            <p:cNvGrpSpPr/>
            <p:nvPr/>
          </p:nvGrpSpPr>
          <p:grpSpPr>
            <a:xfrm>
              <a:off x="6223383" y="4707851"/>
              <a:ext cx="183384" cy="159563"/>
              <a:chOff x="10127401" y="1714500"/>
              <a:chExt cx="252594" cy="283775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DA5FBCC-68FD-4749-96F9-B2420B9082B9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6" name="Triangle 85">
                <a:extLst>
                  <a:ext uri="{FF2B5EF4-FFF2-40B4-BE49-F238E27FC236}">
                    <a16:creationId xmlns:a16="http://schemas.microsoft.com/office/drawing/2014/main" id="{1E6BA10A-BD98-BC4E-BB33-D2340588519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7" name="Diamond 86">
                <a:extLst>
                  <a:ext uri="{FF2B5EF4-FFF2-40B4-BE49-F238E27FC236}">
                    <a16:creationId xmlns:a16="http://schemas.microsoft.com/office/drawing/2014/main" id="{CBF100E7-DBBE-4549-8D9C-A08930F06611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692F10C-E335-3F4B-ADB5-460AE8510900}"/>
                </a:ext>
              </a:extLst>
            </p:cNvPr>
            <p:cNvGrpSpPr/>
            <p:nvPr/>
          </p:nvGrpSpPr>
          <p:grpSpPr>
            <a:xfrm>
              <a:off x="5587324" y="4721868"/>
              <a:ext cx="183384" cy="159563"/>
              <a:chOff x="10127401" y="1714500"/>
              <a:chExt cx="252594" cy="283775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6B09D45-06D2-9942-912E-4F584EC215E5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112" name="Triangle 111">
                <a:extLst>
                  <a:ext uri="{FF2B5EF4-FFF2-40B4-BE49-F238E27FC236}">
                    <a16:creationId xmlns:a16="http://schemas.microsoft.com/office/drawing/2014/main" id="{D0AFA783-1FC7-3C4E-88BB-CE2A8F57436C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116" name="Diamond 115">
                <a:extLst>
                  <a:ext uri="{FF2B5EF4-FFF2-40B4-BE49-F238E27FC236}">
                    <a16:creationId xmlns:a16="http://schemas.microsoft.com/office/drawing/2014/main" id="{252F0530-77F9-7940-911F-A3865053E2BE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0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356" y="430603"/>
            <a:ext cx="317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overview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8929676-C3EC-9947-A85B-77E9F491E5D8}"/>
              </a:ext>
            </a:extLst>
          </p:cNvPr>
          <p:cNvGrpSpPr/>
          <p:nvPr/>
        </p:nvGrpSpPr>
        <p:grpSpPr>
          <a:xfrm>
            <a:off x="1394710" y="3777231"/>
            <a:ext cx="1284684" cy="738664"/>
            <a:chOff x="2081652" y="3547665"/>
            <a:chExt cx="2051220" cy="9096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369086-327A-B244-B3EC-61856AE57DC3}"/>
                </a:ext>
              </a:extLst>
            </p:cNvPr>
            <p:cNvSpPr txBox="1"/>
            <p:nvPr/>
          </p:nvSpPr>
          <p:spPr>
            <a:xfrm>
              <a:off x="2081652" y="3547665"/>
              <a:ext cx="2051220" cy="90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Budget&amp;</a:t>
              </a: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Target</a:t>
              </a:r>
              <a:r>
                <a:rPr lang="zh-CN" altLang="en-US" sz="1400" dirty="0">
                  <a:latin typeface="Bell MT" panose="02020503060305020303" pitchFamily="18" charset="77"/>
                </a:rPr>
                <a:t> </a:t>
              </a:r>
              <a:endParaRPr lang="en-US" altLang="zh-CN" sz="1400" dirty="0">
                <a:latin typeface="Bell MT" panose="02020503060305020303" pitchFamily="18" charset="77"/>
              </a:endParaRP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distribution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98869C8-1DFA-C740-8835-20AAA187651E}"/>
                </a:ext>
              </a:extLst>
            </p:cNvPr>
            <p:cNvCxnSpPr>
              <a:cxnSpLocks/>
            </p:cNvCxnSpPr>
            <p:nvPr/>
          </p:nvCxnSpPr>
          <p:spPr>
            <a:xfrm>
              <a:off x="2244197" y="3897600"/>
              <a:ext cx="1326309" cy="139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62246D-AE00-F443-8CD5-50C90D7ADBD5}"/>
              </a:ext>
            </a:extLst>
          </p:cNvPr>
          <p:cNvSpPr txBox="1"/>
          <p:nvPr/>
        </p:nvSpPr>
        <p:spPr>
          <a:xfrm>
            <a:off x="2546992" y="3968681"/>
            <a:ext cx="131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Planning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E39CB1D-086C-524F-9BA8-D5C5F289282C}"/>
              </a:ext>
            </a:extLst>
          </p:cNvPr>
          <p:cNvGrpSpPr/>
          <p:nvPr/>
        </p:nvGrpSpPr>
        <p:grpSpPr>
          <a:xfrm>
            <a:off x="315438" y="1125002"/>
            <a:ext cx="2544108" cy="1622704"/>
            <a:chOff x="11270480" y="4037358"/>
            <a:chExt cx="2544108" cy="162270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002B356-E017-D34A-BC0A-B99A68752F52}"/>
                </a:ext>
              </a:extLst>
            </p:cNvPr>
            <p:cNvGrpSpPr/>
            <p:nvPr/>
          </p:nvGrpSpPr>
          <p:grpSpPr>
            <a:xfrm>
              <a:off x="11384366" y="4037358"/>
              <a:ext cx="2246437" cy="817551"/>
              <a:chOff x="11157539" y="4318989"/>
              <a:chExt cx="2246437" cy="817551"/>
            </a:xfrm>
          </p:grpSpPr>
          <p:sp>
            <p:nvSpPr>
              <p:cNvPr id="98" name="Triangle 97">
                <a:extLst>
                  <a:ext uri="{FF2B5EF4-FFF2-40B4-BE49-F238E27FC236}">
                    <a16:creationId xmlns:a16="http://schemas.microsoft.com/office/drawing/2014/main" id="{BB86A168-EB51-4F45-BF5F-F66AE6114948}"/>
                  </a:ext>
                </a:extLst>
              </p:cNvPr>
              <p:cNvSpPr/>
              <p:nvPr/>
            </p:nvSpPr>
            <p:spPr>
              <a:xfrm>
                <a:off x="11157539" y="4376144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99" name="Diamond 98">
                <a:extLst>
                  <a:ext uri="{FF2B5EF4-FFF2-40B4-BE49-F238E27FC236}">
                    <a16:creationId xmlns:a16="http://schemas.microsoft.com/office/drawing/2014/main" id="{8E46F58B-906C-AA4C-B196-038F3DBAC236}"/>
                  </a:ext>
                </a:extLst>
              </p:cNvPr>
              <p:cNvSpPr/>
              <p:nvPr/>
            </p:nvSpPr>
            <p:spPr>
              <a:xfrm>
                <a:off x="11162400" y="4591937"/>
                <a:ext cx="91440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219AD11-A3AA-A745-9E7C-A4BD808D9DA8}"/>
                  </a:ext>
                </a:extLst>
              </p:cNvPr>
              <p:cNvSpPr/>
              <p:nvPr/>
            </p:nvSpPr>
            <p:spPr>
              <a:xfrm>
                <a:off x="11157539" y="4853450"/>
                <a:ext cx="109728" cy="138817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80A9C7D-AAC4-CB4C-B2B5-BD77568EFCBA}"/>
                  </a:ext>
                </a:extLst>
              </p:cNvPr>
              <p:cNvSpPr txBox="1"/>
              <p:nvPr/>
            </p:nvSpPr>
            <p:spPr>
              <a:xfrm>
                <a:off x="11352755" y="4318989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GPS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EA8B62B-93C8-634F-80CA-65A38EB86658}"/>
                  </a:ext>
                </a:extLst>
              </p:cNvPr>
              <p:cNvSpPr txBox="1"/>
              <p:nvPr/>
            </p:nvSpPr>
            <p:spPr>
              <a:xfrm>
                <a:off x="11352755" y="454226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Temperature</a:t>
                </a:r>
                <a:r>
                  <a:rPr lang="zh-CN" altLang="en-US" sz="1600" dirty="0">
                    <a:latin typeface="Bell MT" panose="02020503060305020303" pitchFamily="18" charset="77"/>
                  </a:rPr>
                  <a:t> </a:t>
                </a:r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59294F0-87D6-E94B-86AD-17E0F62638D5}"/>
                  </a:ext>
                </a:extLst>
              </p:cNvPr>
              <p:cNvSpPr txBox="1"/>
              <p:nvPr/>
            </p:nvSpPr>
            <p:spPr>
              <a:xfrm>
                <a:off x="11350972" y="479798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1939D0B9-AAE3-9D41-B0ED-C0D3C737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9713" y="4773109"/>
              <a:ext cx="287291" cy="28729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68C65AC-CC3C-9E44-AD3B-2DFDB8A03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96746" y="5063699"/>
              <a:ext cx="288839" cy="267374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2C77DEA-77FF-314F-9D99-EF6C991E6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0480" y="5295135"/>
              <a:ext cx="358775" cy="358775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202B368-838C-7948-BAC3-7812BB3DE9DC}"/>
                </a:ext>
              </a:extLst>
            </p:cNvPr>
            <p:cNvSpPr txBox="1"/>
            <p:nvPr/>
          </p:nvSpPr>
          <p:spPr>
            <a:xfrm>
              <a:off x="11571071" y="4776434"/>
              <a:ext cx="2243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Incentivized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714066D-23F9-A945-810C-8BEAF43F0C67}"/>
                </a:ext>
              </a:extLst>
            </p:cNvPr>
            <p:cNvSpPr txBox="1"/>
            <p:nvPr/>
          </p:nvSpPr>
          <p:spPr>
            <a:xfrm>
              <a:off x="11556557" y="5041825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Occupied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5A9857C-F782-4545-8345-0E6C9B9A2BCE}"/>
                </a:ext>
              </a:extLst>
            </p:cNvPr>
            <p:cNvSpPr txBox="1"/>
            <p:nvPr/>
          </p:nvSpPr>
          <p:spPr>
            <a:xfrm>
              <a:off x="11571070" y="5321508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Free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5EF46A7-E5BA-7F45-8889-24CD1D219266}"/>
              </a:ext>
            </a:extLst>
          </p:cNvPr>
          <p:cNvGrpSpPr/>
          <p:nvPr/>
        </p:nvGrpSpPr>
        <p:grpSpPr>
          <a:xfrm>
            <a:off x="3084876" y="2464357"/>
            <a:ext cx="2657533" cy="1218616"/>
            <a:chOff x="3084876" y="2464357"/>
            <a:chExt cx="2657533" cy="1218616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9AB4BD0D-1DEB-B942-B2FD-945F955F2A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876" y="2751682"/>
              <a:ext cx="23683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414FD0A2-1791-4948-85D3-4ECC1C60006F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H="1" flipV="1">
              <a:off x="3084876" y="2755220"/>
              <a:ext cx="398" cy="92775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8D46218-87C6-C343-8D4F-8EFBB32683B5}"/>
                </a:ext>
              </a:extLst>
            </p:cNvPr>
            <p:cNvSpPr txBox="1"/>
            <p:nvPr/>
          </p:nvSpPr>
          <p:spPr>
            <a:xfrm>
              <a:off x="3260870" y="2464357"/>
              <a:ext cx="24815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location</a:t>
              </a:r>
            </a:p>
            <a:p>
              <a:r>
                <a:rPr lang="en-US" altLang="zh-CN" sz="1600" dirty="0">
                  <a:latin typeface="Bell MT" panose="02020503060305020303" pitchFamily="18" charset="77"/>
                </a:rPr>
                <a:t>&amp;occupancy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status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63185A3-8EDF-154F-96F1-F52821F7844B}"/>
              </a:ext>
            </a:extLst>
          </p:cNvPr>
          <p:cNvGrpSpPr/>
          <p:nvPr/>
        </p:nvGrpSpPr>
        <p:grpSpPr>
          <a:xfrm>
            <a:off x="2446554" y="1223920"/>
            <a:ext cx="3484836" cy="558384"/>
            <a:chOff x="1443414" y="4865282"/>
            <a:chExt cx="3181666" cy="558384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D86444A-01D7-8948-8468-DC5E899F535E}"/>
                </a:ext>
              </a:extLst>
            </p:cNvPr>
            <p:cNvCxnSpPr/>
            <p:nvPr/>
          </p:nvCxnSpPr>
          <p:spPr>
            <a:xfrm>
              <a:off x="1443414" y="5031827"/>
              <a:ext cx="36576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55D9890-1642-4549-A120-72EEEC2803A5}"/>
                </a:ext>
              </a:extLst>
            </p:cNvPr>
            <p:cNvSpPr txBox="1"/>
            <p:nvPr/>
          </p:nvSpPr>
          <p:spPr>
            <a:xfrm>
              <a:off x="1780146" y="4865282"/>
              <a:ext cx="2844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Assigned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(Assignment)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F0020E0-7CCF-9643-B50B-AD5696F14C2A}"/>
                </a:ext>
              </a:extLst>
            </p:cNvPr>
            <p:cNvCxnSpPr/>
            <p:nvPr/>
          </p:nvCxnSpPr>
          <p:spPr>
            <a:xfrm>
              <a:off x="1443414" y="5239000"/>
              <a:ext cx="36576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C38354F-2708-6643-BC06-B8BB3563ACB2}"/>
                </a:ext>
              </a:extLst>
            </p:cNvPr>
            <p:cNvSpPr txBox="1"/>
            <p:nvPr/>
          </p:nvSpPr>
          <p:spPr>
            <a:xfrm>
              <a:off x="1765632" y="5085112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Normal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191CA95-1F1A-EE4F-82C2-0A314AAA47CB}"/>
              </a:ext>
            </a:extLst>
          </p:cNvPr>
          <p:cNvGrpSpPr/>
          <p:nvPr/>
        </p:nvGrpSpPr>
        <p:grpSpPr>
          <a:xfrm>
            <a:off x="237115" y="3631782"/>
            <a:ext cx="1657080" cy="1211645"/>
            <a:chOff x="549338" y="3658902"/>
            <a:chExt cx="2645815" cy="1492132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F39AB03-4258-F54A-9636-5DAEDC043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132" y="3658902"/>
              <a:ext cx="1375855" cy="103349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06CFEDE-90D8-2C4F-937D-3C454749BCA9}"/>
                </a:ext>
              </a:extLst>
            </p:cNvPr>
            <p:cNvSpPr txBox="1"/>
            <p:nvPr/>
          </p:nvSpPr>
          <p:spPr>
            <a:xfrm>
              <a:off x="549338" y="4734107"/>
              <a:ext cx="2645815" cy="41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Data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request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end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D8F22203-D0C5-DF42-93BC-424C981FD349}"/>
              </a:ext>
            </a:extLst>
          </p:cNvPr>
          <p:cNvSpPr txBox="1"/>
          <p:nvPr/>
        </p:nvSpPr>
        <p:spPr>
          <a:xfrm>
            <a:off x="2353169" y="4632373"/>
            <a:ext cx="192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 err="1">
                <a:latin typeface="Bell MT" panose="02020503060305020303" pitchFamily="18" charset="77"/>
              </a:rPr>
              <a:t>Crowdsourcer</a:t>
            </a:r>
            <a:endParaRPr lang="en-US" altLang="zh-CN" sz="1600" dirty="0">
              <a:latin typeface="Bell MT" panose="02020503060305020303" pitchFamily="18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D92B33C-05EE-0A44-80D6-898828FBD1C8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F8EC4D-4136-B244-A53F-79F5FABCF292}"/>
              </a:ext>
            </a:extLst>
          </p:cNvPr>
          <p:cNvSpPr/>
          <p:nvPr/>
        </p:nvSpPr>
        <p:spPr>
          <a:xfrm>
            <a:off x="2353169" y="3682973"/>
            <a:ext cx="1464209" cy="8698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80C877-08A5-7D4C-AD0A-70DD24E99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295" y="3246842"/>
            <a:ext cx="1878447" cy="1738996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A4E0BDE-2EA1-3648-A482-E541239553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17806" y="3227181"/>
          <a:ext cx="1871934" cy="1754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4B53F46C-A8A1-B548-9FF1-3FB3AA4BB9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206" y="3448359"/>
            <a:ext cx="291333" cy="29133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B91B2E-C3A8-D046-846B-1D443C290AA7}"/>
              </a:ext>
            </a:extLst>
          </p:cNvPr>
          <p:cNvSpPr txBox="1"/>
          <p:nvPr/>
        </p:nvSpPr>
        <p:spPr>
          <a:xfrm>
            <a:off x="5946636" y="3237990"/>
            <a:ext cx="680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879384-0385-ED4A-B761-EF5954A26FBB}"/>
              </a:ext>
            </a:extLst>
          </p:cNvPr>
          <p:cNvSpPr txBox="1"/>
          <p:nvPr/>
        </p:nvSpPr>
        <p:spPr>
          <a:xfrm>
            <a:off x="4694770" y="4142178"/>
            <a:ext cx="938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7A0EBC-12ED-3840-A7F4-00E80319241B}"/>
              </a:ext>
            </a:extLst>
          </p:cNvPr>
          <p:cNvSpPr txBox="1"/>
          <p:nvPr/>
        </p:nvSpPr>
        <p:spPr>
          <a:xfrm>
            <a:off x="4672546" y="4741362"/>
            <a:ext cx="8982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c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FFC9AFC-5594-C841-AFCE-4D1527370C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852" y="4562331"/>
            <a:ext cx="234544" cy="21711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4A185C-7628-BD4C-BD5E-2D8399B958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753" y="3908891"/>
            <a:ext cx="233287" cy="233287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51731B4-4562-6C44-AB20-8D823E88F8FE}"/>
              </a:ext>
            </a:extLst>
          </p:cNvPr>
          <p:cNvCxnSpPr>
            <a:cxnSpLocks/>
          </p:cNvCxnSpPr>
          <p:nvPr/>
        </p:nvCxnSpPr>
        <p:spPr>
          <a:xfrm flipV="1">
            <a:off x="6622439" y="4104161"/>
            <a:ext cx="400884" cy="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1B390-CE6E-4B4F-943F-58AEC82979BA}"/>
              </a:ext>
            </a:extLst>
          </p:cNvPr>
          <p:cNvGrpSpPr/>
          <p:nvPr/>
        </p:nvGrpSpPr>
        <p:grpSpPr>
          <a:xfrm>
            <a:off x="3774009" y="3746904"/>
            <a:ext cx="1306450" cy="714220"/>
            <a:chOff x="3774009" y="3746904"/>
            <a:chExt cx="1306450" cy="714220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A89D1D1-AE34-A449-91E3-AE9644764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3706" y="4104662"/>
              <a:ext cx="647933" cy="27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EDA5F6B-DD44-0445-9253-1AD4F923E759}"/>
                </a:ext>
              </a:extLst>
            </p:cNvPr>
            <p:cNvSpPr txBox="1"/>
            <p:nvPr/>
          </p:nvSpPr>
          <p:spPr>
            <a:xfrm>
              <a:off x="3774009" y="3746904"/>
              <a:ext cx="1284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Trajectory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6E0EEF-8A05-2349-B5AB-8F6F40968A7D}"/>
                </a:ext>
              </a:extLst>
            </p:cNvPr>
            <p:cNvSpPr txBox="1"/>
            <p:nvPr/>
          </p:nvSpPr>
          <p:spPr>
            <a:xfrm>
              <a:off x="3795775" y="4153347"/>
              <a:ext cx="1284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Incentive</a:t>
              </a:r>
              <a:r>
                <a:rPr lang="zh-CN" altLang="en-US" sz="1400" dirty="0">
                  <a:latin typeface="Bell MT" panose="02020503060305020303" pitchFamily="18" charset="77"/>
                </a:rPr>
                <a:t> </a:t>
              </a:r>
              <a:endParaRPr lang="en-US" altLang="zh-CN" sz="1400" dirty="0">
                <a:latin typeface="Bell MT" panose="02020503060305020303" pitchFamily="18" charset="77"/>
              </a:endParaRP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8508E9C-FB44-5B40-9BAF-E81CA2010E6F}"/>
              </a:ext>
            </a:extLst>
          </p:cNvPr>
          <p:cNvCxnSpPr>
            <a:cxnSpLocks/>
          </p:cNvCxnSpPr>
          <p:nvPr/>
        </p:nvCxnSpPr>
        <p:spPr>
          <a:xfrm flipV="1">
            <a:off x="5453262" y="2762130"/>
            <a:ext cx="0" cy="45696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7C5471-F3DB-F94A-AF98-DFE1A5B55EF6}"/>
              </a:ext>
            </a:extLst>
          </p:cNvPr>
          <p:cNvGrpSpPr/>
          <p:nvPr/>
        </p:nvGrpSpPr>
        <p:grpSpPr>
          <a:xfrm>
            <a:off x="4619519" y="3240117"/>
            <a:ext cx="1719093" cy="1422286"/>
            <a:chOff x="4619519" y="3240117"/>
            <a:chExt cx="1719093" cy="1422286"/>
          </a:xfrm>
        </p:grpSpPr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62A65F1A-DC4E-6D4F-9649-C211D883E14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099822" y="3501392"/>
              <a:ext cx="362556" cy="361589"/>
            </a:xfrm>
            <a:prstGeom prst="curvedConnector3">
              <a:avLst>
                <a:gd name="adj1" fmla="val 102964"/>
              </a:avLst>
            </a:prstGeom>
            <a:ln w="3175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9A58E98F-CD6E-1442-85D5-D8F1B806A16C}"/>
                </a:ext>
              </a:extLst>
            </p:cNvPr>
            <p:cNvCxnSpPr>
              <a:stCxn id="40" idx="2"/>
            </p:cNvCxnSpPr>
            <p:nvPr/>
          </p:nvCxnSpPr>
          <p:spPr>
            <a:xfrm rot="5400000">
              <a:off x="5592609" y="3690430"/>
              <a:ext cx="489003" cy="587526"/>
            </a:xfrm>
            <a:prstGeom prst="curvedConnector2">
              <a:avLst/>
            </a:prstGeom>
            <a:ln w="317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10DFFA-5F25-A04B-A6BF-1C263F685F3F}"/>
                </a:ext>
              </a:extLst>
            </p:cNvPr>
            <p:cNvCxnSpPr>
              <a:cxnSpLocks/>
            </p:cNvCxnSpPr>
            <p:nvPr/>
          </p:nvCxnSpPr>
          <p:spPr>
            <a:xfrm>
              <a:off x="5113808" y="4650618"/>
              <a:ext cx="1224804" cy="11785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F26E038-7412-D140-8CD7-89458CE7BB15}"/>
                </a:ext>
              </a:extLst>
            </p:cNvPr>
            <p:cNvGrpSpPr/>
            <p:nvPr/>
          </p:nvGrpSpPr>
          <p:grpSpPr>
            <a:xfrm>
              <a:off x="4739199" y="3240117"/>
              <a:ext cx="565768" cy="261610"/>
              <a:chOff x="6048840" y="6356402"/>
              <a:chExt cx="903347" cy="322170"/>
            </a:xfrm>
          </p:grpSpPr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B8FEF9B3-56B9-7E45-A130-E033B90D646B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587873" cy="23079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3B17E2D-55DF-7946-9AD8-49054F45519A}"/>
                  </a:ext>
                </a:extLst>
              </p:cNvPr>
              <p:cNvSpPr txBox="1"/>
              <p:nvPr/>
            </p:nvSpPr>
            <p:spPr>
              <a:xfrm>
                <a:off x="6048840" y="6356402"/>
                <a:ext cx="903347" cy="32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8:20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93F85C5-276E-F94F-BA3A-2561C49BEDF0}"/>
                </a:ext>
              </a:extLst>
            </p:cNvPr>
            <p:cNvGrpSpPr/>
            <p:nvPr/>
          </p:nvGrpSpPr>
          <p:grpSpPr>
            <a:xfrm>
              <a:off x="5517400" y="3535287"/>
              <a:ext cx="565768" cy="261610"/>
              <a:chOff x="6057036" y="6322430"/>
              <a:chExt cx="903346" cy="322171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0C4BC45D-CCC4-5B42-B9FC-DF5418332934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559550" cy="22683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59EB342-AA91-2349-B7D4-381AFB265ABE}"/>
                  </a:ext>
                </a:extLst>
              </p:cNvPr>
              <p:cNvSpPr txBox="1"/>
              <p:nvPr/>
            </p:nvSpPr>
            <p:spPr>
              <a:xfrm>
                <a:off x="6057036" y="6322430"/>
                <a:ext cx="903346" cy="322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8:30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FDE5C13-E181-B84F-B7DB-0DB1EC5E7EC7}"/>
                </a:ext>
              </a:extLst>
            </p:cNvPr>
            <p:cNvGrpSpPr/>
            <p:nvPr/>
          </p:nvGrpSpPr>
          <p:grpSpPr>
            <a:xfrm>
              <a:off x="4619519" y="3921957"/>
              <a:ext cx="565768" cy="261610"/>
              <a:chOff x="6094509" y="6338572"/>
              <a:chExt cx="903347" cy="322170"/>
            </a:xfrm>
          </p:grpSpPr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EFBA07E6-1578-9642-9AB8-A41060368E02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607852" cy="24389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147F8F4-2ECD-604B-87FE-DEE1106C568C}"/>
                  </a:ext>
                </a:extLst>
              </p:cNvPr>
              <p:cNvSpPr txBox="1"/>
              <p:nvPr/>
            </p:nvSpPr>
            <p:spPr>
              <a:xfrm>
                <a:off x="6094509" y="6338572"/>
                <a:ext cx="903347" cy="32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8:10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4202CC-B9C3-AA41-A140-819089434247}"/>
              </a:ext>
            </a:extLst>
          </p:cNvPr>
          <p:cNvGrpSpPr/>
          <p:nvPr/>
        </p:nvGrpSpPr>
        <p:grpSpPr>
          <a:xfrm>
            <a:off x="4885109" y="3329370"/>
            <a:ext cx="1569423" cy="1573149"/>
            <a:chOff x="4860881" y="3308282"/>
            <a:chExt cx="1569423" cy="157314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131695-01FD-3D40-B523-21B2269539DE}"/>
                </a:ext>
              </a:extLst>
            </p:cNvPr>
            <p:cNvGrpSpPr/>
            <p:nvPr/>
          </p:nvGrpSpPr>
          <p:grpSpPr>
            <a:xfrm>
              <a:off x="4860881" y="3539492"/>
              <a:ext cx="183384" cy="159563"/>
              <a:chOff x="10127401" y="1714500"/>
              <a:chExt cx="252594" cy="28377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CE6E356-D57B-0E40-BF09-36239A8DC469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7" name="Triangle 56">
                <a:extLst>
                  <a:ext uri="{FF2B5EF4-FFF2-40B4-BE49-F238E27FC236}">
                    <a16:creationId xmlns:a16="http://schemas.microsoft.com/office/drawing/2014/main" id="{CA002EAB-3D2F-CA41-B4C9-82DAFA4E20B7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8" name="Diamond 57">
                <a:extLst>
                  <a:ext uri="{FF2B5EF4-FFF2-40B4-BE49-F238E27FC236}">
                    <a16:creationId xmlns:a16="http://schemas.microsoft.com/office/drawing/2014/main" id="{EBC39049-34A3-1E4F-85D5-551BAFBE4068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6C8619B-0FAC-5440-80FA-304ACEF3F816}"/>
                </a:ext>
              </a:extLst>
            </p:cNvPr>
            <p:cNvGrpSpPr/>
            <p:nvPr/>
          </p:nvGrpSpPr>
          <p:grpSpPr>
            <a:xfrm>
              <a:off x="5499765" y="3308282"/>
              <a:ext cx="183384" cy="159563"/>
              <a:chOff x="10127401" y="1714500"/>
              <a:chExt cx="252594" cy="28377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8CD647F-9F71-9D4B-A439-038C68CB57CA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5" name="Triangle 64">
                <a:extLst>
                  <a:ext uri="{FF2B5EF4-FFF2-40B4-BE49-F238E27FC236}">
                    <a16:creationId xmlns:a16="http://schemas.microsoft.com/office/drawing/2014/main" id="{F6E6041A-8296-5345-97F1-62A8CF50C9BD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6" name="Diamond 65">
                <a:extLst>
                  <a:ext uri="{FF2B5EF4-FFF2-40B4-BE49-F238E27FC236}">
                    <a16:creationId xmlns:a16="http://schemas.microsoft.com/office/drawing/2014/main" id="{F619AC20-FD85-2F4E-AC89-4BB0DFF02EBA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B80C432-45B9-7B49-9A20-708A61E891DF}"/>
                </a:ext>
              </a:extLst>
            </p:cNvPr>
            <p:cNvGrpSpPr/>
            <p:nvPr/>
          </p:nvGrpSpPr>
          <p:grpSpPr>
            <a:xfrm>
              <a:off x="5499766" y="3990118"/>
              <a:ext cx="183384" cy="159563"/>
              <a:chOff x="10127401" y="1714500"/>
              <a:chExt cx="252594" cy="28377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5047525-2156-7649-8846-509E675FF9ED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8" name="Triangle 77">
                <a:extLst>
                  <a:ext uri="{FF2B5EF4-FFF2-40B4-BE49-F238E27FC236}">
                    <a16:creationId xmlns:a16="http://schemas.microsoft.com/office/drawing/2014/main" id="{5A8E0E39-1B5C-CF41-B777-A42A979DEE61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9" name="Diamond 78">
                <a:extLst>
                  <a:ext uri="{FF2B5EF4-FFF2-40B4-BE49-F238E27FC236}">
                    <a16:creationId xmlns:a16="http://schemas.microsoft.com/office/drawing/2014/main" id="{B47B695C-63FA-6647-B75E-797B14E83928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1134575-6BA3-D147-B8B4-1154714239C5}"/>
                </a:ext>
              </a:extLst>
            </p:cNvPr>
            <p:cNvGrpSpPr/>
            <p:nvPr/>
          </p:nvGrpSpPr>
          <p:grpSpPr>
            <a:xfrm>
              <a:off x="6246920" y="4002130"/>
              <a:ext cx="183384" cy="159563"/>
              <a:chOff x="10127401" y="1714500"/>
              <a:chExt cx="252594" cy="283775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F20ECA7-CD25-AE40-896D-186C34DDC923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2" name="Triangle 81">
                <a:extLst>
                  <a:ext uri="{FF2B5EF4-FFF2-40B4-BE49-F238E27FC236}">
                    <a16:creationId xmlns:a16="http://schemas.microsoft.com/office/drawing/2014/main" id="{1EDD1047-5970-0244-81F7-E058F74EE4F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3" name="Diamond 82">
                <a:extLst>
                  <a:ext uri="{FF2B5EF4-FFF2-40B4-BE49-F238E27FC236}">
                    <a16:creationId xmlns:a16="http://schemas.microsoft.com/office/drawing/2014/main" id="{31DF6AD7-8F5E-B646-B2CB-1899752F4042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8129836-E948-1A4B-9135-FFEE207181AC}"/>
                </a:ext>
              </a:extLst>
            </p:cNvPr>
            <p:cNvGrpSpPr/>
            <p:nvPr/>
          </p:nvGrpSpPr>
          <p:grpSpPr>
            <a:xfrm>
              <a:off x="6223383" y="4707851"/>
              <a:ext cx="183384" cy="159563"/>
              <a:chOff x="10127401" y="1714500"/>
              <a:chExt cx="252594" cy="283775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DA5FBCC-68FD-4749-96F9-B2420B9082B9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6" name="Triangle 85">
                <a:extLst>
                  <a:ext uri="{FF2B5EF4-FFF2-40B4-BE49-F238E27FC236}">
                    <a16:creationId xmlns:a16="http://schemas.microsoft.com/office/drawing/2014/main" id="{1E6BA10A-BD98-BC4E-BB33-D2340588519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7" name="Diamond 86">
                <a:extLst>
                  <a:ext uri="{FF2B5EF4-FFF2-40B4-BE49-F238E27FC236}">
                    <a16:creationId xmlns:a16="http://schemas.microsoft.com/office/drawing/2014/main" id="{CBF100E7-DBBE-4549-8D9C-A08930F06611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692F10C-E335-3F4B-ADB5-460AE8510900}"/>
                </a:ext>
              </a:extLst>
            </p:cNvPr>
            <p:cNvGrpSpPr/>
            <p:nvPr/>
          </p:nvGrpSpPr>
          <p:grpSpPr>
            <a:xfrm>
              <a:off x="5587324" y="4721868"/>
              <a:ext cx="183384" cy="159563"/>
              <a:chOff x="10127401" y="1714500"/>
              <a:chExt cx="252594" cy="283775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6B09D45-06D2-9942-912E-4F584EC215E5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112" name="Triangle 111">
                <a:extLst>
                  <a:ext uri="{FF2B5EF4-FFF2-40B4-BE49-F238E27FC236}">
                    <a16:creationId xmlns:a16="http://schemas.microsoft.com/office/drawing/2014/main" id="{D0AFA783-1FC7-3C4E-88BB-CE2A8F57436C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116" name="Diamond 115">
                <a:extLst>
                  <a:ext uri="{FF2B5EF4-FFF2-40B4-BE49-F238E27FC236}">
                    <a16:creationId xmlns:a16="http://schemas.microsoft.com/office/drawing/2014/main" id="{252F0530-77F9-7940-911F-A3865053E2BE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C00374B7-6A0F-F24B-BCE9-58D4CC045480}"/>
              </a:ext>
            </a:extLst>
          </p:cNvPr>
          <p:cNvSpPr txBox="1"/>
          <p:nvPr/>
        </p:nvSpPr>
        <p:spPr>
          <a:xfrm>
            <a:off x="7060738" y="3780343"/>
            <a:ext cx="2028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Bell MT" panose="02020503060305020303" pitchFamily="18" charset="77"/>
              </a:rPr>
              <a:t>Data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collection</a:t>
            </a:r>
          </a:p>
          <a:p>
            <a:r>
              <a:rPr lang="en-US" altLang="zh-CN" sz="1600" dirty="0">
                <a:latin typeface="Bell MT" panose="02020503060305020303" pitchFamily="18" charset="77"/>
              </a:rPr>
              <a:t>&amp;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organization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BC9B105-6556-CB40-802A-53B111ACB923}"/>
              </a:ext>
            </a:extLst>
          </p:cNvPr>
          <p:cNvSpPr txBox="1"/>
          <p:nvPr/>
        </p:nvSpPr>
        <p:spPr>
          <a:xfrm>
            <a:off x="7142522" y="4625095"/>
            <a:ext cx="1800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Bell MT" panose="02020503060305020303" pitchFamily="18" charset="77"/>
              </a:rPr>
              <a:t>Crowdsourcer</a:t>
            </a:r>
            <a:endParaRPr lang="en-US" altLang="zh-CN" sz="1600" dirty="0">
              <a:latin typeface="Bell MT" panose="02020503060305020303" pitchFamily="18" charset="77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8B4A61D-232E-484F-8AF8-60570E99696C}"/>
              </a:ext>
            </a:extLst>
          </p:cNvPr>
          <p:cNvSpPr/>
          <p:nvPr/>
        </p:nvSpPr>
        <p:spPr>
          <a:xfrm>
            <a:off x="7052628" y="3601181"/>
            <a:ext cx="1464209" cy="8698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D95C5D5-9249-BD4B-A499-678023A0DEF1}"/>
              </a:ext>
            </a:extLst>
          </p:cNvPr>
          <p:cNvCxnSpPr>
            <a:cxnSpLocks/>
          </p:cNvCxnSpPr>
          <p:nvPr/>
        </p:nvCxnSpPr>
        <p:spPr>
          <a:xfrm flipV="1">
            <a:off x="8516837" y="4109391"/>
            <a:ext cx="400884" cy="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Picture 156">
            <a:extLst>
              <a:ext uri="{FF2B5EF4-FFF2-40B4-BE49-F238E27FC236}">
                <a16:creationId xmlns:a16="http://schemas.microsoft.com/office/drawing/2014/main" id="{0B9E191D-97CA-8E43-BA75-A87EE3304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112" y="2711502"/>
            <a:ext cx="1685390" cy="1463321"/>
          </a:xfrm>
          <a:prstGeom prst="rect">
            <a:avLst/>
          </a:prstGeom>
        </p:spPr>
      </p:pic>
      <p:graphicFrame>
        <p:nvGraphicFramePr>
          <p:cNvPr id="158" name="Table 157">
            <a:extLst>
              <a:ext uri="{FF2B5EF4-FFF2-40B4-BE49-F238E27FC236}">
                <a16:creationId xmlns:a16="http://schemas.microsoft.com/office/drawing/2014/main" id="{AA68B49C-26DA-6A42-9E5C-1CA5627EA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484749"/>
              </p:ext>
            </p:extLst>
          </p:nvPr>
        </p:nvGraphicFramePr>
        <p:xfrm>
          <a:off x="9139112" y="2711502"/>
          <a:ext cx="1670160" cy="1463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122DA21B-87D3-2448-9154-53761578DC48}"/>
              </a:ext>
            </a:extLst>
          </p:cNvPr>
          <p:cNvGrpSpPr/>
          <p:nvPr/>
        </p:nvGrpSpPr>
        <p:grpSpPr>
          <a:xfrm>
            <a:off x="8662026" y="2311391"/>
            <a:ext cx="3300520" cy="2094942"/>
            <a:chOff x="8775710" y="2759530"/>
            <a:chExt cx="3300520" cy="2094942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68E90BC5-6241-3944-8205-9468FE816C4C}"/>
                </a:ext>
              </a:extLst>
            </p:cNvPr>
            <p:cNvGrpSpPr/>
            <p:nvPr/>
          </p:nvGrpSpPr>
          <p:grpSpPr>
            <a:xfrm>
              <a:off x="10530796" y="3253035"/>
              <a:ext cx="289887" cy="299984"/>
              <a:chOff x="10127401" y="1714500"/>
              <a:chExt cx="252594" cy="283775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EE8EE9E-E4A1-EC47-ADBE-C9AFF7DAE8AC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1" name="Triangle 160">
                <a:extLst>
                  <a:ext uri="{FF2B5EF4-FFF2-40B4-BE49-F238E27FC236}">
                    <a16:creationId xmlns:a16="http://schemas.microsoft.com/office/drawing/2014/main" id="{334BD32C-4ABE-E74B-AE9E-4470BD1E2B6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2" name="Diamond 161">
                <a:extLst>
                  <a:ext uri="{FF2B5EF4-FFF2-40B4-BE49-F238E27FC236}">
                    <a16:creationId xmlns:a16="http://schemas.microsoft.com/office/drawing/2014/main" id="{341321D3-0125-1741-872F-219C3CCBF30B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B6EFDF63-F2A9-6042-B095-593DD9B2EE1F}"/>
                </a:ext>
              </a:extLst>
            </p:cNvPr>
            <p:cNvGrpSpPr/>
            <p:nvPr/>
          </p:nvGrpSpPr>
          <p:grpSpPr>
            <a:xfrm>
              <a:off x="9419858" y="3762994"/>
              <a:ext cx="231411" cy="282982"/>
              <a:chOff x="10127401" y="1714500"/>
              <a:chExt cx="252594" cy="283775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FE322212-BDB6-B243-B862-F204E1623BE4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5" name="Triangle 164">
                <a:extLst>
                  <a:ext uri="{FF2B5EF4-FFF2-40B4-BE49-F238E27FC236}">
                    <a16:creationId xmlns:a16="http://schemas.microsoft.com/office/drawing/2014/main" id="{6A44C0AB-D60F-B44C-A936-D66BD1F75116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6" name="Diamond 165">
                <a:extLst>
                  <a:ext uri="{FF2B5EF4-FFF2-40B4-BE49-F238E27FC236}">
                    <a16:creationId xmlns:a16="http://schemas.microsoft.com/office/drawing/2014/main" id="{BCE05B31-9107-B740-A8F2-3A68B5A4B137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34E6EB88-B2AD-974F-81C4-9E08963517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51281" y="2960449"/>
              <a:ext cx="1" cy="2098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8A7CBA92-2AF1-0047-84A8-81C12ABB2A15}"/>
                </a:ext>
              </a:extLst>
            </p:cNvPr>
            <p:cNvCxnSpPr>
              <a:cxnSpLocks/>
            </p:cNvCxnSpPr>
            <p:nvPr/>
          </p:nvCxnSpPr>
          <p:spPr>
            <a:xfrm>
              <a:off x="10675740" y="4612189"/>
              <a:ext cx="1005840" cy="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7AEE2F2-FC16-5648-9B78-EBB845A8636C}"/>
                </a:ext>
              </a:extLst>
            </p:cNvPr>
            <p:cNvSpPr txBox="1"/>
            <p:nvPr/>
          </p:nvSpPr>
          <p:spPr>
            <a:xfrm>
              <a:off x="11668765" y="4410823"/>
              <a:ext cx="407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x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1052740-23D5-BA42-B1D0-2BC5D08E94FA}"/>
                </a:ext>
              </a:extLst>
            </p:cNvPr>
            <p:cNvSpPr txBox="1"/>
            <p:nvPr/>
          </p:nvSpPr>
          <p:spPr>
            <a:xfrm>
              <a:off x="8974672" y="2759530"/>
              <a:ext cx="483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y</a:t>
              </a:r>
            </a:p>
          </p:txBody>
        </p: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A1AE4E3-7C40-F540-B78A-E4F39DBA42C3}"/>
                </a:ext>
              </a:extLst>
            </p:cNvPr>
            <p:cNvGrpSpPr/>
            <p:nvPr/>
          </p:nvGrpSpPr>
          <p:grpSpPr>
            <a:xfrm>
              <a:off x="8775710" y="4555143"/>
              <a:ext cx="832509" cy="299329"/>
              <a:chOff x="6078592" y="6320910"/>
              <a:chExt cx="903347" cy="338554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DBD06A6B-AEAA-E746-8FFB-E79AE11D4F1C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476283" cy="257760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C19B3708-D813-A645-A188-9AC1DA375CAE}"/>
                  </a:ext>
                </a:extLst>
              </p:cNvPr>
              <p:cNvSpPr txBox="1"/>
              <p:nvPr/>
            </p:nvSpPr>
            <p:spPr>
              <a:xfrm>
                <a:off x="6078592" y="6320910"/>
                <a:ext cx="9033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8:10</a:t>
                </a:r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F56DF3D-3E66-B84D-8E73-8FDB2EE95A50}"/>
                </a:ext>
              </a:extLst>
            </p:cNvPr>
            <p:cNvGrpSpPr/>
            <p:nvPr/>
          </p:nvGrpSpPr>
          <p:grpSpPr>
            <a:xfrm>
              <a:off x="9467730" y="4265722"/>
              <a:ext cx="231411" cy="282982"/>
              <a:chOff x="10127401" y="1714500"/>
              <a:chExt cx="252594" cy="283775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AA2052FB-2E2A-4947-AF3E-14A6F421E29B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1" name="Triangle 210">
                <a:extLst>
                  <a:ext uri="{FF2B5EF4-FFF2-40B4-BE49-F238E27FC236}">
                    <a16:creationId xmlns:a16="http://schemas.microsoft.com/office/drawing/2014/main" id="{61E06FB1-A0CA-3941-9F7D-331EB2DC00E3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2" name="Diamond 211">
                <a:extLst>
                  <a:ext uri="{FF2B5EF4-FFF2-40B4-BE49-F238E27FC236}">
                    <a16:creationId xmlns:a16="http://schemas.microsoft.com/office/drawing/2014/main" id="{11716C43-93B6-9B41-9D7A-12E334038241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pic>
        <p:nvPicPr>
          <p:cNvPr id="178" name="Picture 177">
            <a:extLst>
              <a:ext uri="{FF2B5EF4-FFF2-40B4-BE49-F238E27FC236}">
                <a16:creationId xmlns:a16="http://schemas.microsoft.com/office/drawing/2014/main" id="{86510D5F-5CF9-0E45-847B-2015EBBE7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3338" y="3111850"/>
            <a:ext cx="1673938" cy="1520290"/>
          </a:xfrm>
          <a:prstGeom prst="rect">
            <a:avLst/>
          </a:prstGeom>
        </p:spPr>
      </p:pic>
      <p:graphicFrame>
        <p:nvGraphicFramePr>
          <p:cNvPr id="179" name="Table 178">
            <a:extLst>
              <a:ext uri="{FF2B5EF4-FFF2-40B4-BE49-F238E27FC236}">
                <a16:creationId xmlns:a16="http://schemas.microsoft.com/office/drawing/2014/main" id="{EDD6AA41-E552-C64D-A641-1168FE760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477507"/>
              </p:ext>
            </p:extLst>
          </p:nvPr>
        </p:nvGraphicFramePr>
        <p:xfrm>
          <a:off x="9344512" y="3112921"/>
          <a:ext cx="1670160" cy="1527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4B1E3476-5491-394E-A1FC-5A2DED880E6A}"/>
              </a:ext>
            </a:extLst>
          </p:cNvPr>
          <p:cNvGrpSpPr/>
          <p:nvPr/>
        </p:nvGrpSpPr>
        <p:grpSpPr>
          <a:xfrm>
            <a:off x="8771420" y="3247399"/>
            <a:ext cx="2116507" cy="1618888"/>
            <a:chOff x="8613128" y="5484471"/>
            <a:chExt cx="2116507" cy="161888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637EA9F-2887-0347-B354-80079AD94A7A}"/>
                </a:ext>
              </a:extLst>
            </p:cNvPr>
            <p:cNvGrpSpPr/>
            <p:nvPr/>
          </p:nvGrpSpPr>
          <p:grpSpPr>
            <a:xfrm>
              <a:off x="9943917" y="5484471"/>
              <a:ext cx="785718" cy="1221454"/>
              <a:chOff x="11273864" y="4973132"/>
              <a:chExt cx="869853" cy="1330384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FB0C4699-4273-9348-99F2-18AAA2840FFC}"/>
                  </a:ext>
                </a:extLst>
              </p:cNvPr>
              <p:cNvGrpSpPr/>
              <p:nvPr/>
            </p:nvGrpSpPr>
            <p:grpSpPr>
              <a:xfrm>
                <a:off x="11273864" y="5498491"/>
                <a:ext cx="314553" cy="339295"/>
                <a:chOff x="10127401" y="1714500"/>
                <a:chExt cx="252594" cy="283775"/>
              </a:xfrm>
            </p:grpSpPr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250650A4-7893-7641-931C-B2DD283E3D0A}"/>
                    </a:ext>
                  </a:extLst>
                </p:cNvPr>
                <p:cNvSpPr/>
                <p:nvPr/>
              </p:nvSpPr>
              <p:spPr>
                <a:xfrm>
                  <a:off x="10129837" y="1714500"/>
                  <a:ext cx="91440" cy="91440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4" name="Triangle 183">
                  <a:extLst>
                    <a:ext uri="{FF2B5EF4-FFF2-40B4-BE49-F238E27FC236}">
                      <a16:creationId xmlns:a16="http://schemas.microsoft.com/office/drawing/2014/main" id="{DC4F2F0A-1781-8E47-AAB6-420BFC9E5E50}"/>
                    </a:ext>
                  </a:extLst>
                </p:cNvPr>
                <p:cNvSpPr/>
                <p:nvPr/>
              </p:nvSpPr>
              <p:spPr>
                <a:xfrm>
                  <a:off x="10127401" y="1861115"/>
                  <a:ext cx="101163" cy="137160"/>
                </a:xfrm>
                <a:prstGeom prst="triangl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5" name="Diamond 184">
                  <a:extLst>
                    <a:ext uri="{FF2B5EF4-FFF2-40B4-BE49-F238E27FC236}">
                      <a16:creationId xmlns:a16="http://schemas.microsoft.com/office/drawing/2014/main" id="{53101D22-864F-BD45-BD88-81359E9C632C}"/>
                    </a:ext>
                  </a:extLst>
                </p:cNvPr>
                <p:cNvSpPr/>
                <p:nvPr/>
              </p:nvSpPr>
              <p:spPr>
                <a:xfrm>
                  <a:off x="10265289" y="1743955"/>
                  <a:ext cx="114706" cy="182880"/>
                </a:xfrm>
                <a:prstGeom prst="diamond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8407DA2-7A45-F54B-9ABE-6F5294D736CA}"/>
                  </a:ext>
                </a:extLst>
              </p:cNvPr>
              <p:cNvGrpSpPr/>
              <p:nvPr/>
            </p:nvGrpSpPr>
            <p:grpSpPr>
              <a:xfrm>
                <a:off x="11294773" y="4973132"/>
                <a:ext cx="251102" cy="320065"/>
                <a:chOff x="10127401" y="1714500"/>
                <a:chExt cx="252594" cy="283775"/>
              </a:xfrm>
            </p:grpSpPr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2CCD04BD-6720-0A45-B4D1-D6E250672167}"/>
                    </a:ext>
                  </a:extLst>
                </p:cNvPr>
                <p:cNvSpPr/>
                <p:nvPr/>
              </p:nvSpPr>
              <p:spPr>
                <a:xfrm>
                  <a:off x="10129837" y="1714500"/>
                  <a:ext cx="91440" cy="91440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8" name="Triangle 187">
                  <a:extLst>
                    <a:ext uri="{FF2B5EF4-FFF2-40B4-BE49-F238E27FC236}">
                      <a16:creationId xmlns:a16="http://schemas.microsoft.com/office/drawing/2014/main" id="{7D48E3E2-87BD-7742-AD7E-4292D04FA1D2}"/>
                    </a:ext>
                  </a:extLst>
                </p:cNvPr>
                <p:cNvSpPr/>
                <p:nvPr/>
              </p:nvSpPr>
              <p:spPr>
                <a:xfrm>
                  <a:off x="10127401" y="1861115"/>
                  <a:ext cx="101163" cy="137160"/>
                </a:xfrm>
                <a:prstGeom prst="triangl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9" name="Diamond 188">
                  <a:extLst>
                    <a:ext uri="{FF2B5EF4-FFF2-40B4-BE49-F238E27FC236}">
                      <a16:creationId xmlns:a16="http://schemas.microsoft.com/office/drawing/2014/main" id="{45EC032B-8FF3-D54A-BDCD-60C7114A5B5F}"/>
                    </a:ext>
                  </a:extLst>
                </p:cNvPr>
                <p:cNvSpPr/>
                <p:nvPr/>
              </p:nvSpPr>
              <p:spPr>
                <a:xfrm>
                  <a:off x="10265289" y="1743955"/>
                  <a:ext cx="114706" cy="182880"/>
                </a:xfrm>
                <a:prstGeom prst="diamond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84C742C-3471-A043-ADD9-26993CE246E5}"/>
                  </a:ext>
                </a:extLst>
              </p:cNvPr>
              <p:cNvGrpSpPr/>
              <p:nvPr/>
            </p:nvGrpSpPr>
            <p:grpSpPr>
              <a:xfrm>
                <a:off x="11902052" y="6019095"/>
                <a:ext cx="241665" cy="284421"/>
                <a:chOff x="10127401" y="1714500"/>
                <a:chExt cx="252594" cy="283775"/>
              </a:xfrm>
            </p:grpSpPr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6514DCE3-68CB-BC4B-9B82-EE554385E46D}"/>
                    </a:ext>
                  </a:extLst>
                </p:cNvPr>
                <p:cNvSpPr/>
                <p:nvPr/>
              </p:nvSpPr>
              <p:spPr>
                <a:xfrm>
                  <a:off x="10129837" y="1714500"/>
                  <a:ext cx="91440" cy="91440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2" name="Triangle 191">
                  <a:extLst>
                    <a:ext uri="{FF2B5EF4-FFF2-40B4-BE49-F238E27FC236}">
                      <a16:creationId xmlns:a16="http://schemas.microsoft.com/office/drawing/2014/main" id="{2C8CDEC4-EE4D-4949-BA91-3390F2B73C60}"/>
                    </a:ext>
                  </a:extLst>
                </p:cNvPr>
                <p:cNvSpPr/>
                <p:nvPr/>
              </p:nvSpPr>
              <p:spPr>
                <a:xfrm>
                  <a:off x="10127401" y="1861115"/>
                  <a:ext cx="101163" cy="137160"/>
                </a:xfrm>
                <a:prstGeom prst="triangl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3" name="Diamond 192">
                  <a:extLst>
                    <a:ext uri="{FF2B5EF4-FFF2-40B4-BE49-F238E27FC236}">
                      <a16:creationId xmlns:a16="http://schemas.microsoft.com/office/drawing/2014/main" id="{C115B672-8872-8D4E-BFC2-99ED7AEE04C5}"/>
                    </a:ext>
                  </a:extLst>
                </p:cNvPr>
                <p:cNvSpPr/>
                <p:nvPr/>
              </p:nvSpPr>
              <p:spPr>
                <a:xfrm>
                  <a:off x="10265289" y="1743955"/>
                  <a:ext cx="114706" cy="182880"/>
                </a:xfrm>
                <a:prstGeom prst="diamond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39856D2-92C2-C949-9351-2D4025BE53BB}"/>
                </a:ext>
              </a:extLst>
            </p:cNvPr>
            <p:cNvGrpSpPr/>
            <p:nvPr/>
          </p:nvGrpSpPr>
          <p:grpSpPr>
            <a:xfrm>
              <a:off x="8613128" y="6764805"/>
              <a:ext cx="567015" cy="338554"/>
              <a:chOff x="8295798" y="6278215"/>
              <a:chExt cx="567015" cy="338554"/>
            </a:xfrm>
          </p:grpSpPr>
          <p:sp>
            <p:nvSpPr>
              <p:cNvPr id="215" name="Rounded Rectangle 214">
                <a:extLst>
                  <a:ext uri="{FF2B5EF4-FFF2-40B4-BE49-F238E27FC236}">
                    <a16:creationId xmlns:a16="http://schemas.microsoft.com/office/drawing/2014/main" id="{C7BAE101-828E-814C-8350-B6C5133FAB34}"/>
                  </a:ext>
                </a:extLst>
              </p:cNvPr>
              <p:cNvSpPr/>
              <p:nvPr/>
            </p:nvSpPr>
            <p:spPr>
              <a:xfrm>
                <a:off x="8295798" y="6335129"/>
                <a:ext cx="500710" cy="23462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035135D-A8EE-F648-9A47-C92638B04EB8}"/>
                  </a:ext>
                </a:extLst>
              </p:cNvPr>
              <p:cNvSpPr txBox="1"/>
              <p:nvPr/>
            </p:nvSpPr>
            <p:spPr>
              <a:xfrm>
                <a:off x="8297045" y="6278215"/>
                <a:ext cx="5657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8:20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7ED81B-8FC8-7C48-A20F-D3DC8865E541}"/>
              </a:ext>
            </a:extLst>
          </p:cNvPr>
          <p:cNvGrpSpPr/>
          <p:nvPr/>
        </p:nvGrpSpPr>
        <p:grpSpPr>
          <a:xfrm>
            <a:off x="9139860" y="4167525"/>
            <a:ext cx="721778" cy="1480475"/>
            <a:chOff x="9253544" y="4615664"/>
            <a:chExt cx="721778" cy="1480475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7E2EDEFE-6D8D-5C45-A1AE-48B2FB1A2E14}"/>
                </a:ext>
              </a:extLst>
            </p:cNvPr>
            <p:cNvSpPr txBox="1"/>
            <p:nvPr/>
          </p:nvSpPr>
          <p:spPr>
            <a:xfrm>
              <a:off x="9533186" y="5696029"/>
              <a:ext cx="442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t</a:t>
              </a:r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FED1E599-F713-3B4A-9AFD-8240F0F78B6C}"/>
                </a:ext>
              </a:extLst>
            </p:cNvPr>
            <p:cNvCxnSpPr>
              <a:cxnSpLocks/>
            </p:cNvCxnSpPr>
            <p:nvPr/>
          </p:nvCxnSpPr>
          <p:spPr>
            <a:xfrm>
              <a:off x="9253544" y="4615664"/>
              <a:ext cx="513008" cy="11863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2F5A8CCF-BF8E-464E-BCE2-25CFEC5CE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2920" y="3490328"/>
            <a:ext cx="1688313" cy="1465859"/>
          </a:xfrm>
          <a:prstGeom prst="rect">
            <a:avLst/>
          </a:prstGeom>
        </p:spPr>
      </p:pic>
      <p:graphicFrame>
        <p:nvGraphicFramePr>
          <p:cNvPr id="168" name="Table 167">
            <a:extLst>
              <a:ext uri="{FF2B5EF4-FFF2-40B4-BE49-F238E27FC236}">
                <a16:creationId xmlns:a16="http://schemas.microsoft.com/office/drawing/2014/main" id="{7A980E33-6717-FB48-9F1C-7ED74BB6B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054835"/>
              </p:ext>
            </p:extLst>
          </p:nvPr>
        </p:nvGraphicFramePr>
        <p:xfrm>
          <a:off x="9540480" y="3490320"/>
          <a:ext cx="1664031" cy="147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0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0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0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1EEA54E6-93D9-1E42-BBAB-932710E0BD65}"/>
              </a:ext>
            </a:extLst>
          </p:cNvPr>
          <p:cNvGrpSpPr/>
          <p:nvPr/>
        </p:nvGrpSpPr>
        <p:grpSpPr>
          <a:xfrm>
            <a:off x="9013077" y="3601181"/>
            <a:ext cx="2054201" cy="1693560"/>
            <a:chOff x="11909116" y="5143639"/>
            <a:chExt cx="2054201" cy="1693560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C62E3F08-57FA-3844-A268-930E99400F44}"/>
                </a:ext>
              </a:extLst>
            </p:cNvPr>
            <p:cNvGrpSpPr/>
            <p:nvPr/>
          </p:nvGrpSpPr>
          <p:grpSpPr>
            <a:xfrm>
              <a:off x="13674718" y="5612715"/>
              <a:ext cx="288599" cy="313231"/>
              <a:chOff x="11655018" y="3702085"/>
              <a:chExt cx="373268" cy="380690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54E317D9-8F27-3841-A7C3-7F8313123635}"/>
                  </a:ext>
                </a:extLst>
              </p:cNvPr>
              <p:cNvSpPr/>
              <p:nvPr/>
            </p:nvSpPr>
            <p:spPr>
              <a:xfrm>
                <a:off x="11658618" y="3702085"/>
                <a:ext cx="135124" cy="122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1" name="Triangle 170">
                <a:extLst>
                  <a:ext uri="{FF2B5EF4-FFF2-40B4-BE49-F238E27FC236}">
                    <a16:creationId xmlns:a16="http://schemas.microsoft.com/office/drawing/2014/main" id="{0667B645-415E-8A42-8BC1-EA3DDB992C66}"/>
                  </a:ext>
                </a:extLst>
              </p:cNvPr>
              <p:cNvSpPr/>
              <p:nvPr/>
            </p:nvSpPr>
            <p:spPr>
              <a:xfrm>
                <a:off x="11655018" y="3898772"/>
                <a:ext cx="149493" cy="184003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3" name="Diamond 172">
                <a:extLst>
                  <a:ext uri="{FF2B5EF4-FFF2-40B4-BE49-F238E27FC236}">
                    <a16:creationId xmlns:a16="http://schemas.microsoft.com/office/drawing/2014/main" id="{852DAF11-7368-E048-A74B-E250EEEC3274}"/>
                  </a:ext>
                </a:extLst>
              </p:cNvPr>
              <p:cNvSpPr/>
              <p:nvPr/>
            </p:nvSpPr>
            <p:spPr>
              <a:xfrm>
                <a:off x="11858780" y="3741599"/>
                <a:ext cx="169506" cy="245337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199ADAB9-F7C8-4246-890E-2E71DACBE9B9}"/>
                </a:ext>
              </a:extLst>
            </p:cNvPr>
            <p:cNvGrpSpPr/>
            <p:nvPr/>
          </p:nvGrpSpPr>
          <p:grpSpPr>
            <a:xfrm>
              <a:off x="12616330" y="5143639"/>
              <a:ext cx="230383" cy="295478"/>
              <a:chOff x="10276687" y="3112221"/>
              <a:chExt cx="297974" cy="359114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D800CF07-C0AC-8643-AABE-BB899DBE69D8}"/>
                  </a:ext>
                </a:extLst>
              </p:cNvPr>
              <p:cNvSpPr/>
              <p:nvPr/>
            </p:nvSpPr>
            <p:spPr>
              <a:xfrm>
                <a:off x="10279561" y="3112221"/>
                <a:ext cx="107868" cy="115716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6" name="Triangle 175">
                <a:extLst>
                  <a:ext uri="{FF2B5EF4-FFF2-40B4-BE49-F238E27FC236}">
                    <a16:creationId xmlns:a16="http://schemas.microsoft.com/office/drawing/2014/main" id="{BB655E61-DF66-2847-B978-723418095B4D}"/>
                  </a:ext>
                </a:extLst>
              </p:cNvPr>
              <p:cNvSpPr/>
              <p:nvPr/>
            </p:nvSpPr>
            <p:spPr>
              <a:xfrm>
                <a:off x="10276687" y="3297761"/>
                <a:ext cx="119338" cy="173574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7" name="Diamond 176">
                <a:extLst>
                  <a:ext uri="{FF2B5EF4-FFF2-40B4-BE49-F238E27FC236}">
                    <a16:creationId xmlns:a16="http://schemas.microsoft.com/office/drawing/2014/main" id="{89A50B21-C1A8-9D41-8C2D-36FBA60602F9}"/>
                  </a:ext>
                </a:extLst>
              </p:cNvPr>
              <p:cNvSpPr/>
              <p:nvPr/>
            </p:nvSpPr>
            <p:spPr>
              <a:xfrm>
                <a:off x="10439347" y="3149496"/>
                <a:ext cx="135314" cy="231433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197EE1AE-10B7-F047-B165-C9CB39E498E2}"/>
                </a:ext>
              </a:extLst>
            </p:cNvPr>
            <p:cNvGrpSpPr/>
            <p:nvPr/>
          </p:nvGrpSpPr>
          <p:grpSpPr>
            <a:xfrm>
              <a:off x="13145766" y="6094665"/>
              <a:ext cx="288599" cy="313231"/>
              <a:chOff x="11655018" y="3702085"/>
              <a:chExt cx="373268" cy="38069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0E7C8D7-D21C-2D46-A0C9-1163F73CA949}"/>
                  </a:ext>
                </a:extLst>
              </p:cNvPr>
              <p:cNvSpPr/>
              <p:nvPr/>
            </p:nvSpPr>
            <p:spPr>
              <a:xfrm>
                <a:off x="11658618" y="3702085"/>
                <a:ext cx="135124" cy="122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7" name="Triangle 206">
                <a:extLst>
                  <a:ext uri="{FF2B5EF4-FFF2-40B4-BE49-F238E27FC236}">
                    <a16:creationId xmlns:a16="http://schemas.microsoft.com/office/drawing/2014/main" id="{7BF7C2F5-072B-1945-B0B4-B9081ABB18CB}"/>
                  </a:ext>
                </a:extLst>
              </p:cNvPr>
              <p:cNvSpPr/>
              <p:nvPr/>
            </p:nvSpPr>
            <p:spPr>
              <a:xfrm>
                <a:off x="11655018" y="3898772"/>
                <a:ext cx="149493" cy="184003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8" name="Diamond 207">
                <a:extLst>
                  <a:ext uri="{FF2B5EF4-FFF2-40B4-BE49-F238E27FC236}">
                    <a16:creationId xmlns:a16="http://schemas.microsoft.com/office/drawing/2014/main" id="{D7DF793F-9789-C547-974F-0D5392A3551B}"/>
                  </a:ext>
                </a:extLst>
              </p:cNvPr>
              <p:cNvSpPr/>
              <p:nvPr/>
            </p:nvSpPr>
            <p:spPr>
              <a:xfrm>
                <a:off x="11858780" y="3741599"/>
                <a:ext cx="169506" cy="245337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5DEED1-C741-AB45-9427-02ABEDF0ACB6}"/>
                </a:ext>
              </a:extLst>
            </p:cNvPr>
            <p:cNvGrpSpPr/>
            <p:nvPr/>
          </p:nvGrpSpPr>
          <p:grpSpPr>
            <a:xfrm>
              <a:off x="11909116" y="6498645"/>
              <a:ext cx="565768" cy="338554"/>
              <a:chOff x="11619459" y="6832186"/>
              <a:chExt cx="565768" cy="338554"/>
            </a:xfrm>
          </p:grpSpPr>
          <p:sp>
            <p:nvSpPr>
              <p:cNvPr id="217" name="Rounded Rectangle 216">
                <a:extLst>
                  <a:ext uri="{FF2B5EF4-FFF2-40B4-BE49-F238E27FC236}">
                    <a16:creationId xmlns:a16="http://schemas.microsoft.com/office/drawing/2014/main" id="{2C464085-E3AA-034D-B2ED-73E47A8EC092}"/>
                  </a:ext>
                </a:extLst>
              </p:cNvPr>
              <p:cNvSpPr/>
              <p:nvPr/>
            </p:nvSpPr>
            <p:spPr>
              <a:xfrm>
                <a:off x="11619459" y="6884149"/>
                <a:ext cx="500710" cy="23462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21B638EC-A1FB-E546-94FA-3D9D2D6E65B8}"/>
                  </a:ext>
                </a:extLst>
              </p:cNvPr>
              <p:cNvSpPr txBox="1"/>
              <p:nvPr/>
            </p:nvSpPr>
            <p:spPr>
              <a:xfrm>
                <a:off x="11619459" y="6832186"/>
                <a:ext cx="5657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8:30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498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356" y="430603"/>
            <a:ext cx="317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overview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8929676-C3EC-9947-A85B-77E9F491E5D8}"/>
              </a:ext>
            </a:extLst>
          </p:cNvPr>
          <p:cNvGrpSpPr/>
          <p:nvPr/>
        </p:nvGrpSpPr>
        <p:grpSpPr>
          <a:xfrm>
            <a:off x="1394710" y="3777231"/>
            <a:ext cx="1284684" cy="738664"/>
            <a:chOff x="2081652" y="3547665"/>
            <a:chExt cx="2051220" cy="9096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369086-327A-B244-B3EC-61856AE57DC3}"/>
                </a:ext>
              </a:extLst>
            </p:cNvPr>
            <p:cNvSpPr txBox="1"/>
            <p:nvPr/>
          </p:nvSpPr>
          <p:spPr>
            <a:xfrm>
              <a:off x="2081652" y="3547665"/>
              <a:ext cx="2051220" cy="90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Budget&amp;</a:t>
              </a: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Target</a:t>
              </a:r>
              <a:r>
                <a:rPr lang="zh-CN" altLang="en-US" sz="1400" dirty="0">
                  <a:latin typeface="Bell MT" panose="02020503060305020303" pitchFamily="18" charset="77"/>
                </a:rPr>
                <a:t> </a:t>
              </a:r>
              <a:endParaRPr lang="en-US" altLang="zh-CN" sz="1400" dirty="0">
                <a:latin typeface="Bell MT" panose="02020503060305020303" pitchFamily="18" charset="77"/>
              </a:endParaRP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distribution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98869C8-1DFA-C740-8835-20AAA187651E}"/>
                </a:ext>
              </a:extLst>
            </p:cNvPr>
            <p:cNvCxnSpPr>
              <a:cxnSpLocks/>
            </p:cNvCxnSpPr>
            <p:nvPr/>
          </p:nvCxnSpPr>
          <p:spPr>
            <a:xfrm>
              <a:off x="2244197" y="3897600"/>
              <a:ext cx="1326309" cy="139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62246D-AE00-F443-8CD5-50C90D7ADBD5}"/>
              </a:ext>
            </a:extLst>
          </p:cNvPr>
          <p:cNvSpPr txBox="1"/>
          <p:nvPr/>
        </p:nvSpPr>
        <p:spPr>
          <a:xfrm>
            <a:off x="2546992" y="3968681"/>
            <a:ext cx="131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Planning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E39CB1D-086C-524F-9BA8-D5C5F289282C}"/>
              </a:ext>
            </a:extLst>
          </p:cNvPr>
          <p:cNvGrpSpPr/>
          <p:nvPr/>
        </p:nvGrpSpPr>
        <p:grpSpPr>
          <a:xfrm>
            <a:off x="315438" y="1125002"/>
            <a:ext cx="2544108" cy="1622704"/>
            <a:chOff x="11270480" y="4037358"/>
            <a:chExt cx="2544108" cy="162270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002B356-E017-D34A-BC0A-B99A68752F52}"/>
                </a:ext>
              </a:extLst>
            </p:cNvPr>
            <p:cNvGrpSpPr/>
            <p:nvPr/>
          </p:nvGrpSpPr>
          <p:grpSpPr>
            <a:xfrm>
              <a:off x="11384366" y="4037358"/>
              <a:ext cx="2246437" cy="817551"/>
              <a:chOff x="11157539" y="4318989"/>
              <a:chExt cx="2246437" cy="817551"/>
            </a:xfrm>
          </p:grpSpPr>
          <p:sp>
            <p:nvSpPr>
              <p:cNvPr id="98" name="Triangle 97">
                <a:extLst>
                  <a:ext uri="{FF2B5EF4-FFF2-40B4-BE49-F238E27FC236}">
                    <a16:creationId xmlns:a16="http://schemas.microsoft.com/office/drawing/2014/main" id="{BB86A168-EB51-4F45-BF5F-F66AE6114948}"/>
                  </a:ext>
                </a:extLst>
              </p:cNvPr>
              <p:cNvSpPr/>
              <p:nvPr/>
            </p:nvSpPr>
            <p:spPr>
              <a:xfrm>
                <a:off x="11157539" y="4376144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99" name="Diamond 98">
                <a:extLst>
                  <a:ext uri="{FF2B5EF4-FFF2-40B4-BE49-F238E27FC236}">
                    <a16:creationId xmlns:a16="http://schemas.microsoft.com/office/drawing/2014/main" id="{8E46F58B-906C-AA4C-B196-038F3DBAC236}"/>
                  </a:ext>
                </a:extLst>
              </p:cNvPr>
              <p:cNvSpPr/>
              <p:nvPr/>
            </p:nvSpPr>
            <p:spPr>
              <a:xfrm>
                <a:off x="11162400" y="4591937"/>
                <a:ext cx="91440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219AD11-A3AA-A745-9E7C-A4BD808D9DA8}"/>
                  </a:ext>
                </a:extLst>
              </p:cNvPr>
              <p:cNvSpPr/>
              <p:nvPr/>
            </p:nvSpPr>
            <p:spPr>
              <a:xfrm>
                <a:off x="11157539" y="4853450"/>
                <a:ext cx="109728" cy="138817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80A9C7D-AAC4-CB4C-B2B5-BD77568EFCBA}"/>
                  </a:ext>
                </a:extLst>
              </p:cNvPr>
              <p:cNvSpPr txBox="1"/>
              <p:nvPr/>
            </p:nvSpPr>
            <p:spPr>
              <a:xfrm>
                <a:off x="11352755" y="4318989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GPS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EA8B62B-93C8-634F-80CA-65A38EB86658}"/>
                  </a:ext>
                </a:extLst>
              </p:cNvPr>
              <p:cNvSpPr txBox="1"/>
              <p:nvPr/>
            </p:nvSpPr>
            <p:spPr>
              <a:xfrm>
                <a:off x="11352755" y="454226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Temperature</a:t>
                </a:r>
                <a:r>
                  <a:rPr lang="zh-CN" altLang="en-US" sz="1600" dirty="0">
                    <a:latin typeface="Bell MT" panose="02020503060305020303" pitchFamily="18" charset="77"/>
                  </a:rPr>
                  <a:t> </a:t>
                </a:r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59294F0-87D6-E94B-86AD-17E0F62638D5}"/>
                  </a:ext>
                </a:extLst>
              </p:cNvPr>
              <p:cNvSpPr txBox="1"/>
              <p:nvPr/>
            </p:nvSpPr>
            <p:spPr>
              <a:xfrm>
                <a:off x="11350972" y="479798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1939D0B9-AAE3-9D41-B0ED-C0D3C737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9713" y="4773109"/>
              <a:ext cx="287291" cy="28729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68C65AC-CC3C-9E44-AD3B-2DFDB8A03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96746" y="5063699"/>
              <a:ext cx="288839" cy="267374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2C77DEA-77FF-314F-9D99-EF6C991E6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0480" y="5295135"/>
              <a:ext cx="358775" cy="358775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202B368-838C-7948-BAC3-7812BB3DE9DC}"/>
                </a:ext>
              </a:extLst>
            </p:cNvPr>
            <p:cNvSpPr txBox="1"/>
            <p:nvPr/>
          </p:nvSpPr>
          <p:spPr>
            <a:xfrm>
              <a:off x="11571071" y="4776434"/>
              <a:ext cx="2243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Incentivized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714066D-23F9-A945-810C-8BEAF43F0C67}"/>
                </a:ext>
              </a:extLst>
            </p:cNvPr>
            <p:cNvSpPr txBox="1"/>
            <p:nvPr/>
          </p:nvSpPr>
          <p:spPr>
            <a:xfrm>
              <a:off x="11556557" y="5041825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Occupied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5A9857C-F782-4545-8345-0E6C9B9A2BCE}"/>
                </a:ext>
              </a:extLst>
            </p:cNvPr>
            <p:cNvSpPr txBox="1"/>
            <p:nvPr/>
          </p:nvSpPr>
          <p:spPr>
            <a:xfrm>
              <a:off x="11571070" y="5321508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Free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5EF46A7-E5BA-7F45-8889-24CD1D219266}"/>
              </a:ext>
            </a:extLst>
          </p:cNvPr>
          <p:cNvGrpSpPr/>
          <p:nvPr/>
        </p:nvGrpSpPr>
        <p:grpSpPr>
          <a:xfrm>
            <a:off x="3084876" y="2464357"/>
            <a:ext cx="2657533" cy="1218616"/>
            <a:chOff x="3084876" y="2464357"/>
            <a:chExt cx="2657533" cy="1218616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9AB4BD0D-1DEB-B942-B2FD-945F955F2A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876" y="2751682"/>
              <a:ext cx="23683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414FD0A2-1791-4948-85D3-4ECC1C60006F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H="1" flipV="1">
              <a:off x="3084876" y="2755220"/>
              <a:ext cx="398" cy="92775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8D46218-87C6-C343-8D4F-8EFBB32683B5}"/>
                </a:ext>
              </a:extLst>
            </p:cNvPr>
            <p:cNvSpPr txBox="1"/>
            <p:nvPr/>
          </p:nvSpPr>
          <p:spPr>
            <a:xfrm>
              <a:off x="3260870" y="2464357"/>
              <a:ext cx="24815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location</a:t>
              </a:r>
            </a:p>
            <a:p>
              <a:r>
                <a:rPr lang="en-US" altLang="zh-CN" sz="1600" dirty="0">
                  <a:latin typeface="Bell MT" panose="02020503060305020303" pitchFamily="18" charset="77"/>
                </a:rPr>
                <a:t>&amp;occupancy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status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63185A3-8EDF-154F-96F1-F52821F7844B}"/>
              </a:ext>
            </a:extLst>
          </p:cNvPr>
          <p:cNvGrpSpPr/>
          <p:nvPr/>
        </p:nvGrpSpPr>
        <p:grpSpPr>
          <a:xfrm>
            <a:off x="2446554" y="1223920"/>
            <a:ext cx="3484836" cy="558384"/>
            <a:chOff x="1443414" y="4865282"/>
            <a:chExt cx="3181666" cy="558384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D86444A-01D7-8948-8468-DC5E899F535E}"/>
                </a:ext>
              </a:extLst>
            </p:cNvPr>
            <p:cNvCxnSpPr/>
            <p:nvPr/>
          </p:nvCxnSpPr>
          <p:spPr>
            <a:xfrm>
              <a:off x="1443414" y="5031827"/>
              <a:ext cx="36576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55D9890-1642-4549-A120-72EEEC2803A5}"/>
                </a:ext>
              </a:extLst>
            </p:cNvPr>
            <p:cNvSpPr txBox="1"/>
            <p:nvPr/>
          </p:nvSpPr>
          <p:spPr>
            <a:xfrm>
              <a:off x="1780146" y="4865282"/>
              <a:ext cx="2844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Assigned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(Assignment)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F0020E0-7CCF-9643-B50B-AD5696F14C2A}"/>
                </a:ext>
              </a:extLst>
            </p:cNvPr>
            <p:cNvCxnSpPr/>
            <p:nvPr/>
          </p:nvCxnSpPr>
          <p:spPr>
            <a:xfrm>
              <a:off x="1443414" y="5239000"/>
              <a:ext cx="36576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C38354F-2708-6643-BC06-B8BB3563ACB2}"/>
                </a:ext>
              </a:extLst>
            </p:cNvPr>
            <p:cNvSpPr txBox="1"/>
            <p:nvPr/>
          </p:nvSpPr>
          <p:spPr>
            <a:xfrm>
              <a:off x="1765632" y="5085112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Normal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191CA95-1F1A-EE4F-82C2-0A314AAA47CB}"/>
              </a:ext>
            </a:extLst>
          </p:cNvPr>
          <p:cNvGrpSpPr/>
          <p:nvPr/>
        </p:nvGrpSpPr>
        <p:grpSpPr>
          <a:xfrm>
            <a:off x="237115" y="3631782"/>
            <a:ext cx="1657080" cy="1211645"/>
            <a:chOff x="549338" y="3658902"/>
            <a:chExt cx="2645815" cy="1492132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F39AB03-4258-F54A-9636-5DAEDC043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132" y="3658902"/>
              <a:ext cx="1375855" cy="103349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06CFEDE-90D8-2C4F-937D-3C454749BCA9}"/>
                </a:ext>
              </a:extLst>
            </p:cNvPr>
            <p:cNvSpPr txBox="1"/>
            <p:nvPr/>
          </p:nvSpPr>
          <p:spPr>
            <a:xfrm>
              <a:off x="549338" y="4734107"/>
              <a:ext cx="2645815" cy="41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Data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request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end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D8F22203-D0C5-DF42-93BC-424C981FD349}"/>
              </a:ext>
            </a:extLst>
          </p:cNvPr>
          <p:cNvSpPr txBox="1"/>
          <p:nvPr/>
        </p:nvSpPr>
        <p:spPr>
          <a:xfrm>
            <a:off x="2353169" y="4632373"/>
            <a:ext cx="192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 err="1">
                <a:latin typeface="Bell MT" panose="02020503060305020303" pitchFamily="18" charset="77"/>
              </a:rPr>
              <a:t>Crowdsourcer</a:t>
            </a:r>
            <a:endParaRPr lang="en-US" altLang="zh-CN" sz="1600" dirty="0">
              <a:latin typeface="Bell MT" panose="02020503060305020303" pitchFamily="18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D92B33C-05EE-0A44-80D6-898828FBD1C8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F8EC4D-4136-B244-A53F-79F5FABCF292}"/>
              </a:ext>
            </a:extLst>
          </p:cNvPr>
          <p:cNvSpPr/>
          <p:nvPr/>
        </p:nvSpPr>
        <p:spPr>
          <a:xfrm>
            <a:off x="2353169" y="3682973"/>
            <a:ext cx="1464209" cy="8698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80C877-08A5-7D4C-AD0A-70DD24E99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295" y="3246842"/>
            <a:ext cx="1878447" cy="1738996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A4E0BDE-2EA1-3648-A482-E541239553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17806" y="3227181"/>
          <a:ext cx="1871934" cy="1754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4B53F46C-A8A1-B548-9FF1-3FB3AA4BB9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206" y="3448359"/>
            <a:ext cx="291333" cy="29133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B91B2E-C3A8-D046-846B-1D443C290AA7}"/>
              </a:ext>
            </a:extLst>
          </p:cNvPr>
          <p:cNvSpPr txBox="1"/>
          <p:nvPr/>
        </p:nvSpPr>
        <p:spPr>
          <a:xfrm>
            <a:off x="5946636" y="3237990"/>
            <a:ext cx="680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879384-0385-ED4A-B761-EF5954A26FBB}"/>
              </a:ext>
            </a:extLst>
          </p:cNvPr>
          <p:cNvSpPr txBox="1"/>
          <p:nvPr/>
        </p:nvSpPr>
        <p:spPr>
          <a:xfrm>
            <a:off x="4694770" y="4142178"/>
            <a:ext cx="938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7A0EBC-12ED-3840-A7F4-00E80319241B}"/>
              </a:ext>
            </a:extLst>
          </p:cNvPr>
          <p:cNvSpPr txBox="1"/>
          <p:nvPr/>
        </p:nvSpPr>
        <p:spPr>
          <a:xfrm>
            <a:off x="4672546" y="4741362"/>
            <a:ext cx="8982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c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FFC9AFC-5594-C841-AFCE-4D1527370C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852" y="4562331"/>
            <a:ext cx="234544" cy="21711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4A185C-7628-BD4C-BD5E-2D8399B958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753" y="3908891"/>
            <a:ext cx="233287" cy="233287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51731B4-4562-6C44-AB20-8D823E88F8FE}"/>
              </a:ext>
            </a:extLst>
          </p:cNvPr>
          <p:cNvCxnSpPr>
            <a:cxnSpLocks/>
          </p:cNvCxnSpPr>
          <p:nvPr/>
        </p:nvCxnSpPr>
        <p:spPr>
          <a:xfrm flipV="1">
            <a:off x="6622439" y="4104161"/>
            <a:ext cx="400884" cy="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1B390-CE6E-4B4F-943F-58AEC82979BA}"/>
              </a:ext>
            </a:extLst>
          </p:cNvPr>
          <p:cNvGrpSpPr/>
          <p:nvPr/>
        </p:nvGrpSpPr>
        <p:grpSpPr>
          <a:xfrm>
            <a:off x="3774009" y="3746904"/>
            <a:ext cx="1306450" cy="714220"/>
            <a:chOff x="3774009" y="3746904"/>
            <a:chExt cx="1306450" cy="714220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A89D1D1-AE34-A449-91E3-AE9644764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3706" y="4104662"/>
              <a:ext cx="647933" cy="27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EDA5F6B-DD44-0445-9253-1AD4F923E759}"/>
                </a:ext>
              </a:extLst>
            </p:cNvPr>
            <p:cNvSpPr txBox="1"/>
            <p:nvPr/>
          </p:nvSpPr>
          <p:spPr>
            <a:xfrm>
              <a:off x="3774009" y="3746904"/>
              <a:ext cx="1284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Trajectory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6E0EEF-8A05-2349-B5AB-8F6F40968A7D}"/>
                </a:ext>
              </a:extLst>
            </p:cNvPr>
            <p:cNvSpPr txBox="1"/>
            <p:nvPr/>
          </p:nvSpPr>
          <p:spPr>
            <a:xfrm>
              <a:off x="3795775" y="4153347"/>
              <a:ext cx="1284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Incentive</a:t>
              </a:r>
              <a:r>
                <a:rPr lang="zh-CN" altLang="en-US" sz="1400" dirty="0">
                  <a:latin typeface="Bell MT" panose="02020503060305020303" pitchFamily="18" charset="77"/>
                </a:rPr>
                <a:t> </a:t>
              </a:r>
              <a:endParaRPr lang="en-US" altLang="zh-CN" sz="1400" dirty="0">
                <a:latin typeface="Bell MT" panose="02020503060305020303" pitchFamily="18" charset="77"/>
              </a:endParaRP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8508E9C-FB44-5B40-9BAF-E81CA2010E6F}"/>
              </a:ext>
            </a:extLst>
          </p:cNvPr>
          <p:cNvCxnSpPr>
            <a:cxnSpLocks/>
          </p:cNvCxnSpPr>
          <p:nvPr/>
        </p:nvCxnSpPr>
        <p:spPr>
          <a:xfrm flipV="1">
            <a:off x="5453262" y="2762130"/>
            <a:ext cx="0" cy="45696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7C5471-F3DB-F94A-AF98-DFE1A5B55EF6}"/>
              </a:ext>
            </a:extLst>
          </p:cNvPr>
          <p:cNvGrpSpPr/>
          <p:nvPr/>
        </p:nvGrpSpPr>
        <p:grpSpPr>
          <a:xfrm>
            <a:off x="4619519" y="3240117"/>
            <a:ext cx="1719093" cy="1422286"/>
            <a:chOff x="4619519" y="3240117"/>
            <a:chExt cx="1719093" cy="1422286"/>
          </a:xfrm>
        </p:grpSpPr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62A65F1A-DC4E-6D4F-9649-C211D883E14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099822" y="3501392"/>
              <a:ext cx="362556" cy="361589"/>
            </a:xfrm>
            <a:prstGeom prst="curvedConnector3">
              <a:avLst>
                <a:gd name="adj1" fmla="val 102964"/>
              </a:avLst>
            </a:prstGeom>
            <a:ln w="3175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9A58E98F-CD6E-1442-85D5-D8F1B806A16C}"/>
                </a:ext>
              </a:extLst>
            </p:cNvPr>
            <p:cNvCxnSpPr>
              <a:stCxn id="40" idx="2"/>
            </p:cNvCxnSpPr>
            <p:nvPr/>
          </p:nvCxnSpPr>
          <p:spPr>
            <a:xfrm rot="5400000">
              <a:off x="5592609" y="3690430"/>
              <a:ext cx="489003" cy="587526"/>
            </a:xfrm>
            <a:prstGeom prst="curvedConnector2">
              <a:avLst/>
            </a:prstGeom>
            <a:ln w="317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10DFFA-5F25-A04B-A6BF-1C263F685F3F}"/>
                </a:ext>
              </a:extLst>
            </p:cNvPr>
            <p:cNvCxnSpPr>
              <a:cxnSpLocks/>
            </p:cNvCxnSpPr>
            <p:nvPr/>
          </p:nvCxnSpPr>
          <p:spPr>
            <a:xfrm>
              <a:off x="5113808" y="4650618"/>
              <a:ext cx="1224804" cy="11785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F26E038-7412-D140-8CD7-89458CE7BB15}"/>
                </a:ext>
              </a:extLst>
            </p:cNvPr>
            <p:cNvGrpSpPr/>
            <p:nvPr/>
          </p:nvGrpSpPr>
          <p:grpSpPr>
            <a:xfrm>
              <a:off x="4739199" y="3240117"/>
              <a:ext cx="565768" cy="261610"/>
              <a:chOff x="6048840" y="6356402"/>
              <a:chExt cx="903347" cy="322170"/>
            </a:xfrm>
          </p:grpSpPr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B8FEF9B3-56B9-7E45-A130-E033B90D646B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587873" cy="23079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3B17E2D-55DF-7946-9AD8-49054F45519A}"/>
                  </a:ext>
                </a:extLst>
              </p:cNvPr>
              <p:cNvSpPr txBox="1"/>
              <p:nvPr/>
            </p:nvSpPr>
            <p:spPr>
              <a:xfrm>
                <a:off x="6048840" y="6356402"/>
                <a:ext cx="903347" cy="32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8:20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93F85C5-276E-F94F-BA3A-2561C49BEDF0}"/>
                </a:ext>
              </a:extLst>
            </p:cNvPr>
            <p:cNvGrpSpPr/>
            <p:nvPr/>
          </p:nvGrpSpPr>
          <p:grpSpPr>
            <a:xfrm>
              <a:off x="5517400" y="3535287"/>
              <a:ext cx="565768" cy="261610"/>
              <a:chOff x="6057036" y="6322430"/>
              <a:chExt cx="903346" cy="322171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0C4BC45D-CCC4-5B42-B9FC-DF5418332934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559550" cy="22683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59EB342-AA91-2349-B7D4-381AFB265ABE}"/>
                  </a:ext>
                </a:extLst>
              </p:cNvPr>
              <p:cNvSpPr txBox="1"/>
              <p:nvPr/>
            </p:nvSpPr>
            <p:spPr>
              <a:xfrm>
                <a:off x="6057036" y="6322430"/>
                <a:ext cx="903346" cy="322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8:30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FDE5C13-E181-B84F-B7DB-0DB1EC5E7EC7}"/>
                </a:ext>
              </a:extLst>
            </p:cNvPr>
            <p:cNvGrpSpPr/>
            <p:nvPr/>
          </p:nvGrpSpPr>
          <p:grpSpPr>
            <a:xfrm>
              <a:off x="4619519" y="3921957"/>
              <a:ext cx="565768" cy="261610"/>
              <a:chOff x="6094509" y="6338572"/>
              <a:chExt cx="903347" cy="322170"/>
            </a:xfrm>
          </p:grpSpPr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EFBA07E6-1578-9642-9AB8-A41060368E02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607852" cy="24389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147F8F4-2ECD-604B-87FE-DEE1106C568C}"/>
                  </a:ext>
                </a:extLst>
              </p:cNvPr>
              <p:cNvSpPr txBox="1"/>
              <p:nvPr/>
            </p:nvSpPr>
            <p:spPr>
              <a:xfrm>
                <a:off x="6094509" y="6338572"/>
                <a:ext cx="903347" cy="32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8:10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4202CC-B9C3-AA41-A140-819089434247}"/>
              </a:ext>
            </a:extLst>
          </p:cNvPr>
          <p:cNvGrpSpPr/>
          <p:nvPr/>
        </p:nvGrpSpPr>
        <p:grpSpPr>
          <a:xfrm>
            <a:off x="4885109" y="3329370"/>
            <a:ext cx="1569423" cy="1573149"/>
            <a:chOff x="4860881" y="3308282"/>
            <a:chExt cx="1569423" cy="157314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131695-01FD-3D40-B523-21B2269539DE}"/>
                </a:ext>
              </a:extLst>
            </p:cNvPr>
            <p:cNvGrpSpPr/>
            <p:nvPr/>
          </p:nvGrpSpPr>
          <p:grpSpPr>
            <a:xfrm>
              <a:off x="4860881" y="3539492"/>
              <a:ext cx="183384" cy="159563"/>
              <a:chOff x="10127401" y="1714500"/>
              <a:chExt cx="252594" cy="28377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CE6E356-D57B-0E40-BF09-36239A8DC469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7" name="Triangle 56">
                <a:extLst>
                  <a:ext uri="{FF2B5EF4-FFF2-40B4-BE49-F238E27FC236}">
                    <a16:creationId xmlns:a16="http://schemas.microsoft.com/office/drawing/2014/main" id="{CA002EAB-3D2F-CA41-B4C9-82DAFA4E20B7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8" name="Diamond 57">
                <a:extLst>
                  <a:ext uri="{FF2B5EF4-FFF2-40B4-BE49-F238E27FC236}">
                    <a16:creationId xmlns:a16="http://schemas.microsoft.com/office/drawing/2014/main" id="{EBC39049-34A3-1E4F-85D5-551BAFBE4068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6C8619B-0FAC-5440-80FA-304ACEF3F816}"/>
                </a:ext>
              </a:extLst>
            </p:cNvPr>
            <p:cNvGrpSpPr/>
            <p:nvPr/>
          </p:nvGrpSpPr>
          <p:grpSpPr>
            <a:xfrm>
              <a:off x="5499765" y="3308282"/>
              <a:ext cx="183384" cy="159563"/>
              <a:chOff x="10127401" y="1714500"/>
              <a:chExt cx="252594" cy="28377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8CD647F-9F71-9D4B-A439-038C68CB57CA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5" name="Triangle 64">
                <a:extLst>
                  <a:ext uri="{FF2B5EF4-FFF2-40B4-BE49-F238E27FC236}">
                    <a16:creationId xmlns:a16="http://schemas.microsoft.com/office/drawing/2014/main" id="{F6E6041A-8296-5345-97F1-62A8CF50C9BD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6" name="Diamond 65">
                <a:extLst>
                  <a:ext uri="{FF2B5EF4-FFF2-40B4-BE49-F238E27FC236}">
                    <a16:creationId xmlns:a16="http://schemas.microsoft.com/office/drawing/2014/main" id="{F619AC20-FD85-2F4E-AC89-4BB0DFF02EBA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B80C432-45B9-7B49-9A20-708A61E891DF}"/>
                </a:ext>
              </a:extLst>
            </p:cNvPr>
            <p:cNvGrpSpPr/>
            <p:nvPr/>
          </p:nvGrpSpPr>
          <p:grpSpPr>
            <a:xfrm>
              <a:off x="5499766" y="3990118"/>
              <a:ext cx="183384" cy="159563"/>
              <a:chOff x="10127401" y="1714500"/>
              <a:chExt cx="252594" cy="28377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5047525-2156-7649-8846-509E675FF9ED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8" name="Triangle 77">
                <a:extLst>
                  <a:ext uri="{FF2B5EF4-FFF2-40B4-BE49-F238E27FC236}">
                    <a16:creationId xmlns:a16="http://schemas.microsoft.com/office/drawing/2014/main" id="{5A8E0E39-1B5C-CF41-B777-A42A979DEE61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9" name="Diamond 78">
                <a:extLst>
                  <a:ext uri="{FF2B5EF4-FFF2-40B4-BE49-F238E27FC236}">
                    <a16:creationId xmlns:a16="http://schemas.microsoft.com/office/drawing/2014/main" id="{B47B695C-63FA-6647-B75E-797B14E83928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1134575-6BA3-D147-B8B4-1154714239C5}"/>
                </a:ext>
              </a:extLst>
            </p:cNvPr>
            <p:cNvGrpSpPr/>
            <p:nvPr/>
          </p:nvGrpSpPr>
          <p:grpSpPr>
            <a:xfrm>
              <a:off x="6246920" y="4002130"/>
              <a:ext cx="183384" cy="159563"/>
              <a:chOff x="10127401" y="1714500"/>
              <a:chExt cx="252594" cy="283775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F20ECA7-CD25-AE40-896D-186C34DDC923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2" name="Triangle 81">
                <a:extLst>
                  <a:ext uri="{FF2B5EF4-FFF2-40B4-BE49-F238E27FC236}">
                    <a16:creationId xmlns:a16="http://schemas.microsoft.com/office/drawing/2014/main" id="{1EDD1047-5970-0244-81F7-E058F74EE4F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3" name="Diamond 82">
                <a:extLst>
                  <a:ext uri="{FF2B5EF4-FFF2-40B4-BE49-F238E27FC236}">
                    <a16:creationId xmlns:a16="http://schemas.microsoft.com/office/drawing/2014/main" id="{31DF6AD7-8F5E-B646-B2CB-1899752F4042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8129836-E948-1A4B-9135-FFEE207181AC}"/>
                </a:ext>
              </a:extLst>
            </p:cNvPr>
            <p:cNvGrpSpPr/>
            <p:nvPr/>
          </p:nvGrpSpPr>
          <p:grpSpPr>
            <a:xfrm>
              <a:off x="6223383" y="4707851"/>
              <a:ext cx="183384" cy="159563"/>
              <a:chOff x="10127401" y="1714500"/>
              <a:chExt cx="252594" cy="283775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DA5FBCC-68FD-4749-96F9-B2420B9082B9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6" name="Triangle 85">
                <a:extLst>
                  <a:ext uri="{FF2B5EF4-FFF2-40B4-BE49-F238E27FC236}">
                    <a16:creationId xmlns:a16="http://schemas.microsoft.com/office/drawing/2014/main" id="{1E6BA10A-BD98-BC4E-BB33-D2340588519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7" name="Diamond 86">
                <a:extLst>
                  <a:ext uri="{FF2B5EF4-FFF2-40B4-BE49-F238E27FC236}">
                    <a16:creationId xmlns:a16="http://schemas.microsoft.com/office/drawing/2014/main" id="{CBF100E7-DBBE-4549-8D9C-A08930F06611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692F10C-E335-3F4B-ADB5-460AE8510900}"/>
                </a:ext>
              </a:extLst>
            </p:cNvPr>
            <p:cNvGrpSpPr/>
            <p:nvPr/>
          </p:nvGrpSpPr>
          <p:grpSpPr>
            <a:xfrm>
              <a:off x="5587324" y="4721868"/>
              <a:ext cx="183384" cy="159563"/>
              <a:chOff x="10127401" y="1714500"/>
              <a:chExt cx="252594" cy="283775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6B09D45-06D2-9942-912E-4F584EC215E5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112" name="Triangle 111">
                <a:extLst>
                  <a:ext uri="{FF2B5EF4-FFF2-40B4-BE49-F238E27FC236}">
                    <a16:creationId xmlns:a16="http://schemas.microsoft.com/office/drawing/2014/main" id="{D0AFA783-1FC7-3C4E-88BB-CE2A8F57436C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116" name="Diamond 115">
                <a:extLst>
                  <a:ext uri="{FF2B5EF4-FFF2-40B4-BE49-F238E27FC236}">
                    <a16:creationId xmlns:a16="http://schemas.microsoft.com/office/drawing/2014/main" id="{252F0530-77F9-7940-911F-A3865053E2BE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C00374B7-6A0F-F24B-BCE9-58D4CC045480}"/>
              </a:ext>
            </a:extLst>
          </p:cNvPr>
          <p:cNvSpPr txBox="1"/>
          <p:nvPr/>
        </p:nvSpPr>
        <p:spPr>
          <a:xfrm>
            <a:off x="7060738" y="3780343"/>
            <a:ext cx="2028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Bell MT" panose="02020503060305020303" pitchFamily="18" charset="77"/>
              </a:rPr>
              <a:t>Data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collection</a:t>
            </a:r>
          </a:p>
          <a:p>
            <a:r>
              <a:rPr lang="en-US" altLang="zh-CN" sz="1600" dirty="0">
                <a:latin typeface="Bell MT" panose="02020503060305020303" pitchFamily="18" charset="77"/>
              </a:rPr>
              <a:t>&amp;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organization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BC9B105-6556-CB40-802A-53B111ACB923}"/>
              </a:ext>
            </a:extLst>
          </p:cNvPr>
          <p:cNvSpPr txBox="1"/>
          <p:nvPr/>
        </p:nvSpPr>
        <p:spPr>
          <a:xfrm>
            <a:off x="7142522" y="4625095"/>
            <a:ext cx="1800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Bell MT" panose="02020503060305020303" pitchFamily="18" charset="77"/>
              </a:rPr>
              <a:t>Crowdsourcer</a:t>
            </a:r>
            <a:endParaRPr lang="en-US" altLang="zh-CN" sz="1600" dirty="0">
              <a:latin typeface="Bell MT" panose="02020503060305020303" pitchFamily="18" charset="77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8B4A61D-232E-484F-8AF8-60570E99696C}"/>
              </a:ext>
            </a:extLst>
          </p:cNvPr>
          <p:cNvSpPr/>
          <p:nvPr/>
        </p:nvSpPr>
        <p:spPr>
          <a:xfrm>
            <a:off x="7052628" y="3601181"/>
            <a:ext cx="1464209" cy="8698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D95C5D5-9249-BD4B-A499-678023A0DEF1}"/>
              </a:ext>
            </a:extLst>
          </p:cNvPr>
          <p:cNvCxnSpPr>
            <a:cxnSpLocks/>
          </p:cNvCxnSpPr>
          <p:nvPr/>
        </p:nvCxnSpPr>
        <p:spPr>
          <a:xfrm flipV="1">
            <a:off x="8516837" y="4109391"/>
            <a:ext cx="400884" cy="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Picture 156">
            <a:extLst>
              <a:ext uri="{FF2B5EF4-FFF2-40B4-BE49-F238E27FC236}">
                <a16:creationId xmlns:a16="http://schemas.microsoft.com/office/drawing/2014/main" id="{0B9E191D-97CA-8E43-BA75-A87EE3304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112" y="2711502"/>
            <a:ext cx="1685390" cy="1463321"/>
          </a:xfrm>
          <a:prstGeom prst="rect">
            <a:avLst/>
          </a:prstGeom>
        </p:spPr>
      </p:pic>
      <p:graphicFrame>
        <p:nvGraphicFramePr>
          <p:cNvPr id="158" name="Table 157">
            <a:extLst>
              <a:ext uri="{FF2B5EF4-FFF2-40B4-BE49-F238E27FC236}">
                <a16:creationId xmlns:a16="http://schemas.microsoft.com/office/drawing/2014/main" id="{AA68B49C-26DA-6A42-9E5C-1CA5627EA2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39112" y="2711502"/>
          <a:ext cx="1670160" cy="1463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122DA21B-87D3-2448-9154-53761578DC48}"/>
              </a:ext>
            </a:extLst>
          </p:cNvPr>
          <p:cNvGrpSpPr/>
          <p:nvPr/>
        </p:nvGrpSpPr>
        <p:grpSpPr>
          <a:xfrm>
            <a:off x="8662026" y="2311391"/>
            <a:ext cx="3300520" cy="2094942"/>
            <a:chOff x="8775710" y="2759530"/>
            <a:chExt cx="3300520" cy="2094942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68E90BC5-6241-3944-8205-9468FE816C4C}"/>
                </a:ext>
              </a:extLst>
            </p:cNvPr>
            <p:cNvGrpSpPr/>
            <p:nvPr/>
          </p:nvGrpSpPr>
          <p:grpSpPr>
            <a:xfrm>
              <a:off x="10530796" y="3253035"/>
              <a:ext cx="289887" cy="299984"/>
              <a:chOff x="10127401" y="1714500"/>
              <a:chExt cx="252594" cy="283775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EE8EE9E-E4A1-EC47-ADBE-C9AFF7DAE8AC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1" name="Triangle 160">
                <a:extLst>
                  <a:ext uri="{FF2B5EF4-FFF2-40B4-BE49-F238E27FC236}">
                    <a16:creationId xmlns:a16="http://schemas.microsoft.com/office/drawing/2014/main" id="{334BD32C-4ABE-E74B-AE9E-4470BD1E2B6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2" name="Diamond 161">
                <a:extLst>
                  <a:ext uri="{FF2B5EF4-FFF2-40B4-BE49-F238E27FC236}">
                    <a16:creationId xmlns:a16="http://schemas.microsoft.com/office/drawing/2014/main" id="{341321D3-0125-1741-872F-219C3CCBF30B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B6EFDF63-F2A9-6042-B095-593DD9B2EE1F}"/>
                </a:ext>
              </a:extLst>
            </p:cNvPr>
            <p:cNvGrpSpPr/>
            <p:nvPr/>
          </p:nvGrpSpPr>
          <p:grpSpPr>
            <a:xfrm>
              <a:off x="9419858" y="3762994"/>
              <a:ext cx="231411" cy="282982"/>
              <a:chOff x="10127401" y="1714500"/>
              <a:chExt cx="252594" cy="283775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FE322212-BDB6-B243-B862-F204E1623BE4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5" name="Triangle 164">
                <a:extLst>
                  <a:ext uri="{FF2B5EF4-FFF2-40B4-BE49-F238E27FC236}">
                    <a16:creationId xmlns:a16="http://schemas.microsoft.com/office/drawing/2014/main" id="{6A44C0AB-D60F-B44C-A936-D66BD1F75116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6" name="Diamond 165">
                <a:extLst>
                  <a:ext uri="{FF2B5EF4-FFF2-40B4-BE49-F238E27FC236}">
                    <a16:creationId xmlns:a16="http://schemas.microsoft.com/office/drawing/2014/main" id="{BCE05B31-9107-B740-A8F2-3A68B5A4B137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34E6EB88-B2AD-974F-81C4-9E08963517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51281" y="2960449"/>
              <a:ext cx="1" cy="2098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8A7CBA92-2AF1-0047-84A8-81C12ABB2A15}"/>
                </a:ext>
              </a:extLst>
            </p:cNvPr>
            <p:cNvCxnSpPr>
              <a:cxnSpLocks/>
            </p:cNvCxnSpPr>
            <p:nvPr/>
          </p:nvCxnSpPr>
          <p:spPr>
            <a:xfrm>
              <a:off x="10675740" y="4612189"/>
              <a:ext cx="1005840" cy="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7AEE2F2-FC16-5648-9B78-EBB845A8636C}"/>
                </a:ext>
              </a:extLst>
            </p:cNvPr>
            <p:cNvSpPr txBox="1"/>
            <p:nvPr/>
          </p:nvSpPr>
          <p:spPr>
            <a:xfrm>
              <a:off x="11668765" y="4410823"/>
              <a:ext cx="407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x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1052740-23D5-BA42-B1D0-2BC5D08E94FA}"/>
                </a:ext>
              </a:extLst>
            </p:cNvPr>
            <p:cNvSpPr txBox="1"/>
            <p:nvPr/>
          </p:nvSpPr>
          <p:spPr>
            <a:xfrm>
              <a:off x="8974672" y="2759530"/>
              <a:ext cx="483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y</a:t>
              </a:r>
            </a:p>
          </p:txBody>
        </p: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A1AE4E3-7C40-F540-B78A-E4F39DBA42C3}"/>
                </a:ext>
              </a:extLst>
            </p:cNvPr>
            <p:cNvGrpSpPr/>
            <p:nvPr/>
          </p:nvGrpSpPr>
          <p:grpSpPr>
            <a:xfrm>
              <a:off x="8775710" y="4555143"/>
              <a:ext cx="832509" cy="299329"/>
              <a:chOff x="6078592" y="6320910"/>
              <a:chExt cx="903347" cy="338554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DBD06A6B-AEAA-E746-8FFB-E79AE11D4F1C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476283" cy="257760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C19B3708-D813-A645-A188-9AC1DA375CAE}"/>
                  </a:ext>
                </a:extLst>
              </p:cNvPr>
              <p:cNvSpPr txBox="1"/>
              <p:nvPr/>
            </p:nvSpPr>
            <p:spPr>
              <a:xfrm>
                <a:off x="6078592" y="6320910"/>
                <a:ext cx="9033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8:10</a:t>
                </a:r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F56DF3D-3E66-B84D-8E73-8FDB2EE95A50}"/>
                </a:ext>
              </a:extLst>
            </p:cNvPr>
            <p:cNvGrpSpPr/>
            <p:nvPr/>
          </p:nvGrpSpPr>
          <p:grpSpPr>
            <a:xfrm>
              <a:off x="9467730" y="4265722"/>
              <a:ext cx="231411" cy="282982"/>
              <a:chOff x="10127401" y="1714500"/>
              <a:chExt cx="252594" cy="283775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AA2052FB-2E2A-4947-AF3E-14A6F421E29B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1" name="Triangle 210">
                <a:extLst>
                  <a:ext uri="{FF2B5EF4-FFF2-40B4-BE49-F238E27FC236}">
                    <a16:creationId xmlns:a16="http://schemas.microsoft.com/office/drawing/2014/main" id="{61E06FB1-A0CA-3941-9F7D-331EB2DC00E3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2" name="Diamond 211">
                <a:extLst>
                  <a:ext uri="{FF2B5EF4-FFF2-40B4-BE49-F238E27FC236}">
                    <a16:creationId xmlns:a16="http://schemas.microsoft.com/office/drawing/2014/main" id="{11716C43-93B6-9B41-9D7A-12E334038241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pic>
        <p:nvPicPr>
          <p:cNvPr id="178" name="Picture 177">
            <a:extLst>
              <a:ext uri="{FF2B5EF4-FFF2-40B4-BE49-F238E27FC236}">
                <a16:creationId xmlns:a16="http://schemas.microsoft.com/office/drawing/2014/main" id="{86510D5F-5CF9-0E45-847B-2015EBBE7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3338" y="3111850"/>
            <a:ext cx="1673938" cy="1520290"/>
          </a:xfrm>
          <a:prstGeom prst="rect">
            <a:avLst/>
          </a:prstGeom>
        </p:spPr>
      </p:pic>
      <p:graphicFrame>
        <p:nvGraphicFramePr>
          <p:cNvPr id="179" name="Table 178">
            <a:extLst>
              <a:ext uri="{FF2B5EF4-FFF2-40B4-BE49-F238E27FC236}">
                <a16:creationId xmlns:a16="http://schemas.microsoft.com/office/drawing/2014/main" id="{EDD6AA41-E552-C64D-A641-1168FE760A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44512" y="3112921"/>
          <a:ext cx="1670160" cy="1527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4B1E3476-5491-394E-A1FC-5A2DED880E6A}"/>
              </a:ext>
            </a:extLst>
          </p:cNvPr>
          <p:cNvGrpSpPr/>
          <p:nvPr/>
        </p:nvGrpSpPr>
        <p:grpSpPr>
          <a:xfrm>
            <a:off x="8771420" y="3247399"/>
            <a:ext cx="2116507" cy="1618888"/>
            <a:chOff x="8613128" y="5484471"/>
            <a:chExt cx="2116507" cy="161888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637EA9F-2887-0347-B354-80079AD94A7A}"/>
                </a:ext>
              </a:extLst>
            </p:cNvPr>
            <p:cNvGrpSpPr/>
            <p:nvPr/>
          </p:nvGrpSpPr>
          <p:grpSpPr>
            <a:xfrm>
              <a:off x="9943917" y="5484471"/>
              <a:ext cx="785718" cy="1221454"/>
              <a:chOff x="11273864" y="4973132"/>
              <a:chExt cx="869853" cy="1330384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FB0C4699-4273-9348-99F2-18AAA2840FFC}"/>
                  </a:ext>
                </a:extLst>
              </p:cNvPr>
              <p:cNvGrpSpPr/>
              <p:nvPr/>
            </p:nvGrpSpPr>
            <p:grpSpPr>
              <a:xfrm>
                <a:off x="11273864" y="5498491"/>
                <a:ext cx="314553" cy="339295"/>
                <a:chOff x="10127401" y="1714500"/>
                <a:chExt cx="252594" cy="283775"/>
              </a:xfrm>
            </p:grpSpPr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250650A4-7893-7641-931C-B2DD283E3D0A}"/>
                    </a:ext>
                  </a:extLst>
                </p:cNvPr>
                <p:cNvSpPr/>
                <p:nvPr/>
              </p:nvSpPr>
              <p:spPr>
                <a:xfrm>
                  <a:off x="10129837" y="1714500"/>
                  <a:ext cx="91440" cy="91440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4" name="Triangle 183">
                  <a:extLst>
                    <a:ext uri="{FF2B5EF4-FFF2-40B4-BE49-F238E27FC236}">
                      <a16:creationId xmlns:a16="http://schemas.microsoft.com/office/drawing/2014/main" id="{DC4F2F0A-1781-8E47-AAB6-420BFC9E5E50}"/>
                    </a:ext>
                  </a:extLst>
                </p:cNvPr>
                <p:cNvSpPr/>
                <p:nvPr/>
              </p:nvSpPr>
              <p:spPr>
                <a:xfrm>
                  <a:off x="10127401" y="1861115"/>
                  <a:ext cx="101163" cy="137160"/>
                </a:xfrm>
                <a:prstGeom prst="triangl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5" name="Diamond 184">
                  <a:extLst>
                    <a:ext uri="{FF2B5EF4-FFF2-40B4-BE49-F238E27FC236}">
                      <a16:creationId xmlns:a16="http://schemas.microsoft.com/office/drawing/2014/main" id="{53101D22-864F-BD45-BD88-81359E9C632C}"/>
                    </a:ext>
                  </a:extLst>
                </p:cNvPr>
                <p:cNvSpPr/>
                <p:nvPr/>
              </p:nvSpPr>
              <p:spPr>
                <a:xfrm>
                  <a:off x="10265289" y="1743955"/>
                  <a:ext cx="114706" cy="182880"/>
                </a:xfrm>
                <a:prstGeom prst="diamond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8407DA2-7A45-F54B-9ABE-6F5294D736CA}"/>
                  </a:ext>
                </a:extLst>
              </p:cNvPr>
              <p:cNvGrpSpPr/>
              <p:nvPr/>
            </p:nvGrpSpPr>
            <p:grpSpPr>
              <a:xfrm>
                <a:off x="11294773" y="4973132"/>
                <a:ext cx="251102" cy="320065"/>
                <a:chOff x="10127401" y="1714500"/>
                <a:chExt cx="252594" cy="283775"/>
              </a:xfrm>
            </p:grpSpPr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2CCD04BD-6720-0A45-B4D1-D6E250672167}"/>
                    </a:ext>
                  </a:extLst>
                </p:cNvPr>
                <p:cNvSpPr/>
                <p:nvPr/>
              </p:nvSpPr>
              <p:spPr>
                <a:xfrm>
                  <a:off x="10129837" y="1714500"/>
                  <a:ext cx="91440" cy="91440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8" name="Triangle 187">
                  <a:extLst>
                    <a:ext uri="{FF2B5EF4-FFF2-40B4-BE49-F238E27FC236}">
                      <a16:creationId xmlns:a16="http://schemas.microsoft.com/office/drawing/2014/main" id="{7D48E3E2-87BD-7742-AD7E-4292D04FA1D2}"/>
                    </a:ext>
                  </a:extLst>
                </p:cNvPr>
                <p:cNvSpPr/>
                <p:nvPr/>
              </p:nvSpPr>
              <p:spPr>
                <a:xfrm>
                  <a:off x="10127401" y="1861115"/>
                  <a:ext cx="101163" cy="137160"/>
                </a:xfrm>
                <a:prstGeom prst="triangl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9" name="Diamond 188">
                  <a:extLst>
                    <a:ext uri="{FF2B5EF4-FFF2-40B4-BE49-F238E27FC236}">
                      <a16:creationId xmlns:a16="http://schemas.microsoft.com/office/drawing/2014/main" id="{45EC032B-8FF3-D54A-BDCD-60C7114A5B5F}"/>
                    </a:ext>
                  </a:extLst>
                </p:cNvPr>
                <p:cNvSpPr/>
                <p:nvPr/>
              </p:nvSpPr>
              <p:spPr>
                <a:xfrm>
                  <a:off x="10265289" y="1743955"/>
                  <a:ext cx="114706" cy="182880"/>
                </a:xfrm>
                <a:prstGeom prst="diamond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84C742C-3471-A043-ADD9-26993CE246E5}"/>
                  </a:ext>
                </a:extLst>
              </p:cNvPr>
              <p:cNvGrpSpPr/>
              <p:nvPr/>
            </p:nvGrpSpPr>
            <p:grpSpPr>
              <a:xfrm>
                <a:off x="11902052" y="6019095"/>
                <a:ext cx="241665" cy="284421"/>
                <a:chOff x="10127401" y="1714500"/>
                <a:chExt cx="252594" cy="283775"/>
              </a:xfrm>
            </p:grpSpPr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6514DCE3-68CB-BC4B-9B82-EE554385E46D}"/>
                    </a:ext>
                  </a:extLst>
                </p:cNvPr>
                <p:cNvSpPr/>
                <p:nvPr/>
              </p:nvSpPr>
              <p:spPr>
                <a:xfrm>
                  <a:off x="10129837" y="1714500"/>
                  <a:ext cx="91440" cy="91440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2" name="Triangle 191">
                  <a:extLst>
                    <a:ext uri="{FF2B5EF4-FFF2-40B4-BE49-F238E27FC236}">
                      <a16:creationId xmlns:a16="http://schemas.microsoft.com/office/drawing/2014/main" id="{2C8CDEC4-EE4D-4949-BA91-3390F2B73C60}"/>
                    </a:ext>
                  </a:extLst>
                </p:cNvPr>
                <p:cNvSpPr/>
                <p:nvPr/>
              </p:nvSpPr>
              <p:spPr>
                <a:xfrm>
                  <a:off x="10127401" y="1861115"/>
                  <a:ext cx="101163" cy="137160"/>
                </a:xfrm>
                <a:prstGeom prst="triangl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3" name="Diamond 192">
                  <a:extLst>
                    <a:ext uri="{FF2B5EF4-FFF2-40B4-BE49-F238E27FC236}">
                      <a16:creationId xmlns:a16="http://schemas.microsoft.com/office/drawing/2014/main" id="{C115B672-8872-8D4E-BFC2-99ED7AEE04C5}"/>
                    </a:ext>
                  </a:extLst>
                </p:cNvPr>
                <p:cNvSpPr/>
                <p:nvPr/>
              </p:nvSpPr>
              <p:spPr>
                <a:xfrm>
                  <a:off x="10265289" y="1743955"/>
                  <a:ext cx="114706" cy="182880"/>
                </a:xfrm>
                <a:prstGeom prst="diamond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39856D2-92C2-C949-9351-2D4025BE53BB}"/>
                </a:ext>
              </a:extLst>
            </p:cNvPr>
            <p:cNvGrpSpPr/>
            <p:nvPr/>
          </p:nvGrpSpPr>
          <p:grpSpPr>
            <a:xfrm>
              <a:off x="8613128" y="6764805"/>
              <a:ext cx="567015" cy="338554"/>
              <a:chOff x="8295798" y="6278215"/>
              <a:chExt cx="567015" cy="338554"/>
            </a:xfrm>
          </p:grpSpPr>
          <p:sp>
            <p:nvSpPr>
              <p:cNvPr id="215" name="Rounded Rectangle 214">
                <a:extLst>
                  <a:ext uri="{FF2B5EF4-FFF2-40B4-BE49-F238E27FC236}">
                    <a16:creationId xmlns:a16="http://schemas.microsoft.com/office/drawing/2014/main" id="{C7BAE101-828E-814C-8350-B6C5133FAB34}"/>
                  </a:ext>
                </a:extLst>
              </p:cNvPr>
              <p:cNvSpPr/>
              <p:nvPr/>
            </p:nvSpPr>
            <p:spPr>
              <a:xfrm>
                <a:off x="8295798" y="6335129"/>
                <a:ext cx="500710" cy="23462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035135D-A8EE-F648-9A47-C92638B04EB8}"/>
                  </a:ext>
                </a:extLst>
              </p:cNvPr>
              <p:cNvSpPr txBox="1"/>
              <p:nvPr/>
            </p:nvSpPr>
            <p:spPr>
              <a:xfrm>
                <a:off x="8297045" y="6278215"/>
                <a:ext cx="5657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8:20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7ED81B-8FC8-7C48-A20F-D3DC8865E541}"/>
              </a:ext>
            </a:extLst>
          </p:cNvPr>
          <p:cNvGrpSpPr/>
          <p:nvPr/>
        </p:nvGrpSpPr>
        <p:grpSpPr>
          <a:xfrm>
            <a:off x="9139860" y="4167525"/>
            <a:ext cx="721778" cy="1480475"/>
            <a:chOff x="9253544" y="4615664"/>
            <a:chExt cx="721778" cy="1480475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7E2EDEFE-6D8D-5C45-A1AE-48B2FB1A2E14}"/>
                </a:ext>
              </a:extLst>
            </p:cNvPr>
            <p:cNvSpPr txBox="1"/>
            <p:nvPr/>
          </p:nvSpPr>
          <p:spPr>
            <a:xfrm>
              <a:off x="9533186" y="5696029"/>
              <a:ext cx="442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t</a:t>
              </a:r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FED1E599-F713-3B4A-9AFD-8240F0F78B6C}"/>
                </a:ext>
              </a:extLst>
            </p:cNvPr>
            <p:cNvCxnSpPr>
              <a:cxnSpLocks/>
            </p:cNvCxnSpPr>
            <p:nvPr/>
          </p:nvCxnSpPr>
          <p:spPr>
            <a:xfrm>
              <a:off x="9253544" y="4615664"/>
              <a:ext cx="513008" cy="11863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2F5A8CCF-BF8E-464E-BCE2-25CFEC5CE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2920" y="3490328"/>
            <a:ext cx="1688313" cy="1465859"/>
          </a:xfrm>
          <a:prstGeom prst="rect">
            <a:avLst/>
          </a:prstGeom>
        </p:spPr>
      </p:pic>
      <p:graphicFrame>
        <p:nvGraphicFramePr>
          <p:cNvPr id="168" name="Table 167">
            <a:extLst>
              <a:ext uri="{FF2B5EF4-FFF2-40B4-BE49-F238E27FC236}">
                <a16:creationId xmlns:a16="http://schemas.microsoft.com/office/drawing/2014/main" id="{7A980E33-6717-FB48-9F1C-7ED74BB6BF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40480" y="3490320"/>
          <a:ext cx="1664031" cy="147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0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0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0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1EEA54E6-93D9-1E42-BBAB-932710E0BD65}"/>
              </a:ext>
            </a:extLst>
          </p:cNvPr>
          <p:cNvGrpSpPr/>
          <p:nvPr/>
        </p:nvGrpSpPr>
        <p:grpSpPr>
          <a:xfrm>
            <a:off x="9013077" y="3601181"/>
            <a:ext cx="2054201" cy="1693560"/>
            <a:chOff x="11909116" y="5143639"/>
            <a:chExt cx="2054201" cy="1693560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C62E3F08-57FA-3844-A268-930E99400F44}"/>
                </a:ext>
              </a:extLst>
            </p:cNvPr>
            <p:cNvGrpSpPr/>
            <p:nvPr/>
          </p:nvGrpSpPr>
          <p:grpSpPr>
            <a:xfrm>
              <a:off x="13674718" y="5612715"/>
              <a:ext cx="288599" cy="313231"/>
              <a:chOff x="11655018" y="3702085"/>
              <a:chExt cx="373268" cy="380690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54E317D9-8F27-3841-A7C3-7F8313123635}"/>
                  </a:ext>
                </a:extLst>
              </p:cNvPr>
              <p:cNvSpPr/>
              <p:nvPr/>
            </p:nvSpPr>
            <p:spPr>
              <a:xfrm>
                <a:off x="11658618" y="3702085"/>
                <a:ext cx="135124" cy="122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1" name="Triangle 170">
                <a:extLst>
                  <a:ext uri="{FF2B5EF4-FFF2-40B4-BE49-F238E27FC236}">
                    <a16:creationId xmlns:a16="http://schemas.microsoft.com/office/drawing/2014/main" id="{0667B645-415E-8A42-8BC1-EA3DDB992C66}"/>
                  </a:ext>
                </a:extLst>
              </p:cNvPr>
              <p:cNvSpPr/>
              <p:nvPr/>
            </p:nvSpPr>
            <p:spPr>
              <a:xfrm>
                <a:off x="11655018" y="3898772"/>
                <a:ext cx="149493" cy="184003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3" name="Diamond 172">
                <a:extLst>
                  <a:ext uri="{FF2B5EF4-FFF2-40B4-BE49-F238E27FC236}">
                    <a16:creationId xmlns:a16="http://schemas.microsoft.com/office/drawing/2014/main" id="{852DAF11-7368-E048-A74B-E250EEEC3274}"/>
                  </a:ext>
                </a:extLst>
              </p:cNvPr>
              <p:cNvSpPr/>
              <p:nvPr/>
            </p:nvSpPr>
            <p:spPr>
              <a:xfrm>
                <a:off x="11858780" y="3741599"/>
                <a:ext cx="169506" cy="245337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199ADAB9-F7C8-4246-890E-2E71DACBE9B9}"/>
                </a:ext>
              </a:extLst>
            </p:cNvPr>
            <p:cNvGrpSpPr/>
            <p:nvPr/>
          </p:nvGrpSpPr>
          <p:grpSpPr>
            <a:xfrm>
              <a:off x="12616330" y="5143639"/>
              <a:ext cx="230383" cy="295478"/>
              <a:chOff x="10276687" y="3112221"/>
              <a:chExt cx="297974" cy="359114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D800CF07-C0AC-8643-AABE-BB899DBE69D8}"/>
                  </a:ext>
                </a:extLst>
              </p:cNvPr>
              <p:cNvSpPr/>
              <p:nvPr/>
            </p:nvSpPr>
            <p:spPr>
              <a:xfrm>
                <a:off x="10279561" y="3112221"/>
                <a:ext cx="107868" cy="115716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6" name="Triangle 175">
                <a:extLst>
                  <a:ext uri="{FF2B5EF4-FFF2-40B4-BE49-F238E27FC236}">
                    <a16:creationId xmlns:a16="http://schemas.microsoft.com/office/drawing/2014/main" id="{BB655E61-DF66-2847-B978-723418095B4D}"/>
                  </a:ext>
                </a:extLst>
              </p:cNvPr>
              <p:cNvSpPr/>
              <p:nvPr/>
            </p:nvSpPr>
            <p:spPr>
              <a:xfrm>
                <a:off x="10276687" y="3297761"/>
                <a:ext cx="119338" cy="173574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7" name="Diamond 176">
                <a:extLst>
                  <a:ext uri="{FF2B5EF4-FFF2-40B4-BE49-F238E27FC236}">
                    <a16:creationId xmlns:a16="http://schemas.microsoft.com/office/drawing/2014/main" id="{89A50B21-C1A8-9D41-8C2D-36FBA60602F9}"/>
                  </a:ext>
                </a:extLst>
              </p:cNvPr>
              <p:cNvSpPr/>
              <p:nvPr/>
            </p:nvSpPr>
            <p:spPr>
              <a:xfrm>
                <a:off x="10439347" y="3149496"/>
                <a:ext cx="135314" cy="231433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197EE1AE-10B7-F047-B165-C9CB39E498E2}"/>
                </a:ext>
              </a:extLst>
            </p:cNvPr>
            <p:cNvGrpSpPr/>
            <p:nvPr/>
          </p:nvGrpSpPr>
          <p:grpSpPr>
            <a:xfrm>
              <a:off x="13145766" y="6094665"/>
              <a:ext cx="288599" cy="313231"/>
              <a:chOff x="11655018" y="3702085"/>
              <a:chExt cx="373268" cy="38069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0E7C8D7-D21C-2D46-A0C9-1163F73CA949}"/>
                  </a:ext>
                </a:extLst>
              </p:cNvPr>
              <p:cNvSpPr/>
              <p:nvPr/>
            </p:nvSpPr>
            <p:spPr>
              <a:xfrm>
                <a:off x="11658618" y="3702085"/>
                <a:ext cx="135124" cy="122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7" name="Triangle 206">
                <a:extLst>
                  <a:ext uri="{FF2B5EF4-FFF2-40B4-BE49-F238E27FC236}">
                    <a16:creationId xmlns:a16="http://schemas.microsoft.com/office/drawing/2014/main" id="{7BF7C2F5-072B-1945-B0B4-B9081ABB18CB}"/>
                  </a:ext>
                </a:extLst>
              </p:cNvPr>
              <p:cNvSpPr/>
              <p:nvPr/>
            </p:nvSpPr>
            <p:spPr>
              <a:xfrm>
                <a:off x="11655018" y="3898772"/>
                <a:ext cx="149493" cy="184003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8" name="Diamond 207">
                <a:extLst>
                  <a:ext uri="{FF2B5EF4-FFF2-40B4-BE49-F238E27FC236}">
                    <a16:creationId xmlns:a16="http://schemas.microsoft.com/office/drawing/2014/main" id="{D7DF793F-9789-C547-974F-0D5392A3551B}"/>
                  </a:ext>
                </a:extLst>
              </p:cNvPr>
              <p:cNvSpPr/>
              <p:nvPr/>
            </p:nvSpPr>
            <p:spPr>
              <a:xfrm>
                <a:off x="11858780" y="3741599"/>
                <a:ext cx="169506" cy="245337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5DEED1-C741-AB45-9427-02ABEDF0ACB6}"/>
                </a:ext>
              </a:extLst>
            </p:cNvPr>
            <p:cNvGrpSpPr/>
            <p:nvPr/>
          </p:nvGrpSpPr>
          <p:grpSpPr>
            <a:xfrm>
              <a:off x="11909116" y="6498645"/>
              <a:ext cx="565768" cy="338554"/>
              <a:chOff x="11619459" y="6832186"/>
              <a:chExt cx="565768" cy="338554"/>
            </a:xfrm>
          </p:grpSpPr>
          <p:sp>
            <p:nvSpPr>
              <p:cNvPr id="217" name="Rounded Rectangle 216">
                <a:extLst>
                  <a:ext uri="{FF2B5EF4-FFF2-40B4-BE49-F238E27FC236}">
                    <a16:creationId xmlns:a16="http://schemas.microsoft.com/office/drawing/2014/main" id="{2C464085-E3AA-034D-B2ED-73E47A8EC092}"/>
                  </a:ext>
                </a:extLst>
              </p:cNvPr>
              <p:cNvSpPr/>
              <p:nvPr/>
            </p:nvSpPr>
            <p:spPr>
              <a:xfrm>
                <a:off x="11619459" y="6884149"/>
                <a:ext cx="500710" cy="23462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21B638EC-A1FB-E546-94FA-3D9D2D6E65B8}"/>
                  </a:ext>
                </a:extLst>
              </p:cNvPr>
              <p:cNvSpPr txBox="1"/>
              <p:nvPr/>
            </p:nvSpPr>
            <p:spPr>
              <a:xfrm>
                <a:off x="11619459" y="6832186"/>
                <a:ext cx="5657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8:30</a:t>
                </a:r>
              </a:p>
            </p:txBody>
          </p:sp>
        </p:grp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AFCFFC8E-1FE5-A942-B74A-E11F2C534D47}"/>
              </a:ext>
            </a:extLst>
          </p:cNvPr>
          <p:cNvSpPr txBox="1"/>
          <p:nvPr/>
        </p:nvSpPr>
        <p:spPr>
          <a:xfrm>
            <a:off x="4677666" y="5801845"/>
            <a:ext cx="2836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Bell MT" panose="02020503060305020303" pitchFamily="18" charset="77"/>
              </a:rPr>
              <a:t>Collected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data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with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target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distribution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(temporal-spatial)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F2696A-CCD6-144D-9E75-50B6E8AF6ADE}"/>
              </a:ext>
            </a:extLst>
          </p:cNvPr>
          <p:cNvGrpSpPr/>
          <p:nvPr/>
        </p:nvGrpSpPr>
        <p:grpSpPr>
          <a:xfrm>
            <a:off x="1021696" y="5045318"/>
            <a:ext cx="9540027" cy="769664"/>
            <a:chOff x="649487" y="5617278"/>
            <a:chExt cx="9540027" cy="769664"/>
          </a:xfrm>
        </p:grpSpPr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33192F45-4088-7747-81DC-77CC8984B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6204" y="6211375"/>
              <a:ext cx="0" cy="175567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2377B1B8-2310-C24E-A97E-4FB764808C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487" y="6356402"/>
              <a:ext cx="9540027" cy="3054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8E7675EB-506B-4143-9F47-2BF2F6269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487" y="5617278"/>
              <a:ext cx="11111" cy="76966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3951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356" y="430603"/>
            <a:ext cx="3171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System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overview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C8929676-C3EC-9947-A85B-77E9F491E5D8}"/>
              </a:ext>
            </a:extLst>
          </p:cNvPr>
          <p:cNvGrpSpPr/>
          <p:nvPr/>
        </p:nvGrpSpPr>
        <p:grpSpPr>
          <a:xfrm>
            <a:off x="1394710" y="3777231"/>
            <a:ext cx="1284684" cy="738664"/>
            <a:chOff x="2081652" y="3547665"/>
            <a:chExt cx="2051220" cy="90965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369086-327A-B244-B3EC-61856AE57DC3}"/>
                </a:ext>
              </a:extLst>
            </p:cNvPr>
            <p:cNvSpPr txBox="1"/>
            <p:nvPr/>
          </p:nvSpPr>
          <p:spPr>
            <a:xfrm>
              <a:off x="2081652" y="3547665"/>
              <a:ext cx="2051220" cy="90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Budget&amp;</a:t>
              </a: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Target</a:t>
              </a:r>
              <a:r>
                <a:rPr lang="zh-CN" altLang="en-US" sz="1400" dirty="0">
                  <a:latin typeface="Bell MT" panose="02020503060305020303" pitchFamily="18" charset="77"/>
                </a:rPr>
                <a:t> </a:t>
              </a:r>
              <a:endParaRPr lang="en-US" altLang="zh-CN" sz="1400" dirty="0">
                <a:latin typeface="Bell MT" panose="02020503060305020303" pitchFamily="18" charset="77"/>
              </a:endParaRPr>
            </a:p>
            <a:p>
              <a:r>
                <a:rPr lang="en-US" altLang="zh-CN" sz="1400" dirty="0">
                  <a:latin typeface="Bell MT" panose="02020503060305020303" pitchFamily="18" charset="77"/>
                </a:rPr>
                <a:t>distribution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98869C8-1DFA-C740-8835-20AAA187651E}"/>
                </a:ext>
              </a:extLst>
            </p:cNvPr>
            <p:cNvCxnSpPr>
              <a:cxnSpLocks/>
            </p:cNvCxnSpPr>
            <p:nvPr/>
          </p:nvCxnSpPr>
          <p:spPr>
            <a:xfrm>
              <a:off x="2244197" y="3897600"/>
              <a:ext cx="1326309" cy="139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62246D-AE00-F443-8CD5-50C90D7ADBD5}"/>
              </a:ext>
            </a:extLst>
          </p:cNvPr>
          <p:cNvSpPr txBox="1"/>
          <p:nvPr/>
        </p:nvSpPr>
        <p:spPr>
          <a:xfrm>
            <a:off x="2546992" y="3968681"/>
            <a:ext cx="131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Planning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E39CB1D-086C-524F-9BA8-D5C5F289282C}"/>
              </a:ext>
            </a:extLst>
          </p:cNvPr>
          <p:cNvGrpSpPr/>
          <p:nvPr/>
        </p:nvGrpSpPr>
        <p:grpSpPr>
          <a:xfrm>
            <a:off x="315438" y="1125002"/>
            <a:ext cx="2544108" cy="1622704"/>
            <a:chOff x="11270480" y="4037358"/>
            <a:chExt cx="2544108" cy="162270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002B356-E017-D34A-BC0A-B99A68752F52}"/>
                </a:ext>
              </a:extLst>
            </p:cNvPr>
            <p:cNvGrpSpPr/>
            <p:nvPr/>
          </p:nvGrpSpPr>
          <p:grpSpPr>
            <a:xfrm>
              <a:off x="11384366" y="4037358"/>
              <a:ext cx="2246437" cy="817551"/>
              <a:chOff x="11157539" y="4318989"/>
              <a:chExt cx="2246437" cy="817551"/>
            </a:xfrm>
          </p:grpSpPr>
          <p:sp>
            <p:nvSpPr>
              <p:cNvPr id="98" name="Triangle 97">
                <a:extLst>
                  <a:ext uri="{FF2B5EF4-FFF2-40B4-BE49-F238E27FC236}">
                    <a16:creationId xmlns:a16="http://schemas.microsoft.com/office/drawing/2014/main" id="{BB86A168-EB51-4F45-BF5F-F66AE6114948}"/>
                  </a:ext>
                </a:extLst>
              </p:cNvPr>
              <p:cNvSpPr/>
              <p:nvPr/>
            </p:nvSpPr>
            <p:spPr>
              <a:xfrm>
                <a:off x="11157539" y="4376144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99" name="Diamond 98">
                <a:extLst>
                  <a:ext uri="{FF2B5EF4-FFF2-40B4-BE49-F238E27FC236}">
                    <a16:creationId xmlns:a16="http://schemas.microsoft.com/office/drawing/2014/main" id="{8E46F58B-906C-AA4C-B196-038F3DBAC236}"/>
                  </a:ext>
                </a:extLst>
              </p:cNvPr>
              <p:cNvSpPr/>
              <p:nvPr/>
            </p:nvSpPr>
            <p:spPr>
              <a:xfrm>
                <a:off x="11162400" y="4591937"/>
                <a:ext cx="91440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219AD11-A3AA-A745-9E7C-A4BD808D9DA8}"/>
                  </a:ext>
                </a:extLst>
              </p:cNvPr>
              <p:cNvSpPr/>
              <p:nvPr/>
            </p:nvSpPr>
            <p:spPr>
              <a:xfrm>
                <a:off x="11157539" y="4853450"/>
                <a:ext cx="109728" cy="138817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480A9C7D-AAC4-CB4C-B2B5-BD77568EFCBA}"/>
                  </a:ext>
                </a:extLst>
              </p:cNvPr>
              <p:cNvSpPr txBox="1"/>
              <p:nvPr/>
            </p:nvSpPr>
            <p:spPr>
              <a:xfrm>
                <a:off x="11352755" y="4318989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GPS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EA8B62B-93C8-634F-80CA-65A38EB86658}"/>
                  </a:ext>
                </a:extLst>
              </p:cNvPr>
              <p:cNvSpPr txBox="1"/>
              <p:nvPr/>
            </p:nvSpPr>
            <p:spPr>
              <a:xfrm>
                <a:off x="11352755" y="454226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Temperature</a:t>
                </a:r>
                <a:r>
                  <a:rPr lang="zh-CN" altLang="en-US" sz="1600" dirty="0">
                    <a:latin typeface="Bell MT" panose="02020503060305020303" pitchFamily="18" charset="77"/>
                  </a:rPr>
                  <a:t> </a:t>
                </a:r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59294F0-87D6-E94B-86AD-17E0F62638D5}"/>
                  </a:ext>
                </a:extLst>
              </p:cNvPr>
              <p:cNvSpPr txBox="1"/>
              <p:nvPr/>
            </p:nvSpPr>
            <p:spPr>
              <a:xfrm>
                <a:off x="11350972" y="4797986"/>
                <a:ext cx="20512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Sensor</a:t>
                </a: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1939D0B9-AAE3-9D41-B0ED-C0D3C737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9713" y="4773109"/>
              <a:ext cx="287291" cy="28729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68C65AC-CC3C-9E44-AD3B-2DFDB8A03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96746" y="5063699"/>
              <a:ext cx="288839" cy="267374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2C77DEA-77FF-314F-9D99-EF6C991E6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0480" y="5295135"/>
              <a:ext cx="358775" cy="358775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202B368-838C-7948-BAC3-7812BB3DE9DC}"/>
                </a:ext>
              </a:extLst>
            </p:cNvPr>
            <p:cNvSpPr txBox="1"/>
            <p:nvPr/>
          </p:nvSpPr>
          <p:spPr>
            <a:xfrm>
              <a:off x="11571071" y="4776434"/>
              <a:ext cx="2243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Incentivized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714066D-23F9-A945-810C-8BEAF43F0C67}"/>
                </a:ext>
              </a:extLst>
            </p:cNvPr>
            <p:cNvSpPr txBox="1"/>
            <p:nvPr/>
          </p:nvSpPr>
          <p:spPr>
            <a:xfrm>
              <a:off x="11556557" y="5041825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Occupied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5A9857C-F782-4545-8345-0E6C9B9A2BCE}"/>
                </a:ext>
              </a:extLst>
            </p:cNvPr>
            <p:cNvSpPr txBox="1"/>
            <p:nvPr/>
          </p:nvSpPr>
          <p:spPr>
            <a:xfrm>
              <a:off x="11571070" y="5321508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Free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5EF46A7-E5BA-7F45-8889-24CD1D219266}"/>
              </a:ext>
            </a:extLst>
          </p:cNvPr>
          <p:cNvGrpSpPr/>
          <p:nvPr/>
        </p:nvGrpSpPr>
        <p:grpSpPr>
          <a:xfrm>
            <a:off x="3084876" y="2464357"/>
            <a:ext cx="2657533" cy="1218616"/>
            <a:chOff x="3084876" y="2464357"/>
            <a:chExt cx="2657533" cy="1218616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9AB4BD0D-1DEB-B942-B2FD-945F955F2A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4876" y="2751682"/>
              <a:ext cx="23683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414FD0A2-1791-4948-85D3-4ECC1C60006F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H="1" flipV="1">
              <a:off x="3084876" y="2755220"/>
              <a:ext cx="398" cy="92775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8D46218-87C6-C343-8D4F-8EFBB32683B5}"/>
                </a:ext>
              </a:extLst>
            </p:cNvPr>
            <p:cNvSpPr txBox="1"/>
            <p:nvPr/>
          </p:nvSpPr>
          <p:spPr>
            <a:xfrm>
              <a:off x="3260870" y="2464357"/>
              <a:ext cx="24815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Agent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location</a:t>
              </a:r>
            </a:p>
            <a:p>
              <a:r>
                <a:rPr lang="en-US" altLang="zh-CN" sz="1600" dirty="0">
                  <a:latin typeface="Bell MT" panose="02020503060305020303" pitchFamily="18" charset="77"/>
                </a:rPr>
                <a:t>&amp;occupancy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status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63185A3-8EDF-154F-96F1-F52821F7844B}"/>
              </a:ext>
            </a:extLst>
          </p:cNvPr>
          <p:cNvGrpSpPr/>
          <p:nvPr/>
        </p:nvGrpSpPr>
        <p:grpSpPr>
          <a:xfrm>
            <a:off x="2446554" y="1223920"/>
            <a:ext cx="3484836" cy="558384"/>
            <a:chOff x="1443414" y="4865282"/>
            <a:chExt cx="3181666" cy="558384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D86444A-01D7-8948-8468-DC5E899F535E}"/>
                </a:ext>
              </a:extLst>
            </p:cNvPr>
            <p:cNvCxnSpPr/>
            <p:nvPr/>
          </p:nvCxnSpPr>
          <p:spPr>
            <a:xfrm>
              <a:off x="1443414" y="5031827"/>
              <a:ext cx="36576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55D9890-1642-4549-A120-72EEEC2803A5}"/>
                </a:ext>
              </a:extLst>
            </p:cNvPr>
            <p:cNvSpPr txBox="1"/>
            <p:nvPr/>
          </p:nvSpPr>
          <p:spPr>
            <a:xfrm>
              <a:off x="1780146" y="4865282"/>
              <a:ext cx="2844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Assigned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(Assignment)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F0020E0-7CCF-9643-B50B-AD5696F14C2A}"/>
                </a:ext>
              </a:extLst>
            </p:cNvPr>
            <p:cNvCxnSpPr/>
            <p:nvPr/>
          </p:nvCxnSpPr>
          <p:spPr>
            <a:xfrm>
              <a:off x="1443414" y="5239000"/>
              <a:ext cx="36576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C38354F-2708-6643-BC06-B8BB3563ACB2}"/>
                </a:ext>
              </a:extLst>
            </p:cNvPr>
            <p:cNvSpPr txBox="1"/>
            <p:nvPr/>
          </p:nvSpPr>
          <p:spPr>
            <a:xfrm>
              <a:off x="1765632" y="5085112"/>
              <a:ext cx="20512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Normal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trajectory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191CA95-1F1A-EE4F-82C2-0A314AAA47CB}"/>
              </a:ext>
            </a:extLst>
          </p:cNvPr>
          <p:cNvGrpSpPr/>
          <p:nvPr/>
        </p:nvGrpSpPr>
        <p:grpSpPr>
          <a:xfrm>
            <a:off x="237115" y="3631782"/>
            <a:ext cx="1657080" cy="1211645"/>
            <a:chOff x="549338" y="3658902"/>
            <a:chExt cx="2645815" cy="1492132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EF39AB03-4258-F54A-9636-5DAEDC043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132" y="3658902"/>
              <a:ext cx="1375855" cy="103349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06CFEDE-90D8-2C4F-937D-3C454749BCA9}"/>
                </a:ext>
              </a:extLst>
            </p:cNvPr>
            <p:cNvSpPr txBox="1"/>
            <p:nvPr/>
          </p:nvSpPr>
          <p:spPr>
            <a:xfrm>
              <a:off x="549338" y="4734107"/>
              <a:ext cx="2645815" cy="41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</a:rPr>
                <a:t>Data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request</a:t>
              </a:r>
              <a:r>
                <a:rPr lang="zh-CN" altLang="en-US" sz="1600" dirty="0">
                  <a:latin typeface="Bell MT" panose="02020503060305020303" pitchFamily="18" charset="77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</a:rPr>
                <a:t>end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D8F22203-D0C5-DF42-93BC-424C981FD349}"/>
              </a:ext>
            </a:extLst>
          </p:cNvPr>
          <p:cNvSpPr txBox="1"/>
          <p:nvPr/>
        </p:nvSpPr>
        <p:spPr>
          <a:xfrm>
            <a:off x="2353169" y="4632373"/>
            <a:ext cx="1924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 err="1">
                <a:latin typeface="Bell MT" panose="02020503060305020303" pitchFamily="18" charset="77"/>
              </a:rPr>
              <a:t>Crowdsourcer</a:t>
            </a:r>
            <a:endParaRPr lang="en-US" altLang="zh-CN" sz="1600" dirty="0">
              <a:latin typeface="Bell MT" panose="02020503060305020303" pitchFamily="18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2D92B33C-05EE-0A44-80D6-898828FBD1C8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F8EC4D-4136-B244-A53F-79F5FABCF292}"/>
              </a:ext>
            </a:extLst>
          </p:cNvPr>
          <p:cNvSpPr/>
          <p:nvPr/>
        </p:nvSpPr>
        <p:spPr>
          <a:xfrm>
            <a:off x="2353169" y="3682973"/>
            <a:ext cx="1464209" cy="869822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80C877-08A5-7D4C-AD0A-70DD24E99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295" y="3246842"/>
            <a:ext cx="1878447" cy="1738996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A4E0BDE-2EA1-3648-A482-E541239553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17806" y="3227181"/>
          <a:ext cx="1871934" cy="1754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9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4B53F46C-A8A1-B548-9FF1-3FB3AA4BB9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206" y="3448359"/>
            <a:ext cx="291333" cy="29133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B91B2E-C3A8-D046-846B-1D443C290AA7}"/>
              </a:ext>
            </a:extLst>
          </p:cNvPr>
          <p:cNvSpPr txBox="1"/>
          <p:nvPr/>
        </p:nvSpPr>
        <p:spPr>
          <a:xfrm>
            <a:off x="5946636" y="3237990"/>
            <a:ext cx="680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879384-0385-ED4A-B761-EF5954A26FBB}"/>
              </a:ext>
            </a:extLst>
          </p:cNvPr>
          <p:cNvSpPr txBox="1"/>
          <p:nvPr/>
        </p:nvSpPr>
        <p:spPr>
          <a:xfrm>
            <a:off x="4694770" y="4142178"/>
            <a:ext cx="938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7A0EBC-12ED-3840-A7F4-00E80319241B}"/>
              </a:ext>
            </a:extLst>
          </p:cNvPr>
          <p:cNvSpPr txBox="1"/>
          <p:nvPr/>
        </p:nvSpPr>
        <p:spPr>
          <a:xfrm>
            <a:off x="4672546" y="4741362"/>
            <a:ext cx="8982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Bell MT" panose="02020503060305020303" pitchFamily="18" charset="77"/>
              </a:rPr>
              <a:t>Agent</a:t>
            </a:r>
            <a:r>
              <a:rPr lang="zh-CN" altLang="en-US" sz="1100" b="1" dirty="0">
                <a:latin typeface="Bell MT" panose="02020503060305020303" pitchFamily="18" charset="77"/>
              </a:rPr>
              <a:t> </a:t>
            </a:r>
            <a:r>
              <a:rPr lang="en-US" altLang="zh-CN" sz="1100" b="1" dirty="0">
                <a:latin typeface="Bell MT" panose="02020503060305020303" pitchFamily="18" charset="77"/>
              </a:rPr>
              <a:t>c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FFC9AFC-5594-C841-AFCE-4D1527370C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852" y="4562331"/>
            <a:ext cx="234544" cy="21711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4A185C-7628-BD4C-BD5E-2D8399B958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753" y="3908891"/>
            <a:ext cx="233287" cy="233287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51731B4-4562-6C44-AB20-8D823E88F8FE}"/>
              </a:ext>
            </a:extLst>
          </p:cNvPr>
          <p:cNvCxnSpPr>
            <a:cxnSpLocks/>
          </p:cNvCxnSpPr>
          <p:nvPr/>
        </p:nvCxnSpPr>
        <p:spPr>
          <a:xfrm flipV="1">
            <a:off x="6622439" y="4104161"/>
            <a:ext cx="400884" cy="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1B390-CE6E-4B4F-943F-58AEC82979BA}"/>
              </a:ext>
            </a:extLst>
          </p:cNvPr>
          <p:cNvGrpSpPr/>
          <p:nvPr/>
        </p:nvGrpSpPr>
        <p:grpSpPr>
          <a:xfrm>
            <a:off x="3774009" y="3746904"/>
            <a:ext cx="1306450" cy="714220"/>
            <a:chOff x="3774009" y="3746904"/>
            <a:chExt cx="1306450" cy="714220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A89D1D1-AE34-A449-91E3-AE9644764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3706" y="4104662"/>
              <a:ext cx="647933" cy="27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EDA5F6B-DD44-0445-9253-1AD4F923E759}"/>
                </a:ext>
              </a:extLst>
            </p:cNvPr>
            <p:cNvSpPr txBox="1"/>
            <p:nvPr/>
          </p:nvSpPr>
          <p:spPr>
            <a:xfrm>
              <a:off x="3774009" y="3746904"/>
              <a:ext cx="1284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Trajectory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96E0EEF-8A05-2349-B5AB-8F6F40968A7D}"/>
                </a:ext>
              </a:extLst>
            </p:cNvPr>
            <p:cNvSpPr txBox="1"/>
            <p:nvPr/>
          </p:nvSpPr>
          <p:spPr>
            <a:xfrm>
              <a:off x="3795775" y="4153347"/>
              <a:ext cx="1284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Bell MT" panose="02020503060305020303" pitchFamily="18" charset="77"/>
                </a:rPr>
                <a:t>Incentive</a:t>
              </a:r>
              <a:r>
                <a:rPr lang="zh-CN" altLang="en-US" sz="1400" dirty="0">
                  <a:latin typeface="Bell MT" panose="02020503060305020303" pitchFamily="18" charset="77"/>
                </a:rPr>
                <a:t> </a:t>
              </a:r>
              <a:endParaRPr lang="en-US" altLang="zh-CN" sz="1400" dirty="0">
                <a:latin typeface="Bell MT" panose="02020503060305020303" pitchFamily="18" charset="77"/>
              </a:endParaRP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8508E9C-FB44-5B40-9BAF-E81CA2010E6F}"/>
              </a:ext>
            </a:extLst>
          </p:cNvPr>
          <p:cNvCxnSpPr>
            <a:cxnSpLocks/>
          </p:cNvCxnSpPr>
          <p:nvPr/>
        </p:nvCxnSpPr>
        <p:spPr>
          <a:xfrm flipV="1">
            <a:off x="5453262" y="2762130"/>
            <a:ext cx="0" cy="456966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7C5471-F3DB-F94A-AF98-DFE1A5B55EF6}"/>
              </a:ext>
            </a:extLst>
          </p:cNvPr>
          <p:cNvGrpSpPr/>
          <p:nvPr/>
        </p:nvGrpSpPr>
        <p:grpSpPr>
          <a:xfrm>
            <a:off x="4619519" y="3240117"/>
            <a:ext cx="1719093" cy="1422286"/>
            <a:chOff x="4619519" y="3240117"/>
            <a:chExt cx="1719093" cy="1422286"/>
          </a:xfrm>
        </p:grpSpPr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62A65F1A-DC4E-6D4F-9649-C211D883E14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099822" y="3501392"/>
              <a:ext cx="362556" cy="361589"/>
            </a:xfrm>
            <a:prstGeom prst="curvedConnector3">
              <a:avLst>
                <a:gd name="adj1" fmla="val 102964"/>
              </a:avLst>
            </a:prstGeom>
            <a:ln w="3175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>
              <a:extLst>
                <a:ext uri="{FF2B5EF4-FFF2-40B4-BE49-F238E27FC236}">
                  <a16:creationId xmlns:a16="http://schemas.microsoft.com/office/drawing/2014/main" id="{9A58E98F-CD6E-1442-85D5-D8F1B806A16C}"/>
                </a:ext>
              </a:extLst>
            </p:cNvPr>
            <p:cNvCxnSpPr>
              <a:stCxn id="40" idx="2"/>
            </p:cNvCxnSpPr>
            <p:nvPr/>
          </p:nvCxnSpPr>
          <p:spPr>
            <a:xfrm rot="5400000">
              <a:off x="5592609" y="3690430"/>
              <a:ext cx="489003" cy="587526"/>
            </a:xfrm>
            <a:prstGeom prst="curvedConnector2">
              <a:avLst/>
            </a:prstGeom>
            <a:ln w="317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410DFFA-5F25-A04B-A6BF-1C263F685F3F}"/>
                </a:ext>
              </a:extLst>
            </p:cNvPr>
            <p:cNvCxnSpPr>
              <a:cxnSpLocks/>
            </p:cNvCxnSpPr>
            <p:nvPr/>
          </p:nvCxnSpPr>
          <p:spPr>
            <a:xfrm>
              <a:off x="5113808" y="4650618"/>
              <a:ext cx="1224804" cy="11785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F26E038-7412-D140-8CD7-89458CE7BB15}"/>
                </a:ext>
              </a:extLst>
            </p:cNvPr>
            <p:cNvGrpSpPr/>
            <p:nvPr/>
          </p:nvGrpSpPr>
          <p:grpSpPr>
            <a:xfrm>
              <a:off x="4739199" y="3240117"/>
              <a:ext cx="565768" cy="261610"/>
              <a:chOff x="6048840" y="6356402"/>
              <a:chExt cx="903347" cy="322170"/>
            </a:xfrm>
          </p:grpSpPr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B8FEF9B3-56B9-7E45-A130-E033B90D646B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587873" cy="23079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3B17E2D-55DF-7946-9AD8-49054F45519A}"/>
                  </a:ext>
                </a:extLst>
              </p:cNvPr>
              <p:cNvSpPr txBox="1"/>
              <p:nvPr/>
            </p:nvSpPr>
            <p:spPr>
              <a:xfrm>
                <a:off x="6048840" y="6356402"/>
                <a:ext cx="903347" cy="32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8:20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93F85C5-276E-F94F-BA3A-2561C49BEDF0}"/>
                </a:ext>
              </a:extLst>
            </p:cNvPr>
            <p:cNvGrpSpPr/>
            <p:nvPr/>
          </p:nvGrpSpPr>
          <p:grpSpPr>
            <a:xfrm>
              <a:off x="5517400" y="3535287"/>
              <a:ext cx="565768" cy="261610"/>
              <a:chOff x="6057036" y="6322430"/>
              <a:chExt cx="903346" cy="322171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0C4BC45D-CCC4-5B42-B9FC-DF5418332934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559550" cy="22683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59EB342-AA91-2349-B7D4-381AFB265ABE}"/>
                  </a:ext>
                </a:extLst>
              </p:cNvPr>
              <p:cNvSpPr txBox="1"/>
              <p:nvPr/>
            </p:nvSpPr>
            <p:spPr>
              <a:xfrm>
                <a:off x="6057036" y="6322430"/>
                <a:ext cx="903346" cy="322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8:30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FDE5C13-E181-B84F-B7DB-0DB1EC5E7EC7}"/>
                </a:ext>
              </a:extLst>
            </p:cNvPr>
            <p:cNvGrpSpPr/>
            <p:nvPr/>
          </p:nvGrpSpPr>
          <p:grpSpPr>
            <a:xfrm>
              <a:off x="4619519" y="3921957"/>
              <a:ext cx="565768" cy="261610"/>
              <a:chOff x="6094509" y="6338572"/>
              <a:chExt cx="903347" cy="322170"/>
            </a:xfrm>
          </p:grpSpPr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EFBA07E6-1578-9642-9AB8-A41060368E02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607852" cy="24389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147F8F4-2ECD-604B-87FE-DEE1106C568C}"/>
                  </a:ext>
                </a:extLst>
              </p:cNvPr>
              <p:cNvSpPr txBox="1"/>
              <p:nvPr/>
            </p:nvSpPr>
            <p:spPr>
              <a:xfrm>
                <a:off x="6094509" y="6338572"/>
                <a:ext cx="903347" cy="32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dirty="0">
                    <a:latin typeface="Bell MT" panose="02020503060305020303" pitchFamily="18" charset="77"/>
                  </a:rPr>
                  <a:t>8:10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4202CC-B9C3-AA41-A140-819089434247}"/>
              </a:ext>
            </a:extLst>
          </p:cNvPr>
          <p:cNvGrpSpPr/>
          <p:nvPr/>
        </p:nvGrpSpPr>
        <p:grpSpPr>
          <a:xfrm>
            <a:off x="4885109" y="3329370"/>
            <a:ext cx="1569423" cy="1573149"/>
            <a:chOff x="4860881" y="3308282"/>
            <a:chExt cx="1569423" cy="157314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B131695-01FD-3D40-B523-21B2269539DE}"/>
                </a:ext>
              </a:extLst>
            </p:cNvPr>
            <p:cNvGrpSpPr/>
            <p:nvPr/>
          </p:nvGrpSpPr>
          <p:grpSpPr>
            <a:xfrm>
              <a:off x="4860881" y="3539492"/>
              <a:ext cx="183384" cy="159563"/>
              <a:chOff x="10127401" y="1714500"/>
              <a:chExt cx="252594" cy="28377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CE6E356-D57B-0E40-BF09-36239A8DC469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7" name="Triangle 56">
                <a:extLst>
                  <a:ext uri="{FF2B5EF4-FFF2-40B4-BE49-F238E27FC236}">
                    <a16:creationId xmlns:a16="http://schemas.microsoft.com/office/drawing/2014/main" id="{CA002EAB-3D2F-CA41-B4C9-82DAFA4E20B7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58" name="Diamond 57">
                <a:extLst>
                  <a:ext uri="{FF2B5EF4-FFF2-40B4-BE49-F238E27FC236}">
                    <a16:creationId xmlns:a16="http://schemas.microsoft.com/office/drawing/2014/main" id="{EBC39049-34A3-1E4F-85D5-551BAFBE4068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6C8619B-0FAC-5440-80FA-304ACEF3F816}"/>
                </a:ext>
              </a:extLst>
            </p:cNvPr>
            <p:cNvGrpSpPr/>
            <p:nvPr/>
          </p:nvGrpSpPr>
          <p:grpSpPr>
            <a:xfrm>
              <a:off x="5499765" y="3308282"/>
              <a:ext cx="183384" cy="159563"/>
              <a:chOff x="10127401" y="1714500"/>
              <a:chExt cx="252594" cy="28377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8CD647F-9F71-9D4B-A439-038C68CB57CA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5" name="Triangle 64">
                <a:extLst>
                  <a:ext uri="{FF2B5EF4-FFF2-40B4-BE49-F238E27FC236}">
                    <a16:creationId xmlns:a16="http://schemas.microsoft.com/office/drawing/2014/main" id="{F6E6041A-8296-5345-97F1-62A8CF50C9BD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66" name="Diamond 65">
                <a:extLst>
                  <a:ext uri="{FF2B5EF4-FFF2-40B4-BE49-F238E27FC236}">
                    <a16:creationId xmlns:a16="http://schemas.microsoft.com/office/drawing/2014/main" id="{F619AC20-FD85-2F4E-AC89-4BB0DFF02EBA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B80C432-45B9-7B49-9A20-708A61E891DF}"/>
                </a:ext>
              </a:extLst>
            </p:cNvPr>
            <p:cNvGrpSpPr/>
            <p:nvPr/>
          </p:nvGrpSpPr>
          <p:grpSpPr>
            <a:xfrm>
              <a:off x="5499766" y="3990118"/>
              <a:ext cx="183384" cy="159563"/>
              <a:chOff x="10127401" y="1714500"/>
              <a:chExt cx="252594" cy="28377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5047525-2156-7649-8846-509E675FF9ED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8" name="Triangle 77">
                <a:extLst>
                  <a:ext uri="{FF2B5EF4-FFF2-40B4-BE49-F238E27FC236}">
                    <a16:creationId xmlns:a16="http://schemas.microsoft.com/office/drawing/2014/main" id="{5A8E0E39-1B5C-CF41-B777-A42A979DEE61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79" name="Diamond 78">
                <a:extLst>
                  <a:ext uri="{FF2B5EF4-FFF2-40B4-BE49-F238E27FC236}">
                    <a16:creationId xmlns:a16="http://schemas.microsoft.com/office/drawing/2014/main" id="{B47B695C-63FA-6647-B75E-797B14E83928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1134575-6BA3-D147-B8B4-1154714239C5}"/>
                </a:ext>
              </a:extLst>
            </p:cNvPr>
            <p:cNvGrpSpPr/>
            <p:nvPr/>
          </p:nvGrpSpPr>
          <p:grpSpPr>
            <a:xfrm>
              <a:off x="6246920" y="4002130"/>
              <a:ext cx="183384" cy="159563"/>
              <a:chOff x="10127401" y="1714500"/>
              <a:chExt cx="252594" cy="283775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F20ECA7-CD25-AE40-896D-186C34DDC923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2" name="Triangle 81">
                <a:extLst>
                  <a:ext uri="{FF2B5EF4-FFF2-40B4-BE49-F238E27FC236}">
                    <a16:creationId xmlns:a16="http://schemas.microsoft.com/office/drawing/2014/main" id="{1EDD1047-5970-0244-81F7-E058F74EE4F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3" name="Diamond 82">
                <a:extLst>
                  <a:ext uri="{FF2B5EF4-FFF2-40B4-BE49-F238E27FC236}">
                    <a16:creationId xmlns:a16="http://schemas.microsoft.com/office/drawing/2014/main" id="{31DF6AD7-8F5E-B646-B2CB-1899752F4042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8129836-E948-1A4B-9135-FFEE207181AC}"/>
                </a:ext>
              </a:extLst>
            </p:cNvPr>
            <p:cNvGrpSpPr/>
            <p:nvPr/>
          </p:nvGrpSpPr>
          <p:grpSpPr>
            <a:xfrm>
              <a:off x="6223383" y="4707851"/>
              <a:ext cx="183384" cy="159563"/>
              <a:chOff x="10127401" y="1714500"/>
              <a:chExt cx="252594" cy="283775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DA5FBCC-68FD-4749-96F9-B2420B9082B9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6" name="Triangle 85">
                <a:extLst>
                  <a:ext uri="{FF2B5EF4-FFF2-40B4-BE49-F238E27FC236}">
                    <a16:creationId xmlns:a16="http://schemas.microsoft.com/office/drawing/2014/main" id="{1E6BA10A-BD98-BC4E-BB33-D2340588519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87" name="Diamond 86">
                <a:extLst>
                  <a:ext uri="{FF2B5EF4-FFF2-40B4-BE49-F238E27FC236}">
                    <a16:creationId xmlns:a16="http://schemas.microsoft.com/office/drawing/2014/main" id="{CBF100E7-DBBE-4549-8D9C-A08930F06611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692F10C-E335-3F4B-ADB5-460AE8510900}"/>
                </a:ext>
              </a:extLst>
            </p:cNvPr>
            <p:cNvGrpSpPr/>
            <p:nvPr/>
          </p:nvGrpSpPr>
          <p:grpSpPr>
            <a:xfrm>
              <a:off x="5587324" y="4721868"/>
              <a:ext cx="183384" cy="159563"/>
              <a:chOff x="10127401" y="1714500"/>
              <a:chExt cx="252594" cy="283775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6B09D45-06D2-9942-912E-4F584EC215E5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112" name="Triangle 111">
                <a:extLst>
                  <a:ext uri="{FF2B5EF4-FFF2-40B4-BE49-F238E27FC236}">
                    <a16:creationId xmlns:a16="http://schemas.microsoft.com/office/drawing/2014/main" id="{D0AFA783-1FC7-3C4E-88BB-CE2A8F57436C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116" name="Diamond 115">
                <a:extLst>
                  <a:ext uri="{FF2B5EF4-FFF2-40B4-BE49-F238E27FC236}">
                    <a16:creationId xmlns:a16="http://schemas.microsoft.com/office/drawing/2014/main" id="{252F0530-77F9-7940-911F-A3865053E2BE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C00374B7-6A0F-F24B-BCE9-58D4CC045480}"/>
              </a:ext>
            </a:extLst>
          </p:cNvPr>
          <p:cNvSpPr txBox="1"/>
          <p:nvPr/>
        </p:nvSpPr>
        <p:spPr>
          <a:xfrm>
            <a:off x="7060738" y="3780343"/>
            <a:ext cx="2028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Bell MT" panose="02020503060305020303" pitchFamily="18" charset="77"/>
              </a:rPr>
              <a:t>Data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collection</a:t>
            </a:r>
          </a:p>
          <a:p>
            <a:r>
              <a:rPr lang="en-US" altLang="zh-CN" sz="1600" dirty="0">
                <a:latin typeface="Bell MT" panose="02020503060305020303" pitchFamily="18" charset="77"/>
              </a:rPr>
              <a:t>&amp;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organization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BC9B105-6556-CB40-802A-53B111ACB923}"/>
              </a:ext>
            </a:extLst>
          </p:cNvPr>
          <p:cNvSpPr txBox="1"/>
          <p:nvPr/>
        </p:nvSpPr>
        <p:spPr>
          <a:xfrm>
            <a:off x="7142522" y="4625095"/>
            <a:ext cx="1800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Bell MT" panose="02020503060305020303" pitchFamily="18" charset="77"/>
              </a:rPr>
              <a:t>Crowdsourcer</a:t>
            </a:r>
            <a:endParaRPr lang="en-US" altLang="zh-CN" sz="1600" dirty="0">
              <a:latin typeface="Bell MT" panose="02020503060305020303" pitchFamily="18" charset="77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8B4A61D-232E-484F-8AF8-60570E99696C}"/>
              </a:ext>
            </a:extLst>
          </p:cNvPr>
          <p:cNvSpPr/>
          <p:nvPr/>
        </p:nvSpPr>
        <p:spPr>
          <a:xfrm>
            <a:off x="7052628" y="3601181"/>
            <a:ext cx="1464209" cy="8698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D95C5D5-9249-BD4B-A499-678023A0DEF1}"/>
              </a:ext>
            </a:extLst>
          </p:cNvPr>
          <p:cNvCxnSpPr>
            <a:cxnSpLocks/>
          </p:cNvCxnSpPr>
          <p:nvPr/>
        </p:nvCxnSpPr>
        <p:spPr>
          <a:xfrm flipV="1">
            <a:off x="8516837" y="4109391"/>
            <a:ext cx="400884" cy="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Picture 156">
            <a:extLst>
              <a:ext uri="{FF2B5EF4-FFF2-40B4-BE49-F238E27FC236}">
                <a16:creationId xmlns:a16="http://schemas.microsoft.com/office/drawing/2014/main" id="{0B9E191D-97CA-8E43-BA75-A87EE3304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112" y="2711502"/>
            <a:ext cx="1685390" cy="1463321"/>
          </a:xfrm>
          <a:prstGeom prst="rect">
            <a:avLst/>
          </a:prstGeom>
        </p:spPr>
      </p:pic>
      <p:graphicFrame>
        <p:nvGraphicFramePr>
          <p:cNvPr id="158" name="Table 157">
            <a:extLst>
              <a:ext uri="{FF2B5EF4-FFF2-40B4-BE49-F238E27FC236}">
                <a16:creationId xmlns:a16="http://schemas.microsoft.com/office/drawing/2014/main" id="{AA68B49C-26DA-6A42-9E5C-1CA5627EA2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39112" y="2711502"/>
          <a:ext cx="1670160" cy="1463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122DA21B-87D3-2448-9154-53761578DC48}"/>
              </a:ext>
            </a:extLst>
          </p:cNvPr>
          <p:cNvGrpSpPr/>
          <p:nvPr/>
        </p:nvGrpSpPr>
        <p:grpSpPr>
          <a:xfrm>
            <a:off x="8662026" y="2311391"/>
            <a:ext cx="3300520" cy="2094942"/>
            <a:chOff x="8775710" y="2759530"/>
            <a:chExt cx="3300520" cy="2094942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68E90BC5-6241-3944-8205-9468FE816C4C}"/>
                </a:ext>
              </a:extLst>
            </p:cNvPr>
            <p:cNvGrpSpPr/>
            <p:nvPr/>
          </p:nvGrpSpPr>
          <p:grpSpPr>
            <a:xfrm>
              <a:off x="10530796" y="3253035"/>
              <a:ext cx="289887" cy="299984"/>
              <a:chOff x="10127401" y="1714500"/>
              <a:chExt cx="252594" cy="283775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EE8EE9E-E4A1-EC47-ADBE-C9AFF7DAE8AC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1" name="Triangle 160">
                <a:extLst>
                  <a:ext uri="{FF2B5EF4-FFF2-40B4-BE49-F238E27FC236}">
                    <a16:creationId xmlns:a16="http://schemas.microsoft.com/office/drawing/2014/main" id="{334BD32C-4ABE-E74B-AE9E-4470BD1E2B6B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2" name="Diamond 161">
                <a:extLst>
                  <a:ext uri="{FF2B5EF4-FFF2-40B4-BE49-F238E27FC236}">
                    <a16:creationId xmlns:a16="http://schemas.microsoft.com/office/drawing/2014/main" id="{341321D3-0125-1741-872F-219C3CCBF30B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B6EFDF63-F2A9-6042-B095-593DD9B2EE1F}"/>
                </a:ext>
              </a:extLst>
            </p:cNvPr>
            <p:cNvGrpSpPr/>
            <p:nvPr/>
          </p:nvGrpSpPr>
          <p:grpSpPr>
            <a:xfrm>
              <a:off x="9419858" y="3762994"/>
              <a:ext cx="231411" cy="282982"/>
              <a:chOff x="10127401" y="1714500"/>
              <a:chExt cx="252594" cy="283775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FE322212-BDB6-B243-B862-F204E1623BE4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5" name="Triangle 164">
                <a:extLst>
                  <a:ext uri="{FF2B5EF4-FFF2-40B4-BE49-F238E27FC236}">
                    <a16:creationId xmlns:a16="http://schemas.microsoft.com/office/drawing/2014/main" id="{6A44C0AB-D60F-B44C-A936-D66BD1F75116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6" name="Diamond 165">
                <a:extLst>
                  <a:ext uri="{FF2B5EF4-FFF2-40B4-BE49-F238E27FC236}">
                    <a16:creationId xmlns:a16="http://schemas.microsoft.com/office/drawing/2014/main" id="{BCE05B31-9107-B740-A8F2-3A68B5A4B137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34E6EB88-B2AD-974F-81C4-9E08963517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51281" y="2960449"/>
              <a:ext cx="1" cy="2098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8A7CBA92-2AF1-0047-84A8-81C12ABB2A15}"/>
                </a:ext>
              </a:extLst>
            </p:cNvPr>
            <p:cNvCxnSpPr>
              <a:cxnSpLocks/>
            </p:cNvCxnSpPr>
            <p:nvPr/>
          </p:nvCxnSpPr>
          <p:spPr>
            <a:xfrm>
              <a:off x="10675740" y="4612189"/>
              <a:ext cx="1005840" cy="1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7AEE2F2-FC16-5648-9B78-EBB845A8636C}"/>
                </a:ext>
              </a:extLst>
            </p:cNvPr>
            <p:cNvSpPr txBox="1"/>
            <p:nvPr/>
          </p:nvSpPr>
          <p:spPr>
            <a:xfrm>
              <a:off x="11668765" y="4410823"/>
              <a:ext cx="407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x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1052740-23D5-BA42-B1D0-2BC5D08E94FA}"/>
                </a:ext>
              </a:extLst>
            </p:cNvPr>
            <p:cNvSpPr txBox="1"/>
            <p:nvPr/>
          </p:nvSpPr>
          <p:spPr>
            <a:xfrm>
              <a:off x="8974672" y="2759530"/>
              <a:ext cx="483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y</a:t>
              </a:r>
            </a:p>
          </p:txBody>
        </p: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5A1AE4E3-7C40-F540-B78A-E4F39DBA42C3}"/>
                </a:ext>
              </a:extLst>
            </p:cNvPr>
            <p:cNvGrpSpPr/>
            <p:nvPr/>
          </p:nvGrpSpPr>
          <p:grpSpPr>
            <a:xfrm>
              <a:off x="8775710" y="4555143"/>
              <a:ext cx="832509" cy="299329"/>
              <a:chOff x="6078592" y="6320910"/>
              <a:chExt cx="903347" cy="338554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DBD06A6B-AEAA-E746-8FFB-E79AE11D4F1C}"/>
                  </a:ext>
                </a:extLst>
              </p:cNvPr>
              <p:cNvSpPr/>
              <p:nvPr/>
            </p:nvSpPr>
            <p:spPr>
              <a:xfrm>
                <a:off x="6113092" y="6381876"/>
                <a:ext cx="476283" cy="257760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Bell MT" panose="02020503060305020303" pitchFamily="18" charset="77"/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C19B3708-D813-A645-A188-9AC1DA375CAE}"/>
                  </a:ext>
                </a:extLst>
              </p:cNvPr>
              <p:cNvSpPr txBox="1"/>
              <p:nvPr/>
            </p:nvSpPr>
            <p:spPr>
              <a:xfrm>
                <a:off x="6078592" y="6320910"/>
                <a:ext cx="9033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8:10</a:t>
                </a:r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F56DF3D-3E66-B84D-8E73-8FDB2EE95A50}"/>
                </a:ext>
              </a:extLst>
            </p:cNvPr>
            <p:cNvGrpSpPr/>
            <p:nvPr/>
          </p:nvGrpSpPr>
          <p:grpSpPr>
            <a:xfrm>
              <a:off x="9467730" y="4265722"/>
              <a:ext cx="231411" cy="282982"/>
              <a:chOff x="10127401" y="1714500"/>
              <a:chExt cx="252594" cy="283775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AA2052FB-2E2A-4947-AF3E-14A6F421E29B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1" name="Triangle 210">
                <a:extLst>
                  <a:ext uri="{FF2B5EF4-FFF2-40B4-BE49-F238E27FC236}">
                    <a16:creationId xmlns:a16="http://schemas.microsoft.com/office/drawing/2014/main" id="{61E06FB1-A0CA-3941-9F7D-331EB2DC00E3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2" name="Diamond 211">
                <a:extLst>
                  <a:ext uri="{FF2B5EF4-FFF2-40B4-BE49-F238E27FC236}">
                    <a16:creationId xmlns:a16="http://schemas.microsoft.com/office/drawing/2014/main" id="{11716C43-93B6-9B41-9D7A-12E334038241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pic>
        <p:nvPicPr>
          <p:cNvPr id="178" name="Picture 177">
            <a:extLst>
              <a:ext uri="{FF2B5EF4-FFF2-40B4-BE49-F238E27FC236}">
                <a16:creationId xmlns:a16="http://schemas.microsoft.com/office/drawing/2014/main" id="{86510D5F-5CF9-0E45-847B-2015EBBE7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3338" y="3111850"/>
            <a:ext cx="1673938" cy="1520290"/>
          </a:xfrm>
          <a:prstGeom prst="rect">
            <a:avLst/>
          </a:prstGeom>
        </p:spPr>
      </p:pic>
      <p:graphicFrame>
        <p:nvGraphicFramePr>
          <p:cNvPr id="179" name="Table 178">
            <a:extLst>
              <a:ext uri="{FF2B5EF4-FFF2-40B4-BE49-F238E27FC236}">
                <a16:creationId xmlns:a16="http://schemas.microsoft.com/office/drawing/2014/main" id="{EDD6AA41-E552-C64D-A641-1168FE760A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44512" y="3112921"/>
          <a:ext cx="1670160" cy="1527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4B1E3476-5491-394E-A1FC-5A2DED880E6A}"/>
              </a:ext>
            </a:extLst>
          </p:cNvPr>
          <p:cNvGrpSpPr/>
          <p:nvPr/>
        </p:nvGrpSpPr>
        <p:grpSpPr>
          <a:xfrm>
            <a:off x="8771420" y="3247399"/>
            <a:ext cx="2116507" cy="1618888"/>
            <a:chOff x="8613128" y="5484471"/>
            <a:chExt cx="2116507" cy="161888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637EA9F-2887-0347-B354-80079AD94A7A}"/>
                </a:ext>
              </a:extLst>
            </p:cNvPr>
            <p:cNvGrpSpPr/>
            <p:nvPr/>
          </p:nvGrpSpPr>
          <p:grpSpPr>
            <a:xfrm>
              <a:off x="9943917" y="5484471"/>
              <a:ext cx="785718" cy="1221454"/>
              <a:chOff x="11273864" y="4973132"/>
              <a:chExt cx="869853" cy="1330384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FB0C4699-4273-9348-99F2-18AAA2840FFC}"/>
                  </a:ext>
                </a:extLst>
              </p:cNvPr>
              <p:cNvGrpSpPr/>
              <p:nvPr/>
            </p:nvGrpSpPr>
            <p:grpSpPr>
              <a:xfrm>
                <a:off x="11273864" y="5498491"/>
                <a:ext cx="314553" cy="339295"/>
                <a:chOff x="10127401" y="1714500"/>
                <a:chExt cx="252594" cy="283775"/>
              </a:xfrm>
            </p:grpSpPr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250650A4-7893-7641-931C-B2DD283E3D0A}"/>
                    </a:ext>
                  </a:extLst>
                </p:cNvPr>
                <p:cNvSpPr/>
                <p:nvPr/>
              </p:nvSpPr>
              <p:spPr>
                <a:xfrm>
                  <a:off x="10129837" y="1714500"/>
                  <a:ext cx="91440" cy="91440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4" name="Triangle 183">
                  <a:extLst>
                    <a:ext uri="{FF2B5EF4-FFF2-40B4-BE49-F238E27FC236}">
                      <a16:creationId xmlns:a16="http://schemas.microsoft.com/office/drawing/2014/main" id="{DC4F2F0A-1781-8E47-AAB6-420BFC9E5E50}"/>
                    </a:ext>
                  </a:extLst>
                </p:cNvPr>
                <p:cNvSpPr/>
                <p:nvPr/>
              </p:nvSpPr>
              <p:spPr>
                <a:xfrm>
                  <a:off x="10127401" y="1861115"/>
                  <a:ext cx="101163" cy="137160"/>
                </a:xfrm>
                <a:prstGeom prst="triangl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5" name="Diamond 184">
                  <a:extLst>
                    <a:ext uri="{FF2B5EF4-FFF2-40B4-BE49-F238E27FC236}">
                      <a16:creationId xmlns:a16="http://schemas.microsoft.com/office/drawing/2014/main" id="{53101D22-864F-BD45-BD88-81359E9C632C}"/>
                    </a:ext>
                  </a:extLst>
                </p:cNvPr>
                <p:cNvSpPr/>
                <p:nvPr/>
              </p:nvSpPr>
              <p:spPr>
                <a:xfrm>
                  <a:off x="10265289" y="1743955"/>
                  <a:ext cx="114706" cy="182880"/>
                </a:xfrm>
                <a:prstGeom prst="diamond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8407DA2-7A45-F54B-9ABE-6F5294D736CA}"/>
                  </a:ext>
                </a:extLst>
              </p:cNvPr>
              <p:cNvGrpSpPr/>
              <p:nvPr/>
            </p:nvGrpSpPr>
            <p:grpSpPr>
              <a:xfrm>
                <a:off x="11294773" y="4973132"/>
                <a:ext cx="251102" cy="320065"/>
                <a:chOff x="10127401" y="1714500"/>
                <a:chExt cx="252594" cy="283775"/>
              </a:xfrm>
            </p:grpSpPr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2CCD04BD-6720-0A45-B4D1-D6E250672167}"/>
                    </a:ext>
                  </a:extLst>
                </p:cNvPr>
                <p:cNvSpPr/>
                <p:nvPr/>
              </p:nvSpPr>
              <p:spPr>
                <a:xfrm>
                  <a:off x="10129837" y="1714500"/>
                  <a:ext cx="91440" cy="91440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8" name="Triangle 187">
                  <a:extLst>
                    <a:ext uri="{FF2B5EF4-FFF2-40B4-BE49-F238E27FC236}">
                      <a16:creationId xmlns:a16="http://schemas.microsoft.com/office/drawing/2014/main" id="{7D48E3E2-87BD-7742-AD7E-4292D04FA1D2}"/>
                    </a:ext>
                  </a:extLst>
                </p:cNvPr>
                <p:cNvSpPr/>
                <p:nvPr/>
              </p:nvSpPr>
              <p:spPr>
                <a:xfrm>
                  <a:off x="10127401" y="1861115"/>
                  <a:ext cx="101163" cy="137160"/>
                </a:xfrm>
                <a:prstGeom prst="triangl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9" name="Diamond 188">
                  <a:extLst>
                    <a:ext uri="{FF2B5EF4-FFF2-40B4-BE49-F238E27FC236}">
                      <a16:creationId xmlns:a16="http://schemas.microsoft.com/office/drawing/2014/main" id="{45EC032B-8FF3-D54A-BDCD-60C7114A5B5F}"/>
                    </a:ext>
                  </a:extLst>
                </p:cNvPr>
                <p:cNvSpPr/>
                <p:nvPr/>
              </p:nvSpPr>
              <p:spPr>
                <a:xfrm>
                  <a:off x="10265289" y="1743955"/>
                  <a:ext cx="114706" cy="182880"/>
                </a:xfrm>
                <a:prstGeom prst="diamond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84C742C-3471-A043-ADD9-26993CE246E5}"/>
                  </a:ext>
                </a:extLst>
              </p:cNvPr>
              <p:cNvGrpSpPr/>
              <p:nvPr/>
            </p:nvGrpSpPr>
            <p:grpSpPr>
              <a:xfrm>
                <a:off x="11902052" y="6019095"/>
                <a:ext cx="241665" cy="284421"/>
                <a:chOff x="10127401" y="1714500"/>
                <a:chExt cx="252594" cy="283775"/>
              </a:xfrm>
            </p:grpSpPr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6514DCE3-68CB-BC4B-9B82-EE554385E46D}"/>
                    </a:ext>
                  </a:extLst>
                </p:cNvPr>
                <p:cNvSpPr/>
                <p:nvPr/>
              </p:nvSpPr>
              <p:spPr>
                <a:xfrm>
                  <a:off x="10129837" y="1714500"/>
                  <a:ext cx="91440" cy="91440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2" name="Triangle 191">
                  <a:extLst>
                    <a:ext uri="{FF2B5EF4-FFF2-40B4-BE49-F238E27FC236}">
                      <a16:creationId xmlns:a16="http://schemas.microsoft.com/office/drawing/2014/main" id="{2C8CDEC4-EE4D-4949-BA91-3390F2B73C60}"/>
                    </a:ext>
                  </a:extLst>
                </p:cNvPr>
                <p:cNvSpPr/>
                <p:nvPr/>
              </p:nvSpPr>
              <p:spPr>
                <a:xfrm>
                  <a:off x="10127401" y="1861115"/>
                  <a:ext cx="101163" cy="137160"/>
                </a:xfrm>
                <a:prstGeom prst="triangl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3" name="Diamond 192">
                  <a:extLst>
                    <a:ext uri="{FF2B5EF4-FFF2-40B4-BE49-F238E27FC236}">
                      <a16:creationId xmlns:a16="http://schemas.microsoft.com/office/drawing/2014/main" id="{C115B672-8872-8D4E-BFC2-99ED7AEE04C5}"/>
                    </a:ext>
                  </a:extLst>
                </p:cNvPr>
                <p:cNvSpPr/>
                <p:nvPr/>
              </p:nvSpPr>
              <p:spPr>
                <a:xfrm>
                  <a:off x="10265289" y="1743955"/>
                  <a:ext cx="114706" cy="182880"/>
                </a:xfrm>
                <a:prstGeom prst="diamond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39856D2-92C2-C949-9351-2D4025BE53BB}"/>
                </a:ext>
              </a:extLst>
            </p:cNvPr>
            <p:cNvGrpSpPr/>
            <p:nvPr/>
          </p:nvGrpSpPr>
          <p:grpSpPr>
            <a:xfrm>
              <a:off x="8613128" y="6764805"/>
              <a:ext cx="567015" cy="338554"/>
              <a:chOff x="8295798" y="6278215"/>
              <a:chExt cx="567015" cy="338554"/>
            </a:xfrm>
          </p:grpSpPr>
          <p:sp>
            <p:nvSpPr>
              <p:cNvPr id="215" name="Rounded Rectangle 214">
                <a:extLst>
                  <a:ext uri="{FF2B5EF4-FFF2-40B4-BE49-F238E27FC236}">
                    <a16:creationId xmlns:a16="http://schemas.microsoft.com/office/drawing/2014/main" id="{C7BAE101-828E-814C-8350-B6C5133FAB34}"/>
                  </a:ext>
                </a:extLst>
              </p:cNvPr>
              <p:cNvSpPr/>
              <p:nvPr/>
            </p:nvSpPr>
            <p:spPr>
              <a:xfrm>
                <a:off x="8295798" y="6335129"/>
                <a:ext cx="500710" cy="23462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035135D-A8EE-F648-9A47-C92638B04EB8}"/>
                  </a:ext>
                </a:extLst>
              </p:cNvPr>
              <p:cNvSpPr txBox="1"/>
              <p:nvPr/>
            </p:nvSpPr>
            <p:spPr>
              <a:xfrm>
                <a:off x="8297045" y="6278215"/>
                <a:ext cx="5657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8:20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7ED81B-8FC8-7C48-A20F-D3DC8865E541}"/>
              </a:ext>
            </a:extLst>
          </p:cNvPr>
          <p:cNvGrpSpPr/>
          <p:nvPr/>
        </p:nvGrpSpPr>
        <p:grpSpPr>
          <a:xfrm>
            <a:off x="9139860" y="4167525"/>
            <a:ext cx="721778" cy="1480475"/>
            <a:chOff x="9253544" y="4615664"/>
            <a:chExt cx="721778" cy="1480475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7E2EDEFE-6D8D-5C45-A1AE-48B2FB1A2E14}"/>
                </a:ext>
              </a:extLst>
            </p:cNvPr>
            <p:cNvSpPr txBox="1"/>
            <p:nvPr/>
          </p:nvSpPr>
          <p:spPr>
            <a:xfrm>
              <a:off x="9533186" y="5696029"/>
              <a:ext cx="442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t</a:t>
              </a:r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FED1E599-F713-3B4A-9AFD-8240F0F78B6C}"/>
                </a:ext>
              </a:extLst>
            </p:cNvPr>
            <p:cNvCxnSpPr>
              <a:cxnSpLocks/>
            </p:cNvCxnSpPr>
            <p:nvPr/>
          </p:nvCxnSpPr>
          <p:spPr>
            <a:xfrm>
              <a:off x="9253544" y="4615664"/>
              <a:ext cx="513008" cy="11863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2F5A8CCF-BF8E-464E-BCE2-25CFEC5CE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2920" y="3490328"/>
            <a:ext cx="1688313" cy="1465859"/>
          </a:xfrm>
          <a:prstGeom prst="rect">
            <a:avLst/>
          </a:prstGeom>
        </p:spPr>
      </p:pic>
      <p:graphicFrame>
        <p:nvGraphicFramePr>
          <p:cNvPr id="168" name="Table 167">
            <a:extLst>
              <a:ext uri="{FF2B5EF4-FFF2-40B4-BE49-F238E27FC236}">
                <a16:creationId xmlns:a16="http://schemas.microsoft.com/office/drawing/2014/main" id="{7A980E33-6717-FB48-9F1C-7ED74BB6BF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40480" y="3490320"/>
          <a:ext cx="1664031" cy="147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0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0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0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1EEA54E6-93D9-1E42-BBAB-932710E0BD65}"/>
              </a:ext>
            </a:extLst>
          </p:cNvPr>
          <p:cNvGrpSpPr/>
          <p:nvPr/>
        </p:nvGrpSpPr>
        <p:grpSpPr>
          <a:xfrm>
            <a:off x="9013077" y="3601181"/>
            <a:ext cx="2054201" cy="1693560"/>
            <a:chOff x="11909116" y="5143639"/>
            <a:chExt cx="2054201" cy="1693560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C62E3F08-57FA-3844-A268-930E99400F44}"/>
                </a:ext>
              </a:extLst>
            </p:cNvPr>
            <p:cNvGrpSpPr/>
            <p:nvPr/>
          </p:nvGrpSpPr>
          <p:grpSpPr>
            <a:xfrm>
              <a:off x="13674718" y="5612715"/>
              <a:ext cx="288599" cy="313231"/>
              <a:chOff x="11655018" y="3702085"/>
              <a:chExt cx="373268" cy="380690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54E317D9-8F27-3841-A7C3-7F8313123635}"/>
                  </a:ext>
                </a:extLst>
              </p:cNvPr>
              <p:cNvSpPr/>
              <p:nvPr/>
            </p:nvSpPr>
            <p:spPr>
              <a:xfrm>
                <a:off x="11658618" y="3702085"/>
                <a:ext cx="135124" cy="122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1" name="Triangle 170">
                <a:extLst>
                  <a:ext uri="{FF2B5EF4-FFF2-40B4-BE49-F238E27FC236}">
                    <a16:creationId xmlns:a16="http://schemas.microsoft.com/office/drawing/2014/main" id="{0667B645-415E-8A42-8BC1-EA3DDB992C66}"/>
                  </a:ext>
                </a:extLst>
              </p:cNvPr>
              <p:cNvSpPr/>
              <p:nvPr/>
            </p:nvSpPr>
            <p:spPr>
              <a:xfrm>
                <a:off x="11655018" y="3898772"/>
                <a:ext cx="149493" cy="184003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3" name="Diamond 172">
                <a:extLst>
                  <a:ext uri="{FF2B5EF4-FFF2-40B4-BE49-F238E27FC236}">
                    <a16:creationId xmlns:a16="http://schemas.microsoft.com/office/drawing/2014/main" id="{852DAF11-7368-E048-A74B-E250EEEC3274}"/>
                  </a:ext>
                </a:extLst>
              </p:cNvPr>
              <p:cNvSpPr/>
              <p:nvPr/>
            </p:nvSpPr>
            <p:spPr>
              <a:xfrm>
                <a:off x="11858780" y="3741599"/>
                <a:ext cx="169506" cy="245337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199ADAB9-F7C8-4246-890E-2E71DACBE9B9}"/>
                </a:ext>
              </a:extLst>
            </p:cNvPr>
            <p:cNvGrpSpPr/>
            <p:nvPr/>
          </p:nvGrpSpPr>
          <p:grpSpPr>
            <a:xfrm>
              <a:off x="12616330" y="5143639"/>
              <a:ext cx="230383" cy="295478"/>
              <a:chOff x="10276687" y="3112221"/>
              <a:chExt cx="297974" cy="359114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D800CF07-C0AC-8643-AABE-BB899DBE69D8}"/>
                  </a:ext>
                </a:extLst>
              </p:cNvPr>
              <p:cNvSpPr/>
              <p:nvPr/>
            </p:nvSpPr>
            <p:spPr>
              <a:xfrm>
                <a:off x="10279561" y="3112221"/>
                <a:ext cx="107868" cy="115716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6" name="Triangle 175">
                <a:extLst>
                  <a:ext uri="{FF2B5EF4-FFF2-40B4-BE49-F238E27FC236}">
                    <a16:creationId xmlns:a16="http://schemas.microsoft.com/office/drawing/2014/main" id="{BB655E61-DF66-2847-B978-723418095B4D}"/>
                  </a:ext>
                </a:extLst>
              </p:cNvPr>
              <p:cNvSpPr/>
              <p:nvPr/>
            </p:nvSpPr>
            <p:spPr>
              <a:xfrm>
                <a:off x="10276687" y="3297761"/>
                <a:ext cx="119338" cy="173574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7" name="Diamond 176">
                <a:extLst>
                  <a:ext uri="{FF2B5EF4-FFF2-40B4-BE49-F238E27FC236}">
                    <a16:creationId xmlns:a16="http://schemas.microsoft.com/office/drawing/2014/main" id="{89A50B21-C1A8-9D41-8C2D-36FBA60602F9}"/>
                  </a:ext>
                </a:extLst>
              </p:cNvPr>
              <p:cNvSpPr/>
              <p:nvPr/>
            </p:nvSpPr>
            <p:spPr>
              <a:xfrm>
                <a:off x="10439347" y="3149496"/>
                <a:ext cx="135314" cy="231433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197EE1AE-10B7-F047-B165-C9CB39E498E2}"/>
                </a:ext>
              </a:extLst>
            </p:cNvPr>
            <p:cNvGrpSpPr/>
            <p:nvPr/>
          </p:nvGrpSpPr>
          <p:grpSpPr>
            <a:xfrm>
              <a:off x="13145766" y="6094665"/>
              <a:ext cx="288599" cy="313231"/>
              <a:chOff x="11655018" y="3702085"/>
              <a:chExt cx="373268" cy="38069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0E7C8D7-D21C-2D46-A0C9-1163F73CA949}"/>
                  </a:ext>
                </a:extLst>
              </p:cNvPr>
              <p:cNvSpPr/>
              <p:nvPr/>
            </p:nvSpPr>
            <p:spPr>
              <a:xfrm>
                <a:off x="11658618" y="3702085"/>
                <a:ext cx="135124" cy="122669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7" name="Triangle 206">
                <a:extLst>
                  <a:ext uri="{FF2B5EF4-FFF2-40B4-BE49-F238E27FC236}">
                    <a16:creationId xmlns:a16="http://schemas.microsoft.com/office/drawing/2014/main" id="{7BF7C2F5-072B-1945-B0B4-B9081ABB18CB}"/>
                  </a:ext>
                </a:extLst>
              </p:cNvPr>
              <p:cNvSpPr/>
              <p:nvPr/>
            </p:nvSpPr>
            <p:spPr>
              <a:xfrm>
                <a:off x="11655018" y="3898772"/>
                <a:ext cx="149493" cy="184003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8" name="Diamond 207">
                <a:extLst>
                  <a:ext uri="{FF2B5EF4-FFF2-40B4-BE49-F238E27FC236}">
                    <a16:creationId xmlns:a16="http://schemas.microsoft.com/office/drawing/2014/main" id="{D7DF793F-9789-C547-974F-0D5392A3551B}"/>
                  </a:ext>
                </a:extLst>
              </p:cNvPr>
              <p:cNvSpPr/>
              <p:nvPr/>
            </p:nvSpPr>
            <p:spPr>
              <a:xfrm>
                <a:off x="11858780" y="3741599"/>
                <a:ext cx="169506" cy="245337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C5DEED1-C741-AB45-9427-02ABEDF0ACB6}"/>
                </a:ext>
              </a:extLst>
            </p:cNvPr>
            <p:cNvGrpSpPr/>
            <p:nvPr/>
          </p:nvGrpSpPr>
          <p:grpSpPr>
            <a:xfrm>
              <a:off x="11909116" y="6498645"/>
              <a:ext cx="565768" cy="338554"/>
              <a:chOff x="11619459" y="6832186"/>
              <a:chExt cx="565768" cy="338554"/>
            </a:xfrm>
          </p:grpSpPr>
          <p:sp>
            <p:nvSpPr>
              <p:cNvPr id="217" name="Rounded Rectangle 216">
                <a:extLst>
                  <a:ext uri="{FF2B5EF4-FFF2-40B4-BE49-F238E27FC236}">
                    <a16:creationId xmlns:a16="http://schemas.microsoft.com/office/drawing/2014/main" id="{2C464085-E3AA-034D-B2ED-73E47A8EC092}"/>
                  </a:ext>
                </a:extLst>
              </p:cNvPr>
              <p:cNvSpPr/>
              <p:nvPr/>
            </p:nvSpPr>
            <p:spPr>
              <a:xfrm>
                <a:off x="11619459" y="6884149"/>
                <a:ext cx="500710" cy="234628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Bell MT" panose="02020503060305020303" pitchFamily="18" charset="77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21B638EC-A1FB-E546-94FA-3D9D2D6E65B8}"/>
                  </a:ext>
                </a:extLst>
              </p:cNvPr>
              <p:cNvSpPr txBox="1"/>
              <p:nvPr/>
            </p:nvSpPr>
            <p:spPr>
              <a:xfrm>
                <a:off x="11619459" y="6832186"/>
                <a:ext cx="5657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Bell MT" panose="02020503060305020303" pitchFamily="18" charset="77"/>
                  </a:rPr>
                  <a:t>8:30</a:t>
                </a:r>
              </a:p>
            </p:txBody>
          </p:sp>
        </p:grp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AFCFFC8E-1FE5-A942-B74A-E11F2C534D47}"/>
              </a:ext>
            </a:extLst>
          </p:cNvPr>
          <p:cNvSpPr txBox="1"/>
          <p:nvPr/>
        </p:nvSpPr>
        <p:spPr>
          <a:xfrm>
            <a:off x="4677666" y="5801845"/>
            <a:ext cx="2836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Bell MT" panose="02020503060305020303" pitchFamily="18" charset="77"/>
              </a:rPr>
              <a:t>Collected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data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with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target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distribution</a:t>
            </a:r>
            <a:r>
              <a:rPr lang="zh-CN" altLang="en-US" sz="1600" dirty="0">
                <a:latin typeface="Bell MT" panose="02020503060305020303" pitchFamily="18" charset="77"/>
              </a:rPr>
              <a:t> </a:t>
            </a:r>
            <a:r>
              <a:rPr lang="en-US" altLang="zh-CN" sz="1600" dirty="0">
                <a:latin typeface="Bell MT" panose="02020503060305020303" pitchFamily="18" charset="77"/>
              </a:rPr>
              <a:t>(temporal-spatial)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F2696A-CCD6-144D-9E75-50B6E8AF6ADE}"/>
              </a:ext>
            </a:extLst>
          </p:cNvPr>
          <p:cNvGrpSpPr/>
          <p:nvPr/>
        </p:nvGrpSpPr>
        <p:grpSpPr>
          <a:xfrm>
            <a:off x="1021696" y="5045318"/>
            <a:ext cx="9540027" cy="769664"/>
            <a:chOff x="649487" y="5617278"/>
            <a:chExt cx="9540027" cy="769664"/>
          </a:xfrm>
        </p:grpSpPr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33192F45-4088-7747-81DC-77CC8984B9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6204" y="6211375"/>
              <a:ext cx="0" cy="175567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2377B1B8-2310-C24E-A97E-4FB764808C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487" y="6356402"/>
              <a:ext cx="9540027" cy="3054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8E7675EB-506B-4143-9F47-2BF2F6269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487" y="5617278"/>
              <a:ext cx="11111" cy="76966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9359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AC4B4EF-1117-7F40-BC0E-9A15CAE0011A}"/>
              </a:ext>
            </a:extLst>
          </p:cNvPr>
          <p:cNvSpPr/>
          <p:nvPr/>
        </p:nvSpPr>
        <p:spPr>
          <a:xfrm>
            <a:off x="290297" y="416980"/>
            <a:ext cx="4843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General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Vehicle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Incentivizing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F056CB-E5B3-C942-BC7C-D88466797F7C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</a:t>
            </a:r>
            <a:endParaRPr lang="en-US" dirty="0"/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552397DF-2ECD-BC4B-93CB-68D178597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121" y="1771917"/>
            <a:ext cx="939427" cy="9394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1ED59F-7CFC-D84A-A5D5-67C15EB5675C}"/>
              </a:ext>
            </a:extLst>
          </p:cNvPr>
          <p:cNvSpPr txBox="1"/>
          <p:nvPr/>
        </p:nvSpPr>
        <p:spPr>
          <a:xfrm>
            <a:off x="3253607" y="1659048"/>
            <a:ext cx="6047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Which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vehicles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incentivize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88C1C9-C16D-5648-86C0-D068B37B8F98}"/>
              </a:ext>
            </a:extLst>
          </p:cNvPr>
          <p:cNvSpPr txBox="1"/>
          <p:nvPr/>
        </p:nvSpPr>
        <p:spPr>
          <a:xfrm>
            <a:off x="3253607" y="2120713"/>
            <a:ext cx="757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Which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trajectories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incentivize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selected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vehicles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3094EB-6BC5-0A48-9F01-2F5CC29A5BCB}"/>
              </a:ext>
            </a:extLst>
          </p:cNvPr>
          <p:cNvSpPr txBox="1"/>
          <p:nvPr/>
        </p:nvSpPr>
        <p:spPr>
          <a:xfrm>
            <a:off x="3267895" y="2583606"/>
            <a:ext cx="757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How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much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pay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A19F58-1FBB-A54D-83AA-C6836E99C169}"/>
              </a:ext>
            </a:extLst>
          </p:cNvPr>
          <p:cNvGrpSpPr/>
          <p:nvPr/>
        </p:nvGrpSpPr>
        <p:grpSpPr>
          <a:xfrm>
            <a:off x="7487801" y="4195097"/>
            <a:ext cx="2193483" cy="940215"/>
            <a:chOff x="4393860" y="2836126"/>
            <a:chExt cx="2193483" cy="9402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F3EFBE-C461-7240-B6AC-805516B4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3860" y="2836126"/>
              <a:ext cx="918270" cy="9182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B4F385-F25F-B144-B858-F65AB89441E7}"/>
                </a:ext>
              </a:extLst>
            </p:cNvPr>
            <p:cNvSpPr txBox="1"/>
            <p:nvPr/>
          </p:nvSpPr>
          <p:spPr>
            <a:xfrm>
              <a:off x="5312130" y="3068455"/>
              <a:ext cx="12752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Limited</a:t>
              </a:r>
              <a:r>
                <a:rPr lang="zh-CN" altLang="en-US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Budget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E4F720-24D5-F648-8323-46CCE6FFFDE4}"/>
              </a:ext>
            </a:extLst>
          </p:cNvPr>
          <p:cNvGrpSpPr/>
          <p:nvPr/>
        </p:nvGrpSpPr>
        <p:grpSpPr>
          <a:xfrm>
            <a:off x="1744210" y="4246285"/>
            <a:ext cx="3522971" cy="982005"/>
            <a:chOff x="7779756" y="2797597"/>
            <a:chExt cx="3522971" cy="98200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F5EDA3-8CD0-1041-A75A-13CAEB07C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9756" y="2797597"/>
              <a:ext cx="918270" cy="77916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BF89B1-1D88-D740-B6BA-D2B61324FF27}"/>
                </a:ext>
              </a:extLst>
            </p:cNvPr>
            <p:cNvSpPr txBox="1"/>
            <p:nvPr/>
          </p:nvSpPr>
          <p:spPr>
            <a:xfrm>
              <a:off x="8668744" y="2856272"/>
              <a:ext cx="26339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Heterogeneous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Target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 err="1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Spatio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-temporal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Distribution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5AFA4EC-E23A-6140-BA52-01A8BE9CFB64}"/>
              </a:ext>
            </a:extLst>
          </p:cNvPr>
          <p:cNvSpPr txBox="1"/>
          <p:nvPr/>
        </p:nvSpPr>
        <p:spPr>
          <a:xfrm>
            <a:off x="370618" y="3473262"/>
            <a:ext cx="757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Problems: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EE5BE5-942F-B642-A491-80A1FE2BED50}"/>
              </a:ext>
            </a:extLst>
          </p:cNvPr>
          <p:cNvSpPr/>
          <p:nvPr/>
        </p:nvSpPr>
        <p:spPr>
          <a:xfrm>
            <a:off x="1612669" y="4092002"/>
            <a:ext cx="3520685" cy="113628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38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4944" y="494263"/>
            <a:ext cx="10068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The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Optimization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Problem: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Objective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Function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Design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71672" y="3179148"/>
                <a:ext cx="42486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  <a:ea typeface="Abadi MT Condensed Light" charset="0"/>
                        <a:cs typeface="Abadi MT Condensed Light" charset="0"/>
                      </a:rPr>
                      <m:t>𝑃</m:t>
                    </m:r>
                  </m:oMath>
                </a14:m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: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Collected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data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distribution</a:t>
                </a:r>
              </a:p>
              <a:p>
                <a:pPr marL="457200" lvl="0" indent="-457200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  <a:ea typeface="Abadi MT Condensed Light" charset="0"/>
                        <a:cs typeface="Abadi MT Condensed Light" charset="0"/>
                      </a:rPr>
                      <m:t>𝑂</m:t>
                    </m:r>
                    <m:r>
                      <a:rPr lang="en-US" altLang="zh-CN" b="0" i="1" smtClean="0">
                        <a:latin typeface="Cambria Math" charset="0"/>
                        <a:ea typeface="Abadi MT Condensed Light" charset="0"/>
                        <a:cs typeface="Abadi MT Condensed Light" charset="0"/>
                      </a:rPr>
                      <m:t>: </m:t>
                    </m:r>
                  </m:oMath>
                </a14:m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Target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distribution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672" y="3179148"/>
                <a:ext cx="4248655" cy="646331"/>
              </a:xfrm>
              <a:prstGeom prst="rect">
                <a:avLst/>
              </a:prstGeom>
              <a:blipFill>
                <a:blip r:embed="rId3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11FD9E2-28FD-734A-A783-A0EEFBB368AC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A8019-D645-4E49-8CE9-9C74EF772844}"/>
              </a:ext>
            </a:extLst>
          </p:cNvPr>
          <p:cNvSpPr txBox="1"/>
          <p:nvPr/>
        </p:nvSpPr>
        <p:spPr>
          <a:xfrm>
            <a:off x="686705" y="1646220"/>
            <a:ext cx="10844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Objective: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minimize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dissimilarity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between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collected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data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distribution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and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target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distribution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endParaRPr lang="en-US" altLang="zh-CN" sz="2000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0E23FA-D105-494D-B793-EB758664F88C}"/>
              </a:ext>
            </a:extLst>
          </p:cNvPr>
          <p:cNvSpPr/>
          <p:nvPr/>
        </p:nvSpPr>
        <p:spPr>
          <a:xfrm>
            <a:off x="5649774" y="272392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>
                <a:latin typeface="Bell MT" panose="02020503060305020303" pitchFamily="18" charset="77"/>
              </a:rPr>
              <a:t>Kullback-Leibler</a:t>
            </a:r>
            <a:r>
              <a:rPr lang="zh-CN" altLang="en-US" i="1" dirty="0">
                <a:latin typeface="Bell MT" panose="02020503060305020303" pitchFamily="18" charset="77"/>
              </a:rPr>
              <a:t> </a:t>
            </a:r>
            <a:r>
              <a:rPr lang="en-US" dirty="0">
                <a:latin typeface="Bell MT" panose="02020503060305020303" pitchFamily="18" charset="77"/>
              </a:rPr>
              <a:t>divergence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from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O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to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dirty="0">
                <a:latin typeface="Bell MT" panose="02020503060305020303" pitchFamily="18" charset="77"/>
              </a:rPr>
              <a:t>P</a:t>
            </a:r>
            <a:endParaRPr lang="en-US" dirty="0">
              <a:effectLst/>
              <a:latin typeface="Bell MT" panose="02020503060305020303" pitchFamily="18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B66B8-CF71-F742-B011-4476AE1E63AB}"/>
              </a:ext>
            </a:extLst>
          </p:cNvPr>
          <p:cNvSpPr/>
          <p:nvPr/>
        </p:nvSpPr>
        <p:spPr>
          <a:xfrm>
            <a:off x="976155" y="4627734"/>
            <a:ext cx="991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T</a:t>
            </a:r>
            <a:r>
              <a:rPr lang="en-US" dirty="0">
                <a:latin typeface="Bell MT" panose="02020503060305020303" pitchFamily="18" charset="77"/>
              </a:rPr>
              <a:t>he change of information when one revises beliefs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dirty="0">
                <a:latin typeface="Bell MT" panose="02020503060305020303" pitchFamily="18" charset="77"/>
              </a:rPr>
              <a:t>from the prior probability distribution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dirty="0">
                <a:latin typeface="Bell MT" panose="02020503060305020303" pitchFamily="18" charset="77"/>
              </a:rPr>
              <a:t>O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dirty="0">
                <a:latin typeface="Bell MT" panose="02020503060305020303" pitchFamily="18" charset="77"/>
              </a:rPr>
              <a:t>to the posterior probability distribution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dirty="0">
                <a:latin typeface="Bell MT" panose="02020503060305020303" pitchFamily="18" charset="77"/>
              </a:rPr>
              <a:t>P</a:t>
            </a:r>
            <a:endParaRPr lang="en-US" dirty="0">
              <a:effectLst/>
              <a:latin typeface="Bell MT" panose="02020503060305020303" pitchFamily="18" charset="77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408F8E6-2B08-AD42-99F2-6DD1F9EF70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804" y="2679861"/>
            <a:ext cx="2217163" cy="34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AC4B4EF-1117-7F40-BC0E-9A15CAE0011A}"/>
              </a:ext>
            </a:extLst>
          </p:cNvPr>
          <p:cNvSpPr/>
          <p:nvPr/>
        </p:nvSpPr>
        <p:spPr>
          <a:xfrm>
            <a:off x="290297" y="416980"/>
            <a:ext cx="4843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General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Vehicle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Incentivizing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F056CB-E5B3-C942-BC7C-D88466797F7C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</a:t>
            </a:r>
            <a:endParaRPr lang="en-US" dirty="0"/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552397DF-2ECD-BC4B-93CB-68D178597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121" y="1771917"/>
            <a:ext cx="939427" cy="9394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1ED59F-7CFC-D84A-A5D5-67C15EB5675C}"/>
              </a:ext>
            </a:extLst>
          </p:cNvPr>
          <p:cNvSpPr txBox="1"/>
          <p:nvPr/>
        </p:nvSpPr>
        <p:spPr>
          <a:xfrm>
            <a:off x="3253607" y="1659048"/>
            <a:ext cx="6047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Which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vehicles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incentivize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88C1C9-C16D-5648-86C0-D068B37B8F98}"/>
              </a:ext>
            </a:extLst>
          </p:cNvPr>
          <p:cNvSpPr txBox="1"/>
          <p:nvPr/>
        </p:nvSpPr>
        <p:spPr>
          <a:xfrm>
            <a:off x="3253607" y="2120713"/>
            <a:ext cx="757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Which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trajectories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incentivize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selected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vehicles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3094EB-6BC5-0A48-9F01-2F5CC29A5BCB}"/>
              </a:ext>
            </a:extLst>
          </p:cNvPr>
          <p:cNvSpPr txBox="1"/>
          <p:nvPr/>
        </p:nvSpPr>
        <p:spPr>
          <a:xfrm>
            <a:off x="3267895" y="2583606"/>
            <a:ext cx="757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How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much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pay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A19F58-1FBB-A54D-83AA-C6836E99C169}"/>
              </a:ext>
            </a:extLst>
          </p:cNvPr>
          <p:cNvGrpSpPr/>
          <p:nvPr/>
        </p:nvGrpSpPr>
        <p:grpSpPr>
          <a:xfrm>
            <a:off x="7487801" y="4195097"/>
            <a:ext cx="2193483" cy="940215"/>
            <a:chOff x="4393860" y="2836126"/>
            <a:chExt cx="2193483" cy="9402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F3EFBE-C461-7240-B6AC-805516B4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3860" y="2836126"/>
              <a:ext cx="918270" cy="9182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B4F385-F25F-B144-B858-F65AB89441E7}"/>
                </a:ext>
              </a:extLst>
            </p:cNvPr>
            <p:cNvSpPr txBox="1"/>
            <p:nvPr/>
          </p:nvSpPr>
          <p:spPr>
            <a:xfrm>
              <a:off x="5312130" y="3068455"/>
              <a:ext cx="12752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Limited</a:t>
              </a:r>
              <a:r>
                <a:rPr lang="zh-CN" altLang="en-US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Budget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E4F720-24D5-F648-8323-46CCE6FFFDE4}"/>
              </a:ext>
            </a:extLst>
          </p:cNvPr>
          <p:cNvGrpSpPr/>
          <p:nvPr/>
        </p:nvGrpSpPr>
        <p:grpSpPr>
          <a:xfrm>
            <a:off x="1744210" y="4246285"/>
            <a:ext cx="3522971" cy="982005"/>
            <a:chOff x="7779756" y="2797597"/>
            <a:chExt cx="3522971" cy="98200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F5EDA3-8CD0-1041-A75A-13CAEB07C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9756" y="2797597"/>
              <a:ext cx="918270" cy="77916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BF89B1-1D88-D740-B6BA-D2B61324FF27}"/>
                </a:ext>
              </a:extLst>
            </p:cNvPr>
            <p:cNvSpPr txBox="1"/>
            <p:nvPr/>
          </p:nvSpPr>
          <p:spPr>
            <a:xfrm>
              <a:off x="8668744" y="2856272"/>
              <a:ext cx="26339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Heterogeneous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Target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 err="1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Spatio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-temporal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Distribution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14853AD-41F8-B54B-B1FA-30C77F2FF6C4}"/>
              </a:ext>
            </a:extLst>
          </p:cNvPr>
          <p:cNvSpPr/>
          <p:nvPr/>
        </p:nvSpPr>
        <p:spPr>
          <a:xfrm>
            <a:off x="6645728" y="4195097"/>
            <a:ext cx="3520685" cy="113628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4B9EAB-8545-164B-BD2F-50D6D2EA3E98}"/>
              </a:ext>
            </a:extLst>
          </p:cNvPr>
          <p:cNvSpPr txBox="1"/>
          <p:nvPr/>
        </p:nvSpPr>
        <p:spPr>
          <a:xfrm>
            <a:off x="370618" y="3473262"/>
            <a:ext cx="757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Problems:</a:t>
            </a:r>
          </a:p>
        </p:txBody>
      </p:sp>
    </p:spTree>
    <p:extLst>
      <p:ext uri="{BB962C8B-B14F-4D97-AF65-F5344CB8AC3E}">
        <p14:creationId xmlns:p14="http://schemas.microsoft.com/office/powerpoint/2010/main" val="2773757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11FD9E2-28FD-734A-A783-A0EEFBB368AC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D9360C-4324-7A42-B48F-1FC3D456F7C8}"/>
              </a:ext>
            </a:extLst>
          </p:cNvPr>
          <p:cNvSpPr/>
          <p:nvPr/>
        </p:nvSpPr>
        <p:spPr>
          <a:xfrm>
            <a:off x="454944" y="494263"/>
            <a:ext cx="8281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The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Optimization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Problem: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Incentive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Design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2E8918-64FA-3C41-B842-F49C73723278}"/>
              </a:ext>
            </a:extLst>
          </p:cNvPr>
          <p:cNvGrpSpPr/>
          <p:nvPr/>
        </p:nvGrpSpPr>
        <p:grpSpPr>
          <a:xfrm>
            <a:off x="1024065" y="2213382"/>
            <a:ext cx="4139717" cy="4107484"/>
            <a:chOff x="1024065" y="2213382"/>
            <a:chExt cx="4139717" cy="410748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E1C0A9-75B7-EC4C-9659-3DA0A745E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6" r="4136"/>
            <a:stretch/>
          </p:blipFill>
          <p:spPr>
            <a:xfrm>
              <a:off x="1024065" y="2213382"/>
              <a:ext cx="4139717" cy="376893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A19B51-E3DB-D047-A1B8-EE0F3DB6C63E}"/>
                </a:ext>
              </a:extLst>
            </p:cNvPr>
            <p:cNvSpPr/>
            <p:nvPr/>
          </p:nvSpPr>
          <p:spPr>
            <a:xfrm>
              <a:off x="2320155" y="5982312"/>
              <a:ext cx="18420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Taxi</a:t>
              </a:r>
              <a:r>
                <a:rPr lang="zh-CN" altLang="en-US" sz="16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distribution</a:t>
              </a:r>
              <a:endParaRPr lang="en-US" sz="1600" dirty="0">
                <a:latin typeface="Bell MT" panose="02020503060305020303" pitchFamily="18" charset="77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74227F-7F0D-EE44-BE4A-A5D88CE6A719}"/>
              </a:ext>
            </a:extLst>
          </p:cNvPr>
          <p:cNvGrpSpPr/>
          <p:nvPr/>
        </p:nvGrpSpPr>
        <p:grpSpPr>
          <a:xfrm>
            <a:off x="6401473" y="2213382"/>
            <a:ext cx="4082889" cy="4025870"/>
            <a:chOff x="6401473" y="2213382"/>
            <a:chExt cx="4082889" cy="402587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A44E070-2E43-5F48-9A30-05BC64FC4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" r="4757"/>
            <a:stretch/>
          </p:blipFill>
          <p:spPr>
            <a:xfrm>
              <a:off x="6401473" y="2213382"/>
              <a:ext cx="4082889" cy="376893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F2E099-6495-D247-B4A0-6EF10198467F}"/>
                </a:ext>
              </a:extLst>
            </p:cNvPr>
            <p:cNvSpPr/>
            <p:nvPr/>
          </p:nvSpPr>
          <p:spPr>
            <a:xfrm>
              <a:off x="7514541" y="5900698"/>
              <a:ext cx="2357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Ride</a:t>
              </a:r>
              <a:r>
                <a:rPr lang="zh-CN" altLang="en-US" sz="16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request</a:t>
              </a:r>
              <a:r>
                <a:rPr lang="zh-CN" altLang="en-US" sz="16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sz="16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distribution</a:t>
              </a:r>
              <a:endParaRPr lang="en-US" sz="1600" dirty="0">
                <a:latin typeface="Bell MT" panose="02020503060305020303" pitchFamily="18" charset="77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777DF4-610C-9048-B176-0FC3A9A7BDD9}"/>
              </a:ext>
            </a:extLst>
          </p:cNvPr>
          <p:cNvGrpSpPr/>
          <p:nvPr/>
        </p:nvGrpSpPr>
        <p:grpSpPr>
          <a:xfrm>
            <a:off x="1355738" y="4373109"/>
            <a:ext cx="8788388" cy="1489665"/>
            <a:chOff x="1355738" y="3969274"/>
            <a:chExt cx="8788388" cy="148966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7FCE82C-1352-CE48-BA85-EB5BD6F14D6F}"/>
                </a:ext>
              </a:extLst>
            </p:cNvPr>
            <p:cNvSpPr/>
            <p:nvPr/>
          </p:nvSpPr>
          <p:spPr>
            <a:xfrm>
              <a:off x="6829426" y="4800600"/>
              <a:ext cx="3314700" cy="60230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D892CB3-7878-A842-AA09-2859C704BBD7}"/>
                </a:ext>
              </a:extLst>
            </p:cNvPr>
            <p:cNvSpPr/>
            <p:nvPr/>
          </p:nvSpPr>
          <p:spPr>
            <a:xfrm>
              <a:off x="6388773" y="3969274"/>
              <a:ext cx="597815" cy="66704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EA9F10-9681-9C47-9FBF-5876D196DEC6}"/>
                </a:ext>
              </a:extLst>
            </p:cNvPr>
            <p:cNvSpPr/>
            <p:nvPr/>
          </p:nvSpPr>
          <p:spPr>
            <a:xfrm>
              <a:off x="1355738" y="3985972"/>
              <a:ext cx="597815" cy="66704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1A94B70-2C9B-5447-AF9F-51C2BFA1D5FE}"/>
                </a:ext>
              </a:extLst>
            </p:cNvPr>
            <p:cNvSpPr/>
            <p:nvPr/>
          </p:nvSpPr>
          <p:spPr>
            <a:xfrm>
              <a:off x="1711797" y="4856632"/>
              <a:ext cx="3314700" cy="60230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71AFB3-E08C-F34D-A911-5E62BC6407E5}"/>
              </a:ext>
            </a:extLst>
          </p:cNvPr>
          <p:cNvGrpSpPr/>
          <p:nvPr/>
        </p:nvGrpSpPr>
        <p:grpSpPr>
          <a:xfrm>
            <a:off x="3569814" y="2747249"/>
            <a:ext cx="5786969" cy="857549"/>
            <a:chOff x="3569814" y="2343414"/>
            <a:chExt cx="5786969" cy="85754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D24301E-C5E3-644E-93F2-B24F86B60A6E}"/>
                </a:ext>
              </a:extLst>
            </p:cNvPr>
            <p:cNvSpPr/>
            <p:nvPr/>
          </p:nvSpPr>
          <p:spPr>
            <a:xfrm>
              <a:off x="8505927" y="2533914"/>
              <a:ext cx="850856" cy="66704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67C3641-64D7-C24C-83F3-B8C06ACE473F}"/>
                </a:ext>
              </a:extLst>
            </p:cNvPr>
            <p:cNvSpPr/>
            <p:nvPr/>
          </p:nvSpPr>
          <p:spPr>
            <a:xfrm>
              <a:off x="3569814" y="2343414"/>
              <a:ext cx="850856" cy="74268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8E473CB-F90B-CA46-9766-59269963501A}"/>
              </a:ext>
            </a:extLst>
          </p:cNvPr>
          <p:cNvSpPr/>
          <p:nvPr/>
        </p:nvSpPr>
        <p:spPr>
          <a:xfrm>
            <a:off x="1128636" y="1367597"/>
            <a:ext cx="9643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</a:rPr>
              <a:t>Taxis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may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over-estimate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ride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request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density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crowded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area,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since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all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taxis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are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heading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there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(</a:t>
            </a:r>
            <a:r>
              <a:rPr lang="en-US" sz="2000" dirty="0">
                <a:latin typeface="Bell MT" panose="02020503060305020303" pitchFamily="18" charset="77"/>
              </a:rPr>
              <a:t>Bandwagon effects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crowd)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37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11FD9E2-28FD-734A-A783-A0EEFBB368AC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D9360C-4324-7A42-B48F-1FC3D456F7C8}"/>
              </a:ext>
            </a:extLst>
          </p:cNvPr>
          <p:cNvSpPr/>
          <p:nvPr/>
        </p:nvSpPr>
        <p:spPr>
          <a:xfrm>
            <a:off x="454944" y="494263"/>
            <a:ext cx="8281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The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Optimization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Problem: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Incentive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Design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8E4F05-51C8-B24C-8561-AB738125B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926" y="2600886"/>
            <a:ext cx="2805285" cy="252661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28351173-F23D-4748-A650-3FA0ADC24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634436"/>
              </p:ext>
            </p:extLst>
          </p:nvPr>
        </p:nvGraphicFramePr>
        <p:xfrm>
          <a:off x="4905847" y="2582332"/>
          <a:ext cx="2805285" cy="2526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220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20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20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50C3808F-6BA1-AD4F-A9BB-2C57A882A79E}"/>
              </a:ext>
            </a:extLst>
          </p:cNvPr>
          <p:cNvGrpSpPr/>
          <p:nvPr/>
        </p:nvGrpSpPr>
        <p:grpSpPr>
          <a:xfrm>
            <a:off x="1288683" y="2416262"/>
            <a:ext cx="3620800" cy="2476234"/>
            <a:chOff x="1200150" y="3715672"/>
            <a:chExt cx="3620800" cy="247623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ADB3BBE-1EB3-964A-AF7B-8621092E5BBD}"/>
                </a:ext>
              </a:extLst>
            </p:cNvPr>
            <p:cNvGrpSpPr/>
            <p:nvPr/>
          </p:nvGrpSpPr>
          <p:grpSpPr>
            <a:xfrm>
              <a:off x="1200150" y="3715672"/>
              <a:ext cx="3620800" cy="1888831"/>
              <a:chOff x="-65483" y="2424566"/>
              <a:chExt cx="4820950" cy="256474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3497D9EC-A213-2642-AA5B-2B42051AA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5483" y="2424566"/>
                <a:ext cx="4820950" cy="2564745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222CE4D-B967-2348-AA05-EBD55E2DBCB3}"/>
                  </a:ext>
                </a:extLst>
              </p:cNvPr>
              <p:cNvSpPr txBox="1"/>
              <p:nvPr/>
            </p:nvSpPr>
            <p:spPr>
              <a:xfrm>
                <a:off x="1178271" y="3512952"/>
                <a:ext cx="27138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Agent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: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Sure.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It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is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a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win-win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game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950E84-4065-194B-A90E-A045F6321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036" y="5494700"/>
              <a:ext cx="671663" cy="6972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C85CDA-B66B-4842-9C82-D4E95FBDEF8F}"/>
              </a:ext>
            </a:extLst>
          </p:cNvPr>
          <p:cNvGrpSpPr/>
          <p:nvPr/>
        </p:nvGrpSpPr>
        <p:grpSpPr>
          <a:xfrm>
            <a:off x="7757333" y="1549276"/>
            <a:ext cx="3773487" cy="3692375"/>
            <a:chOff x="8187241" y="2447703"/>
            <a:chExt cx="3773487" cy="36923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469E09A-0562-3B4B-9805-1C8C815CB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7241" y="2447703"/>
              <a:ext cx="3773487" cy="351152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38D1A2-C625-F546-94BA-E34EA6C8E2FC}"/>
                </a:ext>
              </a:extLst>
            </p:cNvPr>
            <p:cNvSpPr txBox="1"/>
            <p:nvPr/>
          </p:nvSpPr>
          <p:spPr>
            <a:xfrm>
              <a:off x="9111490" y="2989737"/>
              <a:ext cx="239880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err="1">
                  <a:solidFill>
                    <a:srgbClr val="FF0000"/>
                  </a:solidFill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Crowdsourcer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: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endPara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endParaRPr>
            </a:p>
            <a:p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Following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the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red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route,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you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will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get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more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passengers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there.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If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not,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I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will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pay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you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the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remaining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02960A-AE48-EC40-AAD1-585F78FF4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3975" y="5081699"/>
              <a:ext cx="1058379" cy="1058379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1D7C8C-D7B5-D241-9A75-93FDBF36FEE7}"/>
              </a:ext>
            </a:extLst>
          </p:cNvPr>
          <p:cNvGrpSpPr/>
          <p:nvPr/>
        </p:nvGrpSpPr>
        <p:grpSpPr>
          <a:xfrm>
            <a:off x="5037464" y="3504885"/>
            <a:ext cx="868215" cy="828744"/>
            <a:chOff x="4948931" y="4804295"/>
            <a:chExt cx="868215" cy="82874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37F79E-0A68-1640-8195-A9D9D7869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4030" y="4804295"/>
              <a:ext cx="379308" cy="39373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4FC699-5F8C-3C42-9092-F5BE87B29E3B}"/>
                </a:ext>
              </a:extLst>
            </p:cNvPr>
            <p:cNvGrpSpPr/>
            <p:nvPr/>
          </p:nvGrpSpPr>
          <p:grpSpPr>
            <a:xfrm>
              <a:off x="5499386" y="4836832"/>
              <a:ext cx="317760" cy="330658"/>
              <a:chOff x="10127401" y="1714500"/>
              <a:chExt cx="252594" cy="28377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323FFA4-5ECB-0A4E-B309-477A3853DA49}"/>
                  </a:ext>
                </a:extLst>
              </p:cNvPr>
              <p:cNvSpPr/>
              <p:nvPr/>
            </p:nvSpPr>
            <p:spPr>
              <a:xfrm>
                <a:off x="10129837" y="1714500"/>
                <a:ext cx="91440" cy="91440"/>
              </a:xfrm>
              <a:prstGeom prst="ellipse">
                <a:avLst/>
              </a:prstGeom>
              <a:solidFill>
                <a:srgbClr val="00B05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riangle 26">
                <a:extLst>
                  <a:ext uri="{FF2B5EF4-FFF2-40B4-BE49-F238E27FC236}">
                    <a16:creationId xmlns:a16="http://schemas.microsoft.com/office/drawing/2014/main" id="{D9FCE267-FE66-AE44-A952-F8067F121C58}"/>
                  </a:ext>
                </a:extLst>
              </p:cNvPr>
              <p:cNvSpPr/>
              <p:nvPr/>
            </p:nvSpPr>
            <p:spPr>
              <a:xfrm>
                <a:off x="10127401" y="1861115"/>
                <a:ext cx="101163" cy="137160"/>
              </a:xfrm>
              <a:prstGeom prst="triangl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iamond 27">
                <a:extLst>
                  <a:ext uri="{FF2B5EF4-FFF2-40B4-BE49-F238E27FC236}">
                    <a16:creationId xmlns:a16="http://schemas.microsoft.com/office/drawing/2014/main" id="{71977E0C-D5B5-224A-8E87-47A3619B4220}"/>
                  </a:ext>
                </a:extLst>
              </p:cNvPr>
              <p:cNvSpPr/>
              <p:nvPr/>
            </p:nvSpPr>
            <p:spPr>
              <a:xfrm>
                <a:off x="10265289" y="1743955"/>
                <a:ext cx="114706" cy="182880"/>
              </a:xfrm>
              <a:prstGeom prst="diamond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FAB2D84-595F-144F-9655-84A69E63AF02}"/>
                </a:ext>
              </a:extLst>
            </p:cNvPr>
            <p:cNvGrpSpPr/>
            <p:nvPr/>
          </p:nvGrpSpPr>
          <p:grpSpPr>
            <a:xfrm>
              <a:off x="4948931" y="5198068"/>
              <a:ext cx="711216" cy="434971"/>
              <a:chOff x="6082526" y="6322809"/>
              <a:chExt cx="634663" cy="395067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5BE9142-3078-9E49-AD6D-E0C24AFB8686}"/>
                  </a:ext>
                </a:extLst>
              </p:cNvPr>
              <p:cNvSpPr/>
              <p:nvPr/>
            </p:nvSpPr>
            <p:spPr>
              <a:xfrm>
                <a:off x="6113092" y="6381875"/>
                <a:ext cx="513069" cy="276899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4233A83-3D0F-8942-B327-8F2D351F05F6}"/>
                  </a:ext>
                </a:extLst>
              </p:cNvPr>
              <p:cNvSpPr txBox="1"/>
              <p:nvPr/>
            </p:nvSpPr>
            <p:spPr>
              <a:xfrm>
                <a:off x="6082526" y="6322809"/>
                <a:ext cx="634663" cy="395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8:10</a:t>
                </a:r>
              </a:p>
            </p:txBody>
          </p:sp>
        </p:grpSp>
      </p:grp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1931EF9D-A1AE-F441-80CD-2122AA416EF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71993" y="2980614"/>
            <a:ext cx="851889" cy="756558"/>
          </a:xfrm>
          <a:prstGeom prst="curvedConnector3">
            <a:avLst>
              <a:gd name="adj1" fmla="val 96513"/>
            </a:avLst>
          </a:prstGeom>
          <a:ln w="66675">
            <a:solidFill>
              <a:srgbClr val="FFC00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E6A384-A024-E046-AEAD-E4BA9478315E}"/>
              </a:ext>
            </a:extLst>
          </p:cNvPr>
          <p:cNvGrpSpPr/>
          <p:nvPr/>
        </p:nvGrpSpPr>
        <p:grpSpPr>
          <a:xfrm>
            <a:off x="5835508" y="3880419"/>
            <a:ext cx="763912" cy="1303987"/>
            <a:chOff x="5746975" y="5179829"/>
            <a:chExt cx="763912" cy="1303987"/>
          </a:xfrm>
        </p:grpSpPr>
        <p:cxnSp>
          <p:nvCxnSpPr>
            <p:cNvPr id="47" name="Curved Connector 46">
              <a:extLst>
                <a:ext uri="{FF2B5EF4-FFF2-40B4-BE49-F238E27FC236}">
                  <a16:creationId xmlns:a16="http://schemas.microsoft.com/office/drawing/2014/main" id="{61F0453B-64B4-F74D-A971-0C38160C4A5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512503" y="5414301"/>
              <a:ext cx="832043" cy="363099"/>
            </a:xfrm>
            <a:prstGeom prst="curvedConnector3">
              <a:avLst>
                <a:gd name="adj1" fmla="val 546"/>
              </a:avLst>
            </a:prstGeom>
            <a:ln w="66675">
              <a:solidFill>
                <a:srgbClr val="FF000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D6968F-36D5-724E-8682-E434C9CBD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9404" y="5782333"/>
              <a:ext cx="701483" cy="701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58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38407D7-B9FC-F84D-84DD-52F036359B7D}"/>
              </a:ext>
            </a:extLst>
          </p:cNvPr>
          <p:cNvSpPr/>
          <p:nvPr/>
        </p:nvSpPr>
        <p:spPr>
          <a:xfrm>
            <a:off x="290297" y="416980"/>
            <a:ext cx="4742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City-scale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Urban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Monitoring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1733D4-8706-5649-9257-BD166EEEECC6}"/>
              </a:ext>
            </a:extLst>
          </p:cNvPr>
          <p:cNvSpPr txBox="1"/>
          <p:nvPr/>
        </p:nvSpPr>
        <p:spPr>
          <a:xfrm>
            <a:off x="11385854" y="6230599"/>
            <a:ext cx="23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C0952B-A0F1-8C41-BA9D-6A3861624BD7}"/>
              </a:ext>
            </a:extLst>
          </p:cNvPr>
          <p:cNvSpPr/>
          <p:nvPr/>
        </p:nvSpPr>
        <p:spPr>
          <a:xfrm>
            <a:off x="290297" y="881271"/>
            <a:ext cx="11611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ensure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safety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of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city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environment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and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efficiency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of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city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management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endParaRPr lang="en-US" altLang="zh-CN" sz="2400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483BB5-9268-9B4D-AABF-69C273CAFE07}"/>
              </a:ext>
            </a:extLst>
          </p:cNvPr>
          <p:cNvGrpSpPr/>
          <p:nvPr/>
        </p:nvGrpSpPr>
        <p:grpSpPr>
          <a:xfrm>
            <a:off x="551115" y="1673374"/>
            <a:ext cx="3855711" cy="4293194"/>
            <a:chOff x="551115" y="1673374"/>
            <a:chExt cx="3855711" cy="42931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9EAD4E-158F-E44E-A6F2-C395FFEBE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00" b="17455"/>
            <a:stretch/>
          </p:blipFill>
          <p:spPr>
            <a:xfrm>
              <a:off x="551115" y="1673374"/>
              <a:ext cx="3855711" cy="3923862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F8D36F3-FF0B-9341-BC65-4697FEE9293F}"/>
                </a:ext>
              </a:extLst>
            </p:cNvPr>
            <p:cNvSpPr/>
            <p:nvPr/>
          </p:nvSpPr>
          <p:spPr>
            <a:xfrm>
              <a:off x="1760121" y="5597236"/>
              <a:ext cx="1861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Air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pollution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map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78B7FC-9100-BB42-8296-73C5656E03F5}"/>
              </a:ext>
            </a:extLst>
          </p:cNvPr>
          <p:cNvGrpSpPr/>
          <p:nvPr/>
        </p:nvGrpSpPr>
        <p:grpSpPr>
          <a:xfrm>
            <a:off x="4406826" y="2207338"/>
            <a:ext cx="4030139" cy="3759230"/>
            <a:chOff x="4406826" y="2207338"/>
            <a:chExt cx="4030139" cy="37592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B2FC99-2977-EE4D-8CD7-11DF9860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6826" y="2207338"/>
              <a:ext cx="4030139" cy="2943034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C4EFDCB-64D0-5B4B-972A-6868D139B446}"/>
                </a:ext>
              </a:extLst>
            </p:cNvPr>
            <p:cNvSpPr/>
            <p:nvPr/>
          </p:nvSpPr>
          <p:spPr>
            <a:xfrm>
              <a:off x="5749313" y="5597236"/>
              <a:ext cx="11769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Noise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map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3DE430-1220-374F-A1A4-AF14C0FFF170}"/>
              </a:ext>
            </a:extLst>
          </p:cNvPr>
          <p:cNvGrpSpPr/>
          <p:nvPr/>
        </p:nvGrpSpPr>
        <p:grpSpPr>
          <a:xfrm>
            <a:off x="8551140" y="1673375"/>
            <a:ext cx="3026138" cy="4293193"/>
            <a:chOff x="8551140" y="1673375"/>
            <a:chExt cx="3026138" cy="42931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A7F28F-95C5-C149-AAB4-F88BE0585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8224"/>
            <a:stretch/>
          </p:blipFill>
          <p:spPr>
            <a:xfrm>
              <a:off x="8551140" y="1673375"/>
              <a:ext cx="3026138" cy="392386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3A27DA7-E0D0-1D48-ABD4-CAB1D6405A4B}"/>
                </a:ext>
              </a:extLst>
            </p:cNvPr>
            <p:cNvSpPr/>
            <p:nvPr/>
          </p:nvSpPr>
          <p:spPr>
            <a:xfrm>
              <a:off x="9382324" y="5597236"/>
              <a:ext cx="17802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Heat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hazard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67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412420" y="1462770"/>
                <a:ext cx="4248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  <a:ea typeface="Abadi MT Condensed Light" charset="0"/>
                        <a:cs typeface="Abadi MT Condensed Light" charset="0"/>
                      </a:rPr>
                      <m:t>𝑃</m:t>
                    </m:r>
                  </m:oMath>
                </a14:m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: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Collected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data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distribution</a:t>
                </a:r>
              </a:p>
              <a:p>
                <a:pPr marL="457200" lvl="0" indent="-457200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  <a:ea typeface="Abadi MT Condensed Light" charset="0"/>
                        <a:cs typeface="Abadi MT Condensed Light" charset="0"/>
                      </a:rPr>
                      <m:t>𝑂</m:t>
                    </m:r>
                    <m:r>
                      <a:rPr lang="en-US" altLang="zh-CN" b="0" i="1" smtClean="0">
                        <a:latin typeface="Cambria Math" charset="0"/>
                        <a:ea typeface="Abadi MT Condensed Light" charset="0"/>
                        <a:cs typeface="Abadi MT Condensed Light" charset="0"/>
                      </a:rPr>
                      <m:t>: </m:t>
                    </m:r>
                  </m:oMath>
                </a14:m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Target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distribution</a:t>
                </a:r>
              </a:p>
              <a:p>
                <a:pPr marL="457200" lvl="0" indent="-457200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  <a:ea typeface="Abadi MT Condensed Light" charset="0"/>
                        <a:cs typeface="Abadi MT Condensed Light" charset="0"/>
                      </a:rPr>
                      <m:t>𝐵</m:t>
                    </m:r>
                    <m:r>
                      <a:rPr lang="en-US" altLang="zh-CN" b="0" i="1" smtClean="0">
                        <a:latin typeface="Cambria Math" charset="0"/>
                        <a:ea typeface="Abadi MT Condensed Light" charset="0"/>
                        <a:cs typeface="Abadi MT Condensed Light" charset="0"/>
                      </a:rPr>
                      <m:t>:</m:t>
                    </m:r>
                  </m:oMath>
                </a14:m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Budget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limit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420" y="1462770"/>
                <a:ext cx="4248655" cy="923330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11FD9E2-28FD-734A-A783-A0EEFBB368AC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DDFED-2B24-E04B-B0F1-423BF12190BD}"/>
              </a:ext>
            </a:extLst>
          </p:cNvPr>
          <p:cNvSpPr txBox="1"/>
          <p:nvPr/>
        </p:nvSpPr>
        <p:spPr>
          <a:xfrm>
            <a:off x="5147784" y="1540192"/>
            <a:ext cx="253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altLang="zh-CN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dissimilarity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B41CE3-8642-F741-8413-C0236FF4F7CC}"/>
              </a:ext>
            </a:extLst>
          </p:cNvPr>
          <p:cNvSpPr/>
          <p:nvPr/>
        </p:nvSpPr>
        <p:spPr>
          <a:xfrm>
            <a:off x="454944" y="494263"/>
            <a:ext cx="9100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The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Optimization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Problem: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Problem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Formulation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23F27-7D3D-864B-8F84-79780F334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438" y="1540192"/>
            <a:ext cx="2322929" cy="683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53CBE2-6B1F-714B-82D5-3F9A793769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1785" b="804"/>
          <a:stretch/>
        </p:blipFill>
        <p:spPr>
          <a:xfrm>
            <a:off x="2813438" y="2497189"/>
            <a:ext cx="1046430" cy="58089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E116FF8-FE6A-A643-892D-3D2A2616A326}"/>
              </a:ext>
            </a:extLst>
          </p:cNvPr>
          <p:cNvGrpSpPr/>
          <p:nvPr/>
        </p:nvGrpSpPr>
        <p:grpSpPr>
          <a:xfrm>
            <a:off x="2746675" y="1765074"/>
            <a:ext cx="9113682" cy="1569934"/>
            <a:chOff x="2746675" y="1765074"/>
            <a:chExt cx="9113682" cy="15699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89D397-4DC2-DA40-ACB4-003E6B564BD9}"/>
                </a:ext>
              </a:extLst>
            </p:cNvPr>
            <p:cNvGrpSpPr/>
            <p:nvPr/>
          </p:nvGrpSpPr>
          <p:grpSpPr>
            <a:xfrm>
              <a:off x="8412420" y="2527563"/>
              <a:ext cx="3447937" cy="807445"/>
              <a:chOff x="8548934" y="2489866"/>
              <a:chExt cx="3447937" cy="80744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D1285D-5B97-A34B-AE25-D30ABC74A6C9}"/>
                  </a:ext>
                </a:extLst>
              </p:cNvPr>
              <p:cNvSpPr/>
              <p:nvPr/>
            </p:nvSpPr>
            <p:spPr>
              <a:xfrm>
                <a:off x="8553700" y="2497506"/>
                <a:ext cx="3577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i="1" dirty="0" err="1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Ic</a:t>
                </a:r>
                <a:endParaRPr lang="en-US" sz="2000" i="1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4D90FFF-ED5B-FA47-9FE0-01B669F3274D}"/>
                  </a:ext>
                </a:extLst>
              </p:cNvPr>
              <p:cNvSpPr/>
              <p:nvPr/>
            </p:nvSpPr>
            <p:spPr>
              <a:xfrm>
                <a:off x="8548934" y="2835646"/>
                <a:ext cx="415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i="1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kc</a:t>
                </a:r>
                <a:endParaRPr lang="en-US" sz="2400" i="1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225702-D45C-6448-AB4B-CD3A2C3E0CE3}"/>
                  </a:ext>
                </a:extLst>
              </p:cNvPr>
              <p:cNvSpPr/>
              <p:nvPr/>
            </p:nvSpPr>
            <p:spPr>
              <a:xfrm>
                <a:off x="8791165" y="2489866"/>
                <a:ext cx="25196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lvl="0" indent="-457200"/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Whether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to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incentivize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c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63154C-0F1C-3742-8738-FEC3410CD346}"/>
                  </a:ext>
                </a:extLst>
              </p:cNvPr>
              <p:cNvSpPr/>
              <p:nvPr/>
            </p:nvSpPr>
            <p:spPr>
              <a:xfrm>
                <a:off x="8848317" y="2898487"/>
                <a:ext cx="31485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lvl="0" indent="-457200"/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Which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trajectory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to</a:t>
                </a:r>
                <a:r>
                  <a:rPr lang="zh-CN" altLang="en-US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 </a:t>
                </a:r>
                <a:r>
                  <a:rPr lang="en-US" altLang="zh-CN" dirty="0">
                    <a:latin typeface="Bell MT" panose="02020503060305020303" pitchFamily="18" charset="77"/>
                    <a:ea typeface="Abadi MT Condensed Light" charset="0"/>
                    <a:cs typeface="Abadi MT Condensed Light" charset="0"/>
                  </a:rPr>
                  <a:t>incentivize</a:t>
                </a: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CA7723-0B02-ED4E-96F7-0EB41A2C6D83}"/>
                </a:ext>
              </a:extLst>
            </p:cNvPr>
            <p:cNvSpPr/>
            <p:nvPr/>
          </p:nvSpPr>
          <p:spPr>
            <a:xfrm>
              <a:off x="2746675" y="1765074"/>
              <a:ext cx="1228227" cy="51075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F03ED7-D2B6-6C47-B191-69BC744DB3B0}"/>
              </a:ext>
            </a:extLst>
          </p:cNvPr>
          <p:cNvGrpSpPr/>
          <p:nvPr/>
        </p:nvGrpSpPr>
        <p:grpSpPr>
          <a:xfrm>
            <a:off x="8368224" y="3228471"/>
            <a:ext cx="2250637" cy="461665"/>
            <a:chOff x="8412420" y="3311456"/>
            <a:chExt cx="2250637" cy="4616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53E0A46-B821-6F44-A5E6-0E4AE10A65BE}"/>
                </a:ext>
              </a:extLst>
            </p:cNvPr>
            <p:cNvSpPr/>
            <p:nvPr/>
          </p:nvSpPr>
          <p:spPr>
            <a:xfrm>
              <a:off x="8412420" y="3311456"/>
              <a:ext cx="5148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i="1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Dc</a:t>
              </a:r>
              <a:endParaRPr lang="en-US" sz="2400" i="1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5ADCBB-CD28-0F4E-B649-10DE1F4B92C1}"/>
                </a:ext>
              </a:extLst>
            </p:cNvPr>
            <p:cNvSpPr/>
            <p:nvPr/>
          </p:nvSpPr>
          <p:spPr>
            <a:xfrm>
              <a:off x="8799342" y="3384442"/>
              <a:ext cx="18637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 indent="-457200"/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Vehicle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trajectory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9A2115F-DB7B-DC49-9EE3-0F453B9A03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5255" y="2529223"/>
            <a:ext cx="3351460" cy="5856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F5A969-A0EE-1E4C-9BD0-91314A39AF45}"/>
              </a:ext>
            </a:extLst>
          </p:cNvPr>
          <p:cNvSpPr txBox="1"/>
          <p:nvPr/>
        </p:nvSpPr>
        <p:spPr>
          <a:xfrm>
            <a:off x="5573610" y="2605710"/>
            <a:ext cx="253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altLang="zh-CN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Budget</a:t>
            </a:r>
            <a:r>
              <a:rPr lang="zh-CN" altLang="en-US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constraint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E1E045-91A9-8E4A-87C3-519C170860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691" y="3219386"/>
            <a:ext cx="2110457" cy="3378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6538FC-0AF4-0943-93CC-AAA4D12AEC1D}"/>
              </a:ext>
            </a:extLst>
          </p:cNvPr>
          <p:cNvSpPr txBox="1"/>
          <p:nvPr/>
        </p:nvSpPr>
        <p:spPr>
          <a:xfrm>
            <a:off x="5819084" y="3200588"/>
            <a:ext cx="253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altLang="zh-CN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Trajectory</a:t>
            </a:r>
            <a:r>
              <a:rPr lang="zh-CN" altLang="en-US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constraint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9A4CA0-1424-454D-BBB1-089D6786A2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3739456" y="3746379"/>
            <a:ext cx="3351460" cy="3693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CE8757E-38DC-3F4C-813D-B85D9E8E69E3}"/>
              </a:ext>
            </a:extLst>
          </p:cNvPr>
          <p:cNvSpPr txBox="1"/>
          <p:nvPr/>
        </p:nvSpPr>
        <p:spPr>
          <a:xfrm>
            <a:off x="7019059" y="3710478"/>
            <a:ext cx="253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altLang="zh-CN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Trajectory</a:t>
            </a:r>
            <a:r>
              <a:rPr lang="zh-CN" altLang="en-US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constraint</a:t>
            </a:r>
            <a:r>
              <a:rPr lang="zh-CN" altLang="en-US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endParaRPr lang="en-US" altLang="zh-CN" dirty="0">
              <a:solidFill>
                <a:srgbClr val="FF0000"/>
              </a:solidFill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CFBFB4-DEE9-7946-8D5D-356160A86C3A}"/>
              </a:ext>
            </a:extLst>
          </p:cNvPr>
          <p:cNvSpPr/>
          <p:nvPr/>
        </p:nvSpPr>
        <p:spPr>
          <a:xfrm>
            <a:off x="2140836" y="5423794"/>
            <a:ext cx="960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endParaRPr lang="en-US" altLang="zh-CN" sz="2400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DEE1ED-D4E4-D846-BDE7-FDA2C118BC2D}"/>
              </a:ext>
            </a:extLst>
          </p:cNvPr>
          <p:cNvSpPr txBox="1"/>
          <p:nvPr/>
        </p:nvSpPr>
        <p:spPr>
          <a:xfrm>
            <a:off x="3838184" y="5033285"/>
            <a:ext cx="475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High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computational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complexity!</a:t>
            </a:r>
          </a:p>
        </p:txBody>
      </p:sp>
    </p:spTree>
    <p:extLst>
      <p:ext uri="{BB962C8B-B14F-4D97-AF65-F5344CB8AC3E}">
        <p14:creationId xmlns:p14="http://schemas.microsoft.com/office/powerpoint/2010/main" val="399035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410C-AD28-1A46-950A-8305AD4CC4AF}"/>
              </a:ext>
            </a:extLst>
          </p:cNvPr>
          <p:cNvSpPr/>
          <p:nvPr/>
        </p:nvSpPr>
        <p:spPr>
          <a:xfrm>
            <a:off x="454944" y="494263"/>
            <a:ext cx="7992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Solution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Insight: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Multiple-choice</a:t>
            </a:r>
            <a:r>
              <a:rPr lang="zh-CN" altLang="en-US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32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Knapsack</a:t>
            </a:r>
            <a:endParaRPr lang="en-US" sz="3200" b="1" dirty="0">
              <a:latin typeface="Bell MT" panose="02020503060305020303" pitchFamily="18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B7BE03-98ED-054F-8297-7ED8A252BE84}"/>
              </a:ext>
            </a:extLst>
          </p:cNvPr>
          <p:cNvGrpSpPr/>
          <p:nvPr/>
        </p:nvGrpSpPr>
        <p:grpSpPr>
          <a:xfrm>
            <a:off x="957611" y="1808049"/>
            <a:ext cx="3068146" cy="3245356"/>
            <a:chOff x="771526" y="1543051"/>
            <a:chExt cx="3068146" cy="32453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B3D100-4399-A148-AF7A-E296CF007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526" y="1543051"/>
              <a:ext cx="3068146" cy="265906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EDF403-2827-5545-92EC-92BE8B22061C}"/>
                </a:ext>
              </a:extLst>
            </p:cNvPr>
            <p:cNvSpPr/>
            <p:nvPr/>
          </p:nvSpPr>
          <p:spPr>
            <a:xfrm>
              <a:off x="1009795" y="4419075"/>
              <a:ext cx="25916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Classic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knapsack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problem</a:t>
              </a:r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842661-4992-8342-A610-D52557A57CD8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13</a:t>
            </a:r>
            <a:endParaRPr lang="en-US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72991D-C43A-2B41-8218-19A727766561}"/>
              </a:ext>
            </a:extLst>
          </p:cNvPr>
          <p:cNvGrpSpPr/>
          <p:nvPr/>
        </p:nvGrpSpPr>
        <p:grpSpPr>
          <a:xfrm>
            <a:off x="4425990" y="1539064"/>
            <a:ext cx="4079474" cy="3514341"/>
            <a:chOff x="4657484" y="1539064"/>
            <a:chExt cx="4079474" cy="35143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9106DC-3E65-1745-B0B8-83E7C8787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9880"/>
            <a:stretch/>
          </p:blipFill>
          <p:spPr>
            <a:xfrm>
              <a:off x="4657484" y="3003159"/>
              <a:ext cx="1148621" cy="711907"/>
            </a:xfrm>
            <a:prstGeom prst="rect">
              <a:avLst/>
            </a:prstGeom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32944E9-A0AC-9541-B129-5B51043FAC2F}"/>
                </a:ext>
              </a:extLst>
            </p:cNvPr>
            <p:cNvGrpSpPr/>
            <p:nvPr/>
          </p:nvGrpSpPr>
          <p:grpSpPr>
            <a:xfrm>
              <a:off x="4819825" y="1539064"/>
              <a:ext cx="3917133" cy="3514341"/>
              <a:chOff x="5143916" y="1506766"/>
              <a:chExt cx="3917133" cy="351434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C29170E-1357-8A4B-9D6B-9CA2D61F3F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6264"/>
              <a:stretch/>
            </p:blipFill>
            <p:spPr>
              <a:xfrm>
                <a:off x="7711163" y="3263430"/>
                <a:ext cx="1148621" cy="71190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1381C7B8-7800-1049-BD63-50717B345C56}"/>
                  </a:ext>
                </a:extLst>
              </p:cNvPr>
              <p:cNvGrpSpPr/>
              <p:nvPr/>
            </p:nvGrpSpPr>
            <p:grpSpPr>
              <a:xfrm>
                <a:off x="7733505" y="1666353"/>
                <a:ext cx="1327544" cy="1143767"/>
                <a:chOff x="8563772" y="4433123"/>
                <a:chExt cx="1327544" cy="1143767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C9ECD97-429C-E84F-8A70-D8287F491366}"/>
                    </a:ext>
                  </a:extLst>
                </p:cNvPr>
                <p:cNvGrpSpPr/>
                <p:nvPr/>
              </p:nvGrpSpPr>
              <p:grpSpPr>
                <a:xfrm>
                  <a:off x="8563772" y="4658625"/>
                  <a:ext cx="1327544" cy="918265"/>
                  <a:chOff x="8563772" y="4658625"/>
                  <a:chExt cx="1327544" cy="918265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8FF69516-37E5-184C-8173-D90E46A33D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8982" r="-10515"/>
                  <a:stretch/>
                </p:blipFill>
                <p:spPr>
                  <a:xfrm>
                    <a:off x="8591839" y="4872500"/>
                    <a:ext cx="1044122" cy="704390"/>
                  </a:xfrm>
                  <a:prstGeom prst="rect">
                    <a:avLst/>
                  </a:prstGeom>
                </p:spPr>
              </p:pic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6245668C-4AA2-4A45-8BF7-60404084DE12}"/>
                      </a:ext>
                    </a:extLst>
                  </p:cNvPr>
                  <p:cNvGrpSpPr/>
                  <p:nvPr/>
                </p:nvGrpSpPr>
                <p:grpSpPr>
                  <a:xfrm>
                    <a:off x="8563772" y="4658625"/>
                    <a:ext cx="1327544" cy="704390"/>
                    <a:chOff x="8563772" y="4658625"/>
                    <a:chExt cx="1327544" cy="704390"/>
                  </a:xfrm>
                </p:grpSpPr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C89758A5-0479-BE48-8C01-CA5DF218C8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5608" r="-10514"/>
                    <a:stretch/>
                  </p:blipFill>
                  <p:spPr>
                    <a:xfrm>
                      <a:off x="8563772" y="4658625"/>
                      <a:ext cx="1078817" cy="70439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2" name="Diamond 21">
                      <a:extLst>
                        <a:ext uri="{FF2B5EF4-FFF2-40B4-BE49-F238E27FC236}">
                          <a16:creationId xmlns:a16="http://schemas.microsoft.com/office/drawing/2014/main" id="{10AA9783-4EDB-2F45-B551-D530BE297F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92021" y="5037932"/>
                      <a:ext cx="163968" cy="166235"/>
                    </a:xfrm>
                    <a:prstGeom prst="diamond">
                      <a:avLst/>
                    </a:prstGeom>
                    <a:solidFill>
                      <a:srgbClr val="8FEDFF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Diamond 42">
                      <a:extLst>
                        <a:ext uri="{FF2B5EF4-FFF2-40B4-BE49-F238E27FC236}">
                          <a16:creationId xmlns:a16="http://schemas.microsoft.com/office/drawing/2014/main" id="{A1758816-BEAE-9843-864D-B385FC4E0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2510" y="5010820"/>
                      <a:ext cx="163968" cy="166235"/>
                    </a:xfrm>
                    <a:prstGeom prst="diamond">
                      <a:avLst/>
                    </a:prstGeom>
                    <a:solidFill>
                      <a:srgbClr val="8FEDFF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ABB81F18-130C-2940-958E-7940C48BE722}"/>
                        </a:ext>
                      </a:extLst>
                    </p:cNvPr>
                    <p:cNvSpPr txBox="1"/>
                    <p:nvPr/>
                  </p:nvSpPr>
                  <p:spPr>
                    <a:xfrm rot="20992662">
                      <a:off x="9051034" y="4934832"/>
                      <a:ext cx="84028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dirty="0"/>
                        <a:t>7</a:t>
                      </a:r>
                      <a:endParaRPr lang="en-US" sz="1000" dirty="0"/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3AC0CBB8-4B74-3E4E-874C-281D0836F9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87258" y="4986839"/>
                      <a:ext cx="840282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dirty="0"/>
                        <a:t>7</a:t>
                      </a:r>
                      <a:endParaRPr lang="en-US" sz="1000" dirty="0"/>
                    </a:p>
                  </p:txBody>
                </p:sp>
              </p:grp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D8916581-F37D-7743-8503-6E2258F0F4EC}"/>
                    </a:ext>
                  </a:extLst>
                </p:cNvPr>
                <p:cNvGrpSpPr/>
                <p:nvPr/>
              </p:nvGrpSpPr>
              <p:grpSpPr>
                <a:xfrm>
                  <a:off x="8597375" y="4433123"/>
                  <a:ext cx="1292849" cy="704390"/>
                  <a:chOff x="8598467" y="4658625"/>
                  <a:chExt cx="1292849" cy="704390"/>
                </a:xfrm>
              </p:grpSpPr>
              <p:pic>
                <p:nvPicPr>
                  <p:cNvPr id="48" name="Picture 47">
                    <a:extLst>
                      <a:ext uri="{FF2B5EF4-FFF2-40B4-BE49-F238E27FC236}">
                        <a16:creationId xmlns:a16="http://schemas.microsoft.com/office/drawing/2014/main" id="{DE54E59C-A832-614E-AEA6-6F954F4F5C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8982" r="-10515"/>
                  <a:stretch/>
                </p:blipFill>
                <p:spPr>
                  <a:xfrm>
                    <a:off x="8598467" y="4658625"/>
                    <a:ext cx="1044122" cy="704390"/>
                  </a:xfrm>
                  <a:prstGeom prst="rect">
                    <a:avLst/>
                  </a:prstGeom>
                </p:spPr>
              </p:pic>
              <p:sp>
                <p:nvSpPr>
                  <p:cNvPr id="49" name="Diamond 48">
                    <a:extLst>
                      <a:ext uri="{FF2B5EF4-FFF2-40B4-BE49-F238E27FC236}">
                        <a16:creationId xmlns:a16="http://schemas.microsoft.com/office/drawing/2014/main" id="{F87D3CB7-6194-2A4B-92E1-9AEB969526C2}"/>
                      </a:ext>
                    </a:extLst>
                  </p:cNvPr>
                  <p:cNvSpPr/>
                  <p:nvPr/>
                </p:nvSpPr>
                <p:spPr>
                  <a:xfrm>
                    <a:off x="9092021" y="5037932"/>
                    <a:ext cx="163968" cy="166235"/>
                  </a:xfrm>
                  <a:prstGeom prst="diamond">
                    <a:avLst/>
                  </a:prstGeom>
                  <a:solidFill>
                    <a:srgbClr val="8FED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Diamond 49">
                    <a:extLst>
                      <a:ext uri="{FF2B5EF4-FFF2-40B4-BE49-F238E27FC236}">
                        <a16:creationId xmlns:a16="http://schemas.microsoft.com/office/drawing/2014/main" id="{0F6BE58E-5642-FF47-9471-14D7664E4B31}"/>
                      </a:ext>
                    </a:extLst>
                  </p:cNvPr>
                  <p:cNvSpPr/>
                  <p:nvPr/>
                </p:nvSpPr>
                <p:spPr>
                  <a:xfrm>
                    <a:off x="8822510" y="5010820"/>
                    <a:ext cx="163968" cy="166235"/>
                  </a:xfrm>
                  <a:prstGeom prst="diamond">
                    <a:avLst/>
                  </a:prstGeom>
                  <a:solidFill>
                    <a:srgbClr val="8FED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0DBFC87B-8B4F-F848-8659-24D7AD3B9D12}"/>
                      </a:ext>
                    </a:extLst>
                  </p:cNvPr>
                  <p:cNvSpPr txBox="1"/>
                  <p:nvPr/>
                </p:nvSpPr>
                <p:spPr>
                  <a:xfrm rot="20992662">
                    <a:off x="9051034" y="4934832"/>
                    <a:ext cx="84028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/>
                      <a:t>7</a:t>
                    </a:r>
                    <a:endParaRPr lang="en-US" sz="1000" dirty="0"/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07F439B9-5C16-7F45-B461-5C1C417B934F}"/>
                      </a:ext>
                    </a:extLst>
                  </p:cNvPr>
                  <p:cNvSpPr txBox="1"/>
                  <p:nvPr/>
                </p:nvSpPr>
                <p:spPr>
                  <a:xfrm>
                    <a:off x="8787258" y="4986839"/>
                    <a:ext cx="84028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/>
                      <a:t>8</a:t>
                    </a:r>
                    <a:endParaRPr lang="en-US" sz="1000" dirty="0"/>
                  </a:p>
                </p:txBody>
              </p:sp>
            </p:grp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E7D315A-F821-0B4C-B10C-147E8A53D449}"/>
                  </a:ext>
                </a:extLst>
              </p:cNvPr>
              <p:cNvGrpSpPr/>
              <p:nvPr/>
            </p:nvGrpSpPr>
            <p:grpSpPr>
              <a:xfrm>
                <a:off x="6376758" y="3429184"/>
                <a:ext cx="1185330" cy="1247485"/>
                <a:chOff x="9226331" y="3159861"/>
                <a:chExt cx="1185330" cy="1247485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9F91F60F-68A4-C747-8156-94879ACDFF4F}"/>
                    </a:ext>
                  </a:extLst>
                </p:cNvPr>
                <p:cNvGrpSpPr/>
                <p:nvPr/>
              </p:nvGrpSpPr>
              <p:grpSpPr>
                <a:xfrm>
                  <a:off x="9238310" y="3631430"/>
                  <a:ext cx="1173351" cy="775916"/>
                  <a:chOff x="8419742" y="3954217"/>
                  <a:chExt cx="2297242" cy="1423814"/>
                </a:xfrm>
              </p:grpSpPr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9EC12868-C148-0940-A0C9-3A503C74A71E}"/>
                      </a:ext>
                    </a:extLst>
                  </p:cNvPr>
                  <p:cNvGrpSpPr/>
                  <p:nvPr/>
                </p:nvGrpSpPr>
                <p:grpSpPr>
                  <a:xfrm>
                    <a:off x="8419742" y="3954217"/>
                    <a:ext cx="2297242" cy="1423814"/>
                    <a:chOff x="8419742" y="3954217"/>
                    <a:chExt cx="2297242" cy="1423814"/>
                  </a:xfrm>
                </p:grpSpPr>
                <p:pic>
                  <p:nvPicPr>
                    <p:cNvPr id="73" name="Picture 72">
                      <a:extLst>
                        <a:ext uri="{FF2B5EF4-FFF2-40B4-BE49-F238E27FC236}">
                          <a16:creationId xmlns:a16="http://schemas.microsoft.com/office/drawing/2014/main" id="{A1D336E9-656A-E341-9B39-D1C5B3FE93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-20285"/>
                    <a:stretch/>
                  </p:blipFill>
                  <p:spPr>
                    <a:xfrm>
                      <a:off x="8419742" y="3954217"/>
                      <a:ext cx="2297242" cy="142381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4" name="Diamond 73">
                      <a:extLst>
                        <a:ext uri="{FF2B5EF4-FFF2-40B4-BE49-F238E27FC236}">
                          <a16:creationId xmlns:a16="http://schemas.microsoft.com/office/drawing/2014/main" id="{53C801B3-6B3B-7046-829F-7AD8C227DA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6442" y="4603038"/>
                      <a:ext cx="202754" cy="292867"/>
                    </a:xfrm>
                    <a:prstGeom prst="diamond">
                      <a:avLst/>
                    </a:prstGeom>
                    <a:solidFill>
                      <a:srgbClr val="FFE588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00"/>
                    </a:p>
                  </p:txBody>
                </p:sp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8F3B0A09-D766-8C41-979D-F6D39FE8964D}"/>
                        </a:ext>
                      </a:extLst>
                    </p:cNvPr>
                    <p:cNvSpPr txBox="1"/>
                    <p:nvPr/>
                  </p:nvSpPr>
                  <p:spPr>
                    <a:xfrm rot="20992662">
                      <a:off x="9601252" y="4522296"/>
                      <a:ext cx="324682" cy="4518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dirty="0"/>
                        <a:t>5</a:t>
                      </a:r>
                      <a:endParaRPr lang="en-US" sz="1000" dirty="0"/>
                    </a:p>
                  </p:txBody>
                </p:sp>
              </p:grpSp>
              <p:sp>
                <p:nvSpPr>
                  <p:cNvPr id="71" name="Diamond 70">
                    <a:extLst>
                      <a:ext uri="{FF2B5EF4-FFF2-40B4-BE49-F238E27FC236}">
                        <a16:creationId xmlns:a16="http://schemas.microsoft.com/office/drawing/2014/main" id="{95C2ED62-D522-5C49-8D0F-774A5B34DBF2}"/>
                      </a:ext>
                    </a:extLst>
                  </p:cNvPr>
                  <p:cNvSpPr/>
                  <p:nvPr/>
                </p:nvSpPr>
                <p:spPr>
                  <a:xfrm rot="17510943">
                    <a:off x="9138332" y="4503481"/>
                    <a:ext cx="333103" cy="442381"/>
                  </a:xfrm>
                  <a:prstGeom prst="diamond">
                    <a:avLst/>
                  </a:prstGeom>
                  <a:solidFill>
                    <a:srgbClr val="FFE588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BDF22BE0-936A-4942-A4D7-B893A21FF0E4}"/>
                      </a:ext>
                    </a:extLst>
                  </p:cNvPr>
                  <p:cNvSpPr txBox="1"/>
                  <p:nvPr/>
                </p:nvSpPr>
                <p:spPr>
                  <a:xfrm>
                    <a:off x="9048918" y="4489668"/>
                    <a:ext cx="324682" cy="4518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/>
                      <a:t>5</a:t>
                    </a:r>
                    <a:endParaRPr lang="en-US" sz="1000" dirty="0"/>
                  </a:p>
                </p:txBody>
              </p:sp>
            </p:grp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AC423471-FA08-7C42-A80D-658D5FD224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20285"/>
                <a:stretch/>
              </p:blipFill>
              <p:spPr>
                <a:xfrm>
                  <a:off x="9238310" y="3389624"/>
                  <a:ext cx="1173351" cy="775916"/>
                </a:xfrm>
                <a:prstGeom prst="rect">
                  <a:avLst/>
                </a:prstGeom>
              </p:spPr>
            </p:pic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56A999C7-3CC2-BC43-898E-607F3B5E7485}"/>
                    </a:ext>
                  </a:extLst>
                </p:cNvPr>
                <p:cNvGrpSpPr/>
                <p:nvPr/>
              </p:nvGrpSpPr>
              <p:grpSpPr>
                <a:xfrm>
                  <a:off x="9226331" y="3159861"/>
                  <a:ext cx="1173351" cy="775916"/>
                  <a:chOff x="8388334" y="3954217"/>
                  <a:chExt cx="2297242" cy="1423814"/>
                </a:xfrm>
              </p:grpSpPr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531D6C9B-9F8F-6243-AA50-546D99353E2B}"/>
                      </a:ext>
                    </a:extLst>
                  </p:cNvPr>
                  <p:cNvGrpSpPr/>
                  <p:nvPr/>
                </p:nvGrpSpPr>
                <p:grpSpPr>
                  <a:xfrm>
                    <a:off x="8388334" y="3954217"/>
                    <a:ext cx="2297242" cy="1423814"/>
                    <a:chOff x="8388334" y="3954217"/>
                    <a:chExt cx="2297242" cy="1423814"/>
                  </a:xfrm>
                </p:grpSpPr>
                <p:pic>
                  <p:nvPicPr>
                    <p:cNvPr id="67" name="Picture 66">
                      <a:extLst>
                        <a:ext uri="{FF2B5EF4-FFF2-40B4-BE49-F238E27FC236}">
                          <a16:creationId xmlns:a16="http://schemas.microsoft.com/office/drawing/2014/main" id="{20C2EC88-1818-4E4B-8E1C-60E7C924C6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-20285"/>
                    <a:stretch/>
                  </p:blipFill>
                  <p:spPr>
                    <a:xfrm>
                      <a:off x="8388334" y="3954217"/>
                      <a:ext cx="2297242" cy="142381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8" name="Diamond 67">
                      <a:extLst>
                        <a:ext uri="{FF2B5EF4-FFF2-40B4-BE49-F238E27FC236}">
                          <a16:creationId xmlns:a16="http://schemas.microsoft.com/office/drawing/2014/main" id="{663F840D-6AFB-254A-9AB4-A1DECC966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86442" y="4603038"/>
                      <a:ext cx="202754" cy="292867"/>
                    </a:xfrm>
                    <a:prstGeom prst="diamond">
                      <a:avLst/>
                    </a:prstGeom>
                    <a:solidFill>
                      <a:srgbClr val="FFE588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00"/>
                    </a:p>
                  </p:txBody>
                </p:sp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DB570F6E-EDF7-544F-9A29-AE15982342BB}"/>
                        </a:ext>
                      </a:extLst>
                    </p:cNvPr>
                    <p:cNvSpPr txBox="1"/>
                    <p:nvPr/>
                  </p:nvSpPr>
                  <p:spPr>
                    <a:xfrm rot="20992662">
                      <a:off x="9601252" y="4522296"/>
                      <a:ext cx="324682" cy="4518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dirty="0"/>
                        <a:t>7</a:t>
                      </a:r>
                      <a:endParaRPr lang="en-US" sz="1000" dirty="0"/>
                    </a:p>
                  </p:txBody>
                </p:sp>
              </p:grpSp>
              <p:sp>
                <p:nvSpPr>
                  <p:cNvPr id="65" name="Diamond 64">
                    <a:extLst>
                      <a:ext uri="{FF2B5EF4-FFF2-40B4-BE49-F238E27FC236}">
                        <a16:creationId xmlns:a16="http://schemas.microsoft.com/office/drawing/2014/main" id="{8057FA1C-9B8F-C04A-9E76-C9B1598B3CB6}"/>
                      </a:ext>
                    </a:extLst>
                  </p:cNvPr>
                  <p:cNvSpPr/>
                  <p:nvPr/>
                </p:nvSpPr>
                <p:spPr>
                  <a:xfrm rot="17510943">
                    <a:off x="9138332" y="4503481"/>
                    <a:ext cx="333103" cy="442381"/>
                  </a:xfrm>
                  <a:prstGeom prst="diamond">
                    <a:avLst/>
                  </a:prstGeom>
                  <a:solidFill>
                    <a:srgbClr val="FFE588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/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94187A4-29C9-D646-9F77-5CFECDA7CF15}"/>
                      </a:ext>
                    </a:extLst>
                  </p:cNvPr>
                  <p:cNvSpPr txBox="1"/>
                  <p:nvPr/>
                </p:nvSpPr>
                <p:spPr>
                  <a:xfrm>
                    <a:off x="9048918" y="4489668"/>
                    <a:ext cx="324682" cy="4518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/>
                      <a:t>8</a:t>
                    </a:r>
                    <a:endParaRPr lang="en-US" sz="1000" dirty="0"/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FC89CC37-A7F1-6048-A2A6-6C093F85498F}"/>
                  </a:ext>
                </a:extLst>
              </p:cNvPr>
              <p:cNvGrpSpPr/>
              <p:nvPr/>
            </p:nvGrpSpPr>
            <p:grpSpPr>
              <a:xfrm>
                <a:off x="5143916" y="1548502"/>
                <a:ext cx="1148988" cy="940091"/>
                <a:chOff x="8731954" y="4885251"/>
                <a:chExt cx="1148988" cy="94009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BBA48F3-0715-254C-9143-A6A69D34FD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31954" y="5113435"/>
                  <a:ext cx="1148621" cy="711907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FC5263AC-2CCE-CE4B-A4C7-B5C918FF3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32321" y="4885251"/>
                  <a:ext cx="1148621" cy="711907"/>
                </a:xfrm>
                <a:prstGeom prst="rect">
                  <a:avLst/>
                </a:prstGeom>
              </p:spPr>
            </p:pic>
            <p:sp>
              <p:nvSpPr>
                <p:cNvPr id="56" name="Diamond 55">
                  <a:extLst>
                    <a:ext uri="{FF2B5EF4-FFF2-40B4-BE49-F238E27FC236}">
                      <a16:creationId xmlns:a16="http://schemas.microsoft.com/office/drawing/2014/main" id="{72AD2FC0-2247-B748-B17F-E218D3E2D629}"/>
                    </a:ext>
                  </a:extLst>
                </p:cNvPr>
                <p:cNvSpPr/>
                <p:nvPr/>
              </p:nvSpPr>
              <p:spPr>
                <a:xfrm rot="14575063">
                  <a:off x="9399578" y="5260273"/>
                  <a:ext cx="171178" cy="237136"/>
                </a:xfrm>
                <a:prstGeom prst="diamond">
                  <a:avLst/>
                </a:prstGeom>
                <a:solidFill>
                  <a:srgbClr val="9AFF8A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Diamond 57">
                  <a:extLst>
                    <a:ext uri="{FF2B5EF4-FFF2-40B4-BE49-F238E27FC236}">
                      <a16:creationId xmlns:a16="http://schemas.microsoft.com/office/drawing/2014/main" id="{6B269CD1-24B1-4D4A-B391-3FF293273FC0}"/>
                    </a:ext>
                  </a:extLst>
                </p:cNvPr>
                <p:cNvSpPr/>
                <p:nvPr/>
              </p:nvSpPr>
              <p:spPr>
                <a:xfrm rot="16983985">
                  <a:off x="9138651" y="5260273"/>
                  <a:ext cx="171178" cy="237136"/>
                </a:xfrm>
                <a:prstGeom prst="diamond">
                  <a:avLst/>
                </a:prstGeom>
                <a:solidFill>
                  <a:srgbClr val="9AFF8A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4F844E7-494C-B946-8218-70EFFB666482}"/>
                    </a:ext>
                  </a:extLst>
                </p:cNvPr>
                <p:cNvSpPr txBox="1"/>
                <p:nvPr/>
              </p:nvSpPr>
              <p:spPr>
                <a:xfrm rot="21269502">
                  <a:off x="9352905" y="5237614"/>
                  <a:ext cx="35906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/>
                    <a:t>10</a:t>
                  </a:r>
                  <a:endParaRPr lang="en-US" sz="1000" dirty="0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15D51F26-C4C3-DC43-8B8A-9B154436620C}"/>
                    </a:ext>
                  </a:extLst>
                </p:cNvPr>
                <p:cNvSpPr txBox="1"/>
                <p:nvPr/>
              </p:nvSpPr>
              <p:spPr>
                <a:xfrm rot="427242">
                  <a:off x="9057910" y="5262819"/>
                  <a:ext cx="35906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/>
                    <a:t>10</a:t>
                  </a:r>
                  <a:endParaRPr lang="en-US" sz="1000" dirty="0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7F2DAB1D-AEF5-1843-B18F-6387A6B4658D}"/>
                  </a:ext>
                </a:extLst>
              </p:cNvPr>
              <p:cNvGrpSpPr/>
              <p:nvPr/>
            </p:nvGrpSpPr>
            <p:grpSpPr>
              <a:xfrm>
                <a:off x="5389290" y="1506766"/>
                <a:ext cx="3420360" cy="3514341"/>
                <a:chOff x="5389290" y="1506766"/>
                <a:chExt cx="3420360" cy="3514341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40E7EB3-5A90-574E-BB8D-215B8104D44F}"/>
                    </a:ext>
                  </a:extLst>
                </p:cNvPr>
                <p:cNvGrpSpPr/>
                <p:nvPr/>
              </p:nvGrpSpPr>
              <p:grpSpPr>
                <a:xfrm>
                  <a:off x="5389290" y="2182601"/>
                  <a:ext cx="3420360" cy="2838506"/>
                  <a:chOff x="740378" y="2182601"/>
                  <a:chExt cx="3420360" cy="2838506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8876693F-1A56-854D-99F7-AEAD9E7844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697548" y="2182601"/>
                    <a:ext cx="1215628" cy="1477516"/>
                  </a:xfrm>
                  <a:prstGeom prst="rect">
                    <a:avLst/>
                  </a:prstGeom>
                </p:spPr>
              </p:pic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B5278346-C8A3-6F41-9D31-5BA4591AC50B}"/>
                      </a:ext>
                    </a:extLst>
                  </p:cNvPr>
                  <p:cNvSpPr/>
                  <p:nvPr/>
                </p:nvSpPr>
                <p:spPr>
                  <a:xfrm>
                    <a:off x="740378" y="4651775"/>
                    <a:ext cx="342036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dirty="0">
                        <a:latin typeface="Bell MT" panose="02020503060305020303" pitchFamily="18" charset="77"/>
                        <a:ea typeface="Abadi MT Condensed Light" charset="0"/>
                        <a:cs typeface="Abadi MT Condensed Light" charset="0"/>
                      </a:rPr>
                      <a:t>Multiple-choice</a:t>
                    </a:r>
                    <a:r>
                      <a:rPr lang="zh-CN" altLang="en-US" dirty="0">
                        <a:latin typeface="Bell MT" panose="02020503060305020303" pitchFamily="18" charset="77"/>
                        <a:ea typeface="Abadi MT Condensed Light" charset="0"/>
                        <a:cs typeface="Abadi MT Condensed Light" charset="0"/>
                      </a:rPr>
                      <a:t> </a:t>
                    </a:r>
                    <a:r>
                      <a:rPr lang="en-US" altLang="zh-CN" dirty="0">
                        <a:latin typeface="Bell MT" panose="02020503060305020303" pitchFamily="18" charset="77"/>
                        <a:ea typeface="Abadi MT Condensed Light" charset="0"/>
                        <a:cs typeface="Abadi MT Condensed Light" charset="0"/>
                      </a:rPr>
                      <a:t>knapsack</a:t>
                    </a:r>
                    <a:r>
                      <a:rPr lang="zh-CN" altLang="en-US" dirty="0">
                        <a:latin typeface="Bell MT" panose="02020503060305020303" pitchFamily="18" charset="77"/>
                        <a:ea typeface="Abadi MT Condensed Light" charset="0"/>
                        <a:cs typeface="Abadi MT Condensed Light" charset="0"/>
                      </a:rPr>
                      <a:t> </a:t>
                    </a:r>
                    <a:r>
                      <a:rPr lang="en-US" altLang="zh-CN" dirty="0">
                        <a:latin typeface="Bell MT" panose="02020503060305020303" pitchFamily="18" charset="77"/>
                        <a:ea typeface="Abadi MT Condensed Light" charset="0"/>
                        <a:cs typeface="Abadi MT Condensed Light" charset="0"/>
                      </a:rPr>
                      <a:t>problem</a:t>
                    </a:r>
                    <a:endParaRPr lang="en-US" dirty="0"/>
                  </a:p>
                </p:txBody>
              </p:sp>
            </p:grp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03342EE2-7C0C-4D4B-A8DC-761293167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3622"/>
                <a:stretch/>
              </p:blipFill>
              <p:spPr>
                <a:xfrm>
                  <a:off x="6635924" y="1506766"/>
                  <a:ext cx="513347" cy="626872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E440F7D-432B-F840-8296-7182813A5A46}"/>
              </a:ext>
            </a:extLst>
          </p:cNvPr>
          <p:cNvCxnSpPr>
            <a:cxnSpLocks/>
          </p:cNvCxnSpPr>
          <p:nvPr/>
        </p:nvCxnSpPr>
        <p:spPr>
          <a:xfrm>
            <a:off x="3941392" y="2912437"/>
            <a:ext cx="716092" cy="0"/>
          </a:xfrm>
          <a:prstGeom prst="straightConnector1">
            <a:avLst/>
          </a:prstGeom>
          <a:ln w="1016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385CB7F-B00E-A845-813E-3FF9CD4194AC}"/>
              </a:ext>
            </a:extLst>
          </p:cNvPr>
          <p:cNvCxnSpPr>
            <a:cxnSpLocks/>
          </p:cNvCxnSpPr>
          <p:nvPr/>
        </p:nvCxnSpPr>
        <p:spPr>
          <a:xfrm>
            <a:off x="8009177" y="3003159"/>
            <a:ext cx="716092" cy="0"/>
          </a:xfrm>
          <a:prstGeom prst="straightConnector1">
            <a:avLst/>
          </a:prstGeom>
          <a:ln w="101600" cmpd="dbl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43906D7E-D176-9443-A49E-0DED8619D1BB}"/>
              </a:ext>
            </a:extLst>
          </p:cNvPr>
          <p:cNvGrpSpPr/>
          <p:nvPr/>
        </p:nvGrpSpPr>
        <p:grpSpPr>
          <a:xfrm>
            <a:off x="8645665" y="1402776"/>
            <a:ext cx="3037100" cy="3491116"/>
            <a:chOff x="8645665" y="1402776"/>
            <a:chExt cx="3037100" cy="3491116"/>
          </a:xfrm>
        </p:grpSpPr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D2C13E34-2A45-F54D-B41E-15C2ECCE2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5587" y="1602057"/>
              <a:ext cx="186109" cy="193187"/>
            </a:xfrm>
            <a:prstGeom prst="rect">
              <a:avLst/>
            </a:prstGeom>
          </p:spPr>
        </p:pic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FE19488-8B9B-B047-A39E-DC57ECC9EBEB}"/>
                </a:ext>
              </a:extLst>
            </p:cNvPr>
            <p:cNvGrpSpPr/>
            <p:nvPr/>
          </p:nvGrpSpPr>
          <p:grpSpPr>
            <a:xfrm>
              <a:off x="8645665" y="1402776"/>
              <a:ext cx="3037100" cy="3491116"/>
              <a:chOff x="8645665" y="1402776"/>
              <a:chExt cx="3037100" cy="3491116"/>
            </a:xfrm>
          </p:grpSpPr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1BC21F1C-0898-4248-8CDD-E2A26970DE1F}"/>
                  </a:ext>
                </a:extLst>
              </p:cNvPr>
              <p:cNvGrpSpPr/>
              <p:nvPr/>
            </p:nvGrpSpPr>
            <p:grpSpPr>
              <a:xfrm>
                <a:off x="8645665" y="1402776"/>
                <a:ext cx="3037100" cy="3491116"/>
                <a:chOff x="8645665" y="1402776"/>
                <a:chExt cx="3037100" cy="3491116"/>
              </a:xfrm>
            </p:grpSpPr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39EFC0C7-497B-DF43-BD06-D9EA63682F85}"/>
                    </a:ext>
                  </a:extLst>
                </p:cNvPr>
                <p:cNvGrpSpPr/>
                <p:nvPr/>
              </p:nvGrpSpPr>
              <p:grpSpPr>
                <a:xfrm>
                  <a:off x="9244362" y="2303460"/>
                  <a:ext cx="1215628" cy="1477516"/>
                  <a:chOff x="9244362" y="2303460"/>
                  <a:chExt cx="1215628" cy="1477516"/>
                </a:xfrm>
              </p:grpSpPr>
              <p:pic>
                <p:nvPicPr>
                  <p:cNvPr id="131" name="Picture 130">
                    <a:extLst>
                      <a:ext uri="{FF2B5EF4-FFF2-40B4-BE49-F238E27FC236}">
                        <a16:creationId xmlns:a16="http://schemas.microsoft.com/office/drawing/2014/main" id="{EF4BB42A-0DA0-554B-8498-EE543CE6EE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9244362" y="2303460"/>
                    <a:ext cx="1215628" cy="1477516"/>
                  </a:xfrm>
                  <a:prstGeom prst="rect">
                    <a:avLst/>
                  </a:prstGeom>
                </p:spPr>
              </p:pic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872F333D-6B83-3E45-8F70-BFCD38AE10A7}"/>
                      </a:ext>
                    </a:extLst>
                  </p:cNvPr>
                  <p:cNvSpPr/>
                  <p:nvPr/>
                </p:nvSpPr>
                <p:spPr>
                  <a:xfrm rot="21044868">
                    <a:off x="9641504" y="2491865"/>
                    <a:ext cx="618724" cy="237865"/>
                  </a:xfrm>
                  <a:prstGeom prst="rect">
                    <a:avLst/>
                  </a:prstGeom>
                  <a:solidFill>
                    <a:srgbClr val="FFB90C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18BFF968-5F3B-D442-B8EA-44A464D34707}"/>
                      </a:ext>
                    </a:extLst>
                  </p:cNvPr>
                  <p:cNvSpPr txBox="1"/>
                  <p:nvPr/>
                </p:nvSpPr>
                <p:spPr>
                  <a:xfrm rot="20824968">
                    <a:off x="9542023" y="2416895"/>
                    <a:ext cx="84028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/>
                      <a:t>Budget</a:t>
                    </a:r>
                    <a:endParaRPr lang="en-US" sz="1600" dirty="0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7292486C-C510-3448-BA55-6B5F37697E39}"/>
                    </a:ext>
                  </a:extLst>
                </p:cNvPr>
                <p:cNvGrpSpPr/>
                <p:nvPr/>
              </p:nvGrpSpPr>
              <p:grpSpPr>
                <a:xfrm>
                  <a:off x="10459991" y="1539064"/>
                  <a:ext cx="1070830" cy="863977"/>
                  <a:chOff x="10459991" y="1539064"/>
                  <a:chExt cx="1070830" cy="863977"/>
                </a:xfrm>
              </p:grpSpPr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5F2BBE2A-CCEE-654A-A12E-545DA4E35207}"/>
                      </a:ext>
                    </a:extLst>
                  </p:cNvPr>
                  <p:cNvGrpSpPr/>
                  <p:nvPr/>
                </p:nvGrpSpPr>
                <p:grpSpPr>
                  <a:xfrm>
                    <a:off x="10459991" y="1539064"/>
                    <a:ext cx="1070830" cy="863977"/>
                    <a:chOff x="9028253" y="4237398"/>
                    <a:chExt cx="1459459" cy="1344109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5F731DEE-BFDD-C94D-AA64-98A0DD167F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28253" y="4237398"/>
                      <a:ext cx="1457760" cy="448561"/>
                      <a:chOff x="9028253" y="4237398"/>
                      <a:chExt cx="1457760" cy="448561"/>
                    </a:xfrm>
                  </p:grpSpPr>
                  <p:sp>
                    <p:nvSpPr>
                      <p:cNvPr id="145" name="Rectangle 144">
                        <a:extLst>
                          <a:ext uri="{FF2B5EF4-FFF2-40B4-BE49-F238E27FC236}">
                            <a16:creationId xmlns:a16="http://schemas.microsoft.com/office/drawing/2014/main" id="{86EF61FB-AC2F-2C49-AE51-F2657599A5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28253" y="4237398"/>
                        <a:ext cx="486561" cy="44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6" name="Rectangle 145">
                        <a:extLst>
                          <a:ext uri="{FF2B5EF4-FFF2-40B4-BE49-F238E27FC236}">
                            <a16:creationId xmlns:a16="http://schemas.microsoft.com/office/drawing/2014/main" id="{A1F3A4F7-58E0-074D-A65A-325F88581A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15238" y="4237398"/>
                        <a:ext cx="486561" cy="44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7" name="Rectangle 146">
                        <a:extLst>
                          <a:ext uri="{FF2B5EF4-FFF2-40B4-BE49-F238E27FC236}">
                            <a16:creationId xmlns:a16="http://schemas.microsoft.com/office/drawing/2014/main" id="{6D7064E5-8208-7F4E-9927-928BC293E6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99452" y="4239284"/>
                        <a:ext cx="486561" cy="44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52" name="Group 151">
                      <a:extLst>
                        <a:ext uri="{FF2B5EF4-FFF2-40B4-BE49-F238E27FC236}">
                          <a16:creationId xmlns:a16="http://schemas.microsoft.com/office/drawing/2014/main" id="{82177C60-F497-1743-823C-844FB04A2B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32894" y="4686271"/>
                      <a:ext cx="1454818" cy="448561"/>
                      <a:chOff x="9028253" y="4237398"/>
                      <a:chExt cx="1454818" cy="448561"/>
                    </a:xfrm>
                  </p:grpSpPr>
                  <p:sp>
                    <p:nvSpPr>
                      <p:cNvPr id="153" name="Rectangle 152">
                        <a:extLst>
                          <a:ext uri="{FF2B5EF4-FFF2-40B4-BE49-F238E27FC236}">
                            <a16:creationId xmlns:a16="http://schemas.microsoft.com/office/drawing/2014/main" id="{97DDCBF2-0540-7F42-9CCA-3138EBB405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28253" y="4237398"/>
                        <a:ext cx="477703" cy="44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4" name="Rectangle 153">
                        <a:extLst>
                          <a:ext uri="{FF2B5EF4-FFF2-40B4-BE49-F238E27FC236}">
                            <a16:creationId xmlns:a16="http://schemas.microsoft.com/office/drawing/2014/main" id="{1526D97A-0A9E-A74B-9C33-1D65AD89F1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05956" y="4237398"/>
                        <a:ext cx="491203" cy="44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5" name="Rectangle 154">
                        <a:extLst>
                          <a:ext uri="{FF2B5EF4-FFF2-40B4-BE49-F238E27FC236}">
                            <a16:creationId xmlns:a16="http://schemas.microsoft.com/office/drawing/2014/main" id="{23983B3C-7E76-534F-B908-239A3647E4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96835" y="4239284"/>
                        <a:ext cx="486236" cy="44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56" name="Group 155">
                      <a:extLst>
                        <a:ext uri="{FF2B5EF4-FFF2-40B4-BE49-F238E27FC236}">
                          <a16:creationId xmlns:a16="http://schemas.microsoft.com/office/drawing/2014/main" id="{5784DA79-6A99-0249-AA6C-5CC269A05D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028253" y="5132946"/>
                      <a:ext cx="1457166" cy="448561"/>
                      <a:chOff x="9028253" y="4237398"/>
                      <a:chExt cx="1457166" cy="448561"/>
                    </a:xfrm>
                  </p:grpSpPr>
                  <p:sp>
                    <p:nvSpPr>
                      <p:cNvPr id="157" name="Rectangle 156">
                        <a:extLst>
                          <a:ext uri="{FF2B5EF4-FFF2-40B4-BE49-F238E27FC236}">
                            <a16:creationId xmlns:a16="http://schemas.microsoft.com/office/drawing/2014/main" id="{CA30321E-8F14-CB42-A488-A1A2550B92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28253" y="4237398"/>
                        <a:ext cx="484368" cy="44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8" name="Rectangle 157">
                        <a:extLst>
                          <a:ext uri="{FF2B5EF4-FFF2-40B4-BE49-F238E27FC236}">
                            <a16:creationId xmlns:a16="http://schemas.microsoft.com/office/drawing/2014/main" id="{86FA001C-76BF-8242-B11B-B79B7F95B9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12620" y="4237398"/>
                        <a:ext cx="488855" cy="44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9" name="Rectangle 158">
                        <a:extLst>
                          <a:ext uri="{FF2B5EF4-FFF2-40B4-BE49-F238E27FC236}">
                            <a16:creationId xmlns:a16="http://schemas.microsoft.com/office/drawing/2014/main" id="{0D7306CC-350D-5441-8911-AD3403C12C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98858" y="4239284"/>
                        <a:ext cx="486561" cy="446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cxnSp>
                <p:nvCxnSpPr>
                  <p:cNvPr id="161" name="Curved Connector 160">
                    <a:extLst>
                      <a:ext uri="{FF2B5EF4-FFF2-40B4-BE49-F238E27FC236}">
                        <a16:creationId xmlns:a16="http://schemas.microsoft.com/office/drawing/2014/main" id="{E15BE107-F156-BA4E-8CF4-E1D7401F93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13537" y="1719752"/>
                    <a:ext cx="452000" cy="303667"/>
                  </a:xfrm>
                  <a:prstGeom prst="curvedConnector3">
                    <a:avLst>
                      <a:gd name="adj1" fmla="val 5747"/>
                    </a:avLst>
                  </a:prstGeom>
                  <a:ln w="34925">
                    <a:solidFill>
                      <a:srgbClr val="FF0000"/>
                    </a:solidFill>
                    <a:prstDash val="dash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urved Connector 165">
                    <a:extLst>
                      <a:ext uri="{FF2B5EF4-FFF2-40B4-BE49-F238E27FC236}">
                        <a16:creationId xmlns:a16="http://schemas.microsoft.com/office/drawing/2014/main" id="{05B86293-D482-9D4E-8FCE-05A5CA73F9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37685" y="1683761"/>
                    <a:ext cx="452000" cy="303667"/>
                  </a:xfrm>
                  <a:prstGeom prst="curvedConnector3">
                    <a:avLst>
                      <a:gd name="adj1" fmla="val 94254"/>
                    </a:avLst>
                  </a:prstGeom>
                  <a:ln w="34925">
                    <a:solidFill>
                      <a:srgbClr val="FF0000"/>
                    </a:solidFill>
                    <a:prstDash val="dash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urved Connector 167">
                    <a:extLst>
                      <a:ext uri="{FF2B5EF4-FFF2-40B4-BE49-F238E27FC236}">
                        <a16:creationId xmlns:a16="http://schemas.microsoft.com/office/drawing/2014/main" id="{DC76D1F4-2C38-7E4E-9123-07CE7F05F5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666596" y="1651011"/>
                    <a:ext cx="684479" cy="12700"/>
                  </a:xfrm>
                  <a:prstGeom prst="curvedConnector3">
                    <a:avLst>
                      <a:gd name="adj1" fmla="val 50000"/>
                    </a:avLst>
                  </a:prstGeom>
                  <a:ln w="34925">
                    <a:solidFill>
                      <a:srgbClr val="FF0000"/>
                    </a:solidFill>
                    <a:prstDash val="dash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urved Connector 169">
                    <a:extLst>
                      <a:ext uri="{FF2B5EF4-FFF2-40B4-BE49-F238E27FC236}">
                        <a16:creationId xmlns:a16="http://schemas.microsoft.com/office/drawing/2014/main" id="{B92F63AF-3C1C-F047-B417-A63BB5C299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10312121" y="1965083"/>
                    <a:ext cx="599629" cy="44689"/>
                  </a:xfrm>
                  <a:prstGeom prst="curvedConnector3">
                    <a:avLst>
                      <a:gd name="adj1" fmla="val 26173"/>
                    </a:avLst>
                  </a:prstGeom>
                  <a:ln w="34925">
                    <a:solidFill>
                      <a:srgbClr val="FF0000"/>
                    </a:solidFill>
                    <a:prstDash val="dash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9" name="Group 198">
                  <a:extLst>
                    <a:ext uri="{FF2B5EF4-FFF2-40B4-BE49-F238E27FC236}">
                      <a16:creationId xmlns:a16="http://schemas.microsoft.com/office/drawing/2014/main" id="{8F8A7AD8-1FAF-BD48-82A5-F7A1620A021F}"/>
                    </a:ext>
                  </a:extLst>
                </p:cNvPr>
                <p:cNvGrpSpPr/>
                <p:nvPr/>
              </p:nvGrpSpPr>
              <p:grpSpPr>
                <a:xfrm>
                  <a:off x="10611935" y="3462181"/>
                  <a:ext cx="1070830" cy="863977"/>
                  <a:chOff x="10611935" y="3462181"/>
                  <a:chExt cx="1070830" cy="863977"/>
                </a:xfrm>
              </p:grpSpPr>
              <p:grpSp>
                <p:nvGrpSpPr>
                  <p:cNvPr id="174" name="Group 173">
                    <a:extLst>
                      <a:ext uri="{FF2B5EF4-FFF2-40B4-BE49-F238E27FC236}">
                        <a16:creationId xmlns:a16="http://schemas.microsoft.com/office/drawing/2014/main" id="{B9ACD89D-59AC-C24A-8915-5A1F492CC5DB}"/>
                      </a:ext>
                    </a:extLst>
                  </p:cNvPr>
                  <p:cNvGrpSpPr/>
                  <p:nvPr/>
                </p:nvGrpSpPr>
                <p:grpSpPr>
                  <a:xfrm>
                    <a:off x="10611935" y="3462181"/>
                    <a:ext cx="1070830" cy="863977"/>
                    <a:chOff x="10459991" y="1539064"/>
                    <a:chExt cx="1070830" cy="863977"/>
                  </a:xfrm>
                </p:grpSpPr>
                <p:grpSp>
                  <p:nvGrpSpPr>
                    <p:cNvPr id="175" name="Group 174">
                      <a:extLst>
                        <a:ext uri="{FF2B5EF4-FFF2-40B4-BE49-F238E27FC236}">
                          <a16:creationId xmlns:a16="http://schemas.microsoft.com/office/drawing/2014/main" id="{A9ADFEC1-B0C0-DF4C-9CEA-95FAA29D24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9991" y="1539064"/>
                      <a:ext cx="1070830" cy="863977"/>
                      <a:chOff x="9028253" y="4237398"/>
                      <a:chExt cx="1459459" cy="1344109"/>
                    </a:xfrm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204D980A-43AF-C447-A663-DBE6F909709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28253" y="4237398"/>
                        <a:ext cx="1457760" cy="448561"/>
                        <a:chOff x="9028253" y="4237398"/>
                        <a:chExt cx="1457760" cy="448561"/>
                      </a:xfrm>
                    </p:grpSpPr>
                    <p:sp>
                      <p:nvSpPr>
                        <p:cNvPr id="189" name="Rectangle 188">
                          <a:extLst>
                            <a:ext uri="{FF2B5EF4-FFF2-40B4-BE49-F238E27FC236}">
                              <a16:creationId xmlns:a16="http://schemas.microsoft.com/office/drawing/2014/main" id="{98858855-0012-DB40-ACED-5B4E2B4CAB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28253" y="4237398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0" name="Rectangle 189">
                          <a:extLst>
                            <a:ext uri="{FF2B5EF4-FFF2-40B4-BE49-F238E27FC236}">
                              <a16:creationId xmlns:a16="http://schemas.microsoft.com/office/drawing/2014/main" id="{F05B6485-F6B5-3749-9BED-352B129D4B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15238" y="4237398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1" name="Rectangle 190">
                          <a:extLst>
                            <a:ext uri="{FF2B5EF4-FFF2-40B4-BE49-F238E27FC236}">
                              <a16:creationId xmlns:a16="http://schemas.microsoft.com/office/drawing/2014/main" id="{AD5FA30A-573E-F940-9EB7-9E124B4033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99452" y="4239284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81" name="Group 180">
                        <a:extLst>
                          <a:ext uri="{FF2B5EF4-FFF2-40B4-BE49-F238E27FC236}">
                            <a16:creationId xmlns:a16="http://schemas.microsoft.com/office/drawing/2014/main" id="{31B8CF0C-F469-F94C-AB9B-5CFB3BF0B9F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32894" y="4686271"/>
                        <a:ext cx="1454818" cy="448561"/>
                        <a:chOff x="9028253" y="4237398"/>
                        <a:chExt cx="1454818" cy="448561"/>
                      </a:xfrm>
                    </p:grpSpPr>
                    <p:sp>
                      <p:nvSpPr>
                        <p:cNvPr id="186" name="Rectangle 185">
                          <a:extLst>
                            <a:ext uri="{FF2B5EF4-FFF2-40B4-BE49-F238E27FC236}">
                              <a16:creationId xmlns:a16="http://schemas.microsoft.com/office/drawing/2014/main" id="{33FC9119-BA4C-7349-ADEC-CBE59DD182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28253" y="4237398"/>
                          <a:ext cx="477703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7" name="Rectangle 186">
                          <a:extLst>
                            <a:ext uri="{FF2B5EF4-FFF2-40B4-BE49-F238E27FC236}">
                              <a16:creationId xmlns:a16="http://schemas.microsoft.com/office/drawing/2014/main" id="{D9E8F019-809F-A84F-894D-4B630EF929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05956" y="4237398"/>
                          <a:ext cx="491203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8" name="Rectangle 187">
                          <a:extLst>
                            <a:ext uri="{FF2B5EF4-FFF2-40B4-BE49-F238E27FC236}">
                              <a16:creationId xmlns:a16="http://schemas.microsoft.com/office/drawing/2014/main" id="{8E235E9C-0F72-B84C-8D36-6173CA8834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96835" y="4239284"/>
                          <a:ext cx="486236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82" name="Group 181">
                        <a:extLst>
                          <a:ext uri="{FF2B5EF4-FFF2-40B4-BE49-F238E27FC236}">
                            <a16:creationId xmlns:a16="http://schemas.microsoft.com/office/drawing/2014/main" id="{E0761AA9-B021-E54B-90AE-DA54EEC7895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28253" y="5132946"/>
                        <a:ext cx="1457166" cy="448561"/>
                        <a:chOff x="9028253" y="4237398"/>
                        <a:chExt cx="1457166" cy="448561"/>
                      </a:xfrm>
                    </p:grpSpPr>
                    <p:sp>
                      <p:nvSpPr>
                        <p:cNvPr id="183" name="Rectangle 182">
                          <a:extLst>
                            <a:ext uri="{FF2B5EF4-FFF2-40B4-BE49-F238E27FC236}">
                              <a16:creationId xmlns:a16="http://schemas.microsoft.com/office/drawing/2014/main" id="{E9A59014-B639-2347-9463-3F47C9B6AA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28253" y="4237398"/>
                          <a:ext cx="484368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4" name="Rectangle 183">
                          <a:extLst>
                            <a:ext uri="{FF2B5EF4-FFF2-40B4-BE49-F238E27FC236}">
                              <a16:creationId xmlns:a16="http://schemas.microsoft.com/office/drawing/2014/main" id="{9F208F06-13CF-2041-805B-79AC4682011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12620" y="4237398"/>
                          <a:ext cx="488855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5" name="Rectangle 184">
                          <a:extLst>
                            <a:ext uri="{FF2B5EF4-FFF2-40B4-BE49-F238E27FC236}">
                              <a16:creationId xmlns:a16="http://schemas.microsoft.com/office/drawing/2014/main" id="{125CF03E-909A-274C-A13C-814230947D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98858" y="4239284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176" name="Curved Connector 175">
                      <a:extLst>
                        <a:ext uri="{FF2B5EF4-FFF2-40B4-BE49-F238E27FC236}">
                          <a16:creationId xmlns:a16="http://schemas.microsoft.com/office/drawing/2014/main" id="{0D41F603-09CF-F44B-8032-93D8425A78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967052" y="2004252"/>
                      <a:ext cx="452000" cy="303667"/>
                    </a:xfrm>
                    <a:prstGeom prst="curvedConnector3">
                      <a:avLst>
                        <a:gd name="adj1" fmla="val 5747"/>
                      </a:avLst>
                    </a:prstGeom>
                    <a:ln w="34925">
                      <a:solidFill>
                        <a:srgbClr val="2FFF00"/>
                      </a:solidFill>
                      <a:prstDash val="dash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Curved Connector 176">
                      <a:extLst>
                        <a:ext uri="{FF2B5EF4-FFF2-40B4-BE49-F238E27FC236}">
                          <a16:creationId xmlns:a16="http://schemas.microsoft.com/office/drawing/2014/main" id="{07665AD5-8545-C24D-9C2A-418356903F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1022096" y="1971053"/>
                      <a:ext cx="452000" cy="303667"/>
                    </a:xfrm>
                    <a:prstGeom prst="curvedConnector3">
                      <a:avLst>
                        <a:gd name="adj1" fmla="val 94254"/>
                      </a:avLst>
                    </a:prstGeom>
                    <a:ln w="34925">
                      <a:solidFill>
                        <a:srgbClr val="2FFF00"/>
                      </a:solidFill>
                      <a:prstDash val="dash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Curved Connector 177">
                      <a:extLst>
                        <a:ext uri="{FF2B5EF4-FFF2-40B4-BE49-F238E27FC236}">
                          <a16:creationId xmlns:a16="http://schemas.microsoft.com/office/drawing/2014/main" id="{1A50763A-84E2-974B-8D27-F372E983DE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989558" y="1663713"/>
                      <a:ext cx="361517" cy="304716"/>
                    </a:xfrm>
                    <a:prstGeom prst="curvedConnector3">
                      <a:avLst>
                        <a:gd name="adj1" fmla="val -5329"/>
                      </a:avLst>
                    </a:prstGeom>
                    <a:ln w="34925">
                      <a:solidFill>
                        <a:srgbClr val="2FFF00"/>
                      </a:solidFill>
                      <a:prstDash val="dash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Curved Connector 178">
                      <a:extLst>
                        <a:ext uri="{FF2B5EF4-FFF2-40B4-BE49-F238E27FC236}">
                          <a16:creationId xmlns:a16="http://schemas.microsoft.com/office/drawing/2014/main" id="{0CFF7953-2AA9-A94A-B6CE-9A17DCFE64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10624151" y="1978559"/>
                      <a:ext cx="318813" cy="298553"/>
                    </a:xfrm>
                    <a:prstGeom prst="curvedConnector3">
                      <a:avLst>
                        <a:gd name="adj1" fmla="val -8259"/>
                      </a:avLst>
                    </a:prstGeom>
                    <a:ln w="34925">
                      <a:solidFill>
                        <a:srgbClr val="2FFF00"/>
                      </a:solidFill>
                      <a:prstDash val="dash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98" name="Picture 197">
                    <a:extLst>
                      <a:ext uri="{FF2B5EF4-FFF2-40B4-BE49-F238E27FC236}">
                        <a16:creationId xmlns:a16="http://schemas.microsoft.com/office/drawing/2014/main" id="{820E54F8-3BDA-3746-A463-C2D84BCBDE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043669" y="3781757"/>
                    <a:ext cx="186109" cy="19318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0" name="Group 199">
                  <a:extLst>
                    <a:ext uri="{FF2B5EF4-FFF2-40B4-BE49-F238E27FC236}">
                      <a16:creationId xmlns:a16="http://schemas.microsoft.com/office/drawing/2014/main" id="{72DD36D2-1CC6-DA42-865B-1C0CE8BD8BDD}"/>
                    </a:ext>
                  </a:extLst>
                </p:cNvPr>
                <p:cNvGrpSpPr/>
                <p:nvPr/>
              </p:nvGrpSpPr>
              <p:grpSpPr>
                <a:xfrm>
                  <a:off x="9077436" y="4029915"/>
                  <a:ext cx="1070830" cy="863977"/>
                  <a:chOff x="10611935" y="3462181"/>
                  <a:chExt cx="1070830" cy="863977"/>
                </a:xfrm>
              </p:grpSpPr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45208911-45C8-5B48-9B78-84C3CAAFF80E}"/>
                      </a:ext>
                    </a:extLst>
                  </p:cNvPr>
                  <p:cNvGrpSpPr/>
                  <p:nvPr/>
                </p:nvGrpSpPr>
                <p:grpSpPr>
                  <a:xfrm>
                    <a:off x="10611935" y="3462181"/>
                    <a:ext cx="1070830" cy="863977"/>
                    <a:chOff x="10459991" y="1539064"/>
                    <a:chExt cx="1070830" cy="863977"/>
                  </a:xfrm>
                </p:grpSpPr>
                <p:grpSp>
                  <p:nvGrpSpPr>
                    <p:cNvPr id="203" name="Group 202">
                      <a:extLst>
                        <a:ext uri="{FF2B5EF4-FFF2-40B4-BE49-F238E27FC236}">
                          <a16:creationId xmlns:a16="http://schemas.microsoft.com/office/drawing/2014/main" id="{C8A92361-8067-1C4E-9345-3AAAD959A3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9991" y="1539064"/>
                      <a:ext cx="1070830" cy="863977"/>
                      <a:chOff x="9028253" y="4237398"/>
                      <a:chExt cx="1459459" cy="1344109"/>
                    </a:xfrm>
                  </p:grpSpPr>
                  <p:grpSp>
                    <p:nvGrpSpPr>
                      <p:cNvPr id="208" name="Group 207">
                        <a:extLst>
                          <a:ext uri="{FF2B5EF4-FFF2-40B4-BE49-F238E27FC236}">
                            <a16:creationId xmlns:a16="http://schemas.microsoft.com/office/drawing/2014/main" id="{BE9C53B7-9965-D841-A263-95C7587FC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28253" y="4237398"/>
                        <a:ext cx="1457760" cy="448561"/>
                        <a:chOff x="9028253" y="4237398"/>
                        <a:chExt cx="1457760" cy="448561"/>
                      </a:xfrm>
                    </p:grpSpPr>
                    <p:sp>
                      <p:nvSpPr>
                        <p:cNvPr id="217" name="Rectangle 216">
                          <a:extLst>
                            <a:ext uri="{FF2B5EF4-FFF2-40B4-BE49-F238E27FC236}">
                              <a16:creationId xmlns:a16="http://schemas.microsoft.com/office/drawing/2014/main" id="{52DD5D2E-94BD-4848-92E6-B389A4F195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28253" y="4237398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8" name="Rectangle 217">
                          <a:extLst>
                            <a:ext uri="{FF2B5EF4-FFF2-40B4-BE49-F238E27FC236}">
                              <a16:creationId xmlns:a16="http://schemas.microsoft.com/office/drawing/2014/main" id="{BC4D4B79-ECBC-0D42-9853-2B5D00669FC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15238" y="4237398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9" name="Rectangle 218">
                          <a:extLst>
                            <a:ext uri="{FF2B5EF4-FFF2-40B4-BE49-F238E27FC236}">
                              <a16:creationId xmlns:a16="http://schemas.microsoft.com/office/drawing/2014/main" id="{69E9A2A1-4EF4-0441-ACD1-BB20E56CD51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99452" y="4239284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09" name="Group 208">
                        <a:extLst>
                          <a:ext uri="{FF2B5EF4-FFF2-40B4-BE49-F238E27FC236}">
                            <a16:creationId xmlns:a16="http://schemas.microsoft.com/office/drawing/2014/main" id="{B9F5486F-6B78-FD45-945E-E2E4E1A0D5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32894" y="4686271"/>
                        <a:ext cx="1454818" cy="448561"/>
                        <a:chOff x="9028253" y="4237398"/>
                        <a:chExt cx="1454818" cy="448561"/>
                      </a:xfrm>
                    </p:grpSpPr>
                    <p:sp>
                      <p:nvSpPr>
                        <p:cNvPr id="214" name="Rectangle 213">
                          <a:extLst>
                            <a:ext uri="{FF2B5EF4-FFF2-40B4-BE49-F238E27FC236}">
                              <a16:creationId xmlns:a16="http://schemas.microsoft.com/office/drawing/2014/main" id="{5027E4C6-B60D-CC45-887A-C0CCC976CB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28253" y="4237398"/>
                          <a:ext cx="477703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5" name="Rectangle 214">
                          <a:extLst>
                            <a:ext uri="{FF2B5EF4-FFF2-40B4-BE49-F238E27FC236}">
                              <a16:creationId xmlns:a16="http://schemas.microsoft.com/office/drawing/2014/main" id="{52DDD461-A1EE-4243-80C5-DB832CB98C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05956" y="4237398"/>
                          <a:ext cx="491203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6" name="Rectangle 215">
                          <a:extLst>
                            <a:ext uri="{FF2B5EF4-FFF2-40B4-BE49-F238E27FC236}">
                              <a16:creationId xmlns:a16="http://schemas.microsoft.com/office/drawing/2014/main" id="{F5478B35-0299-1C43-96A2-94C16D5597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96835" y="4239284"/>
                          <a:ext cx="486236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10" name="Group 209">
                        <a:extLst>
                          <a:ext uri="{FF2B5EF4-FFF2-40B4-BE49-F238E27FC236}">
                            <a16:creationId xmlns:a16="http://schemas.microsoft.com/office/drawing/2014/main" id="{FF7AD391-E29D-1A41-A6D6-3CA27204CF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28253" y="5132946"/>
                        <a:ext cx="1457166" cy="448561"/>
                        <a:chOff x="9028253" y="4237398"/>
                        <a:chExt cx="1457166" cy="448561"/>
                      </a:xfrm>
                    </p:grpSpPr>
                    <p:sp>
                      <p:nvSpPr>
                        <p:cNvPr id="211" name="Rectangle 210">
                          <a:extLst>
                            <a:ext uri="{FF2B5EF4-FFF2-40B4-BE49-F238E27FC236}">
                              <a16:creationId xmlns:a16="http://schemas.microsoft.com/office/drawing/2014/main" id="{E82B90D1-FDB0-7A40-8B96-7E107A766E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28253" y="4237398"/>
                          <a:ext cx="484368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2" name="Rectangle 211">
                          <a:extLst>
                            <a:ext uri="{FF2B5EF4-FFF2-40B4-BE49-F238E27FC236}">
                              <a16:creationId xmlns:a16="http://schemas.microsoft.com/office/drawing/2014/main" id="{D527FE8A-BEF7-9343-B627-A245558D05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12620" y="4237398"/>
                          <a:ext cx="488855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3" name="Rectangle 212">
                          <a:extLst>
                            <a:ext uri="{FF2B5EF4-FFF2-40B4-BE49-F238E27FC236}">
                              <a16:creationId xmlns:a16="http://schemas.microsoft.com/office/drawing/2014/main" id="{F5D27F4B-90F2-324A-9E1D-285D5747C4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98858" y="4239284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205" name="Curved Connector 204">
                      <a:extLst>
                        <a:ext uri="{FF2B5EF4-FFF2-40B4-BE49-F238E27FC236}">
                          <a16:creationId xmlns:a16="http://schemas.microsoft.com/office/drawing/2014/main" id="{211794D0-253C-C848-B074-79CB3286614D}"/>
                        </a:ext>
                      </a:extLst>
                    </p:cNvPr>
                    <p:cNvCxnSpPr>
                      <a:cxnSpLocks/>
                      <a:stCxn id="202" idx="2"/>
                    </p:cNvCxnSpPr>
                    <p:nvPr/>
                  </p:nvCxnSpPr>
                  <p:spPr>
                    <a:xfrm rot="5400000">
                      <a:off x="11024040" y="2027815"/>
                      <a:ext cx="246709" cy="295022"/>
                    </a:xfrm>
                    <a:prstGeom prst="curvedConnector2">
                      <a:avLst/>
                    </a:prstGeom>
                    <a:ln w="34925">
                      <a:solidFill>
                        <a:srgbClr val="FFC000"/>
                      </a:solidFill>
                      <a:prstDash val="dash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" name="Curved Connector 205">
                      <a:extLst>
                        <a:ext uri="{FF2B5EF4-FFF2-40B4-BE49-F238E27FC236}">
                          <a16:creationId xmlns:a16="http://schemas.microsoft.com/office/drawing/2014/main" id="{F73EED5C-0A85-C044-86DF-A599B65613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10984780" y="1675037"/>
                      <a:ext cx="380290" cy="218030"/>
                    </a:xfrm>
                    <a:prstGeom prst="curvedConnector3">
                      <a:avLst>
                        <a:gd name="adj1" fmla="val -5303"/>
                      </a:avLst>
                    </a:prstGeom>
                    <a:ln w="34925">
                      <a:solidFill>
                        <a:srgbClr val="FFC000"/>
                      </a:solidFill>
                      <a:prstDash val="dash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7" name="Curved Connector 206">
                      <a:extLst>
                        <a:ext uri="{FF2B5EF4-FFF2-40B4-BE49-F238E27FC236}">
                          <a16:creationId xmlns:a16="http://schemas.microsoft.com/office/drawing/2014/main" id="{1BEABBEE-B8F3-FB49-918C-8A2E3C6ACF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10510343" y="1970806"/>
                      <a:ext cx="677731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4925">
                      <a:solidFill>
                        <a:srgbClr val="FFC000"/>
                      </a:solidFill>
                      <a:prstDash val="dash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202" name="Picture 201">
                    <a:extLst>
                      <a:ext uri="{FF2B5EF4-FFF2-40B4-BE49-F238E27FC236}">
                        <a16:creationId xmlns:a16="http://schemas.microsoft.com/office/drawing/2014/main" id="{C1AFD912-1E5C-CB41-A678-5F207C933B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353794" y="3781902"/>
                    <a:ext cx="186109" cy="19318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67CB1164-BBAF-574B-9949-16959FFEB932}"/>
                    </a:ext>
                  </a:extLst>
                </p:cNvPr>
                <p:cNvGrpSpPr/>
                <p:nvPr/>
              </p:nvGrpSpPr>
              <p:grpSpPr>
                <a:xfrm>
                  <a:off x="8645665" y="1402776"/>
                  <a:ext cx="1070830" cy="863977"/>
                  <a:chOff x="10611935" y="3462181"/>
                  <a:chExt cx="1070830" cy="863977"/>
                </a:xfrm>
              </p:grpSpPr>
              <p:grpSp>
                <p:nvGrpSpPr>
                  <p:cNvPr id="228" name="Group 227">
                    <a:extLst>
                      <a:ext uri="{FF2B5EF4-FFF2-40B4-BE49-F238E27FC236}">
                        <a16:creationId xmlns:a16="http://schemas.microsoft.com/office/drawing/2014/main" id="{FAE8FAB5-AA6D-EC4C-B58B-491CA567DA3F}"/>
                      </a:ext>
                    </a:extLst>
                  </p:cNvPr>
                  <p:cNvGrpSpPr/>
                  <p:nvPr/>
                </p:nvGrpSpPr>
                <p:grpSpPr>
                  <a:xfrm>
                    <a:off x="10611935" y="3462181"/>
                    <a:ext cx="1070830" cy="863977"/>
                    <a:chOff x="10459991" y="1539064"/>
                    <a:chExt cx="1070830" cy="863977"/>
                  </a:xfrm>
                </p:grpSpPr>
                <p:grpSp>
                  <p:nvGrpSpPr>
                    <p:cNvPr id="230" name="Group 229">
                      <a:extLst>
                        <a:ext uri="{FF2B5EF4-FFF2-40B4-BE49-F238E27FC236}">
                          <a16:creationId xmlns:a16="http://schemas.microsoft.com/office/drawing/2014/main" id="{40B34AB5-EAB7-8748-BFD9-6A39F408A6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59991" y="1539064"/>
                      <a:ext cx="1070830" cy="863977"/>
                      <a:chOff x="9028253" y="4237398"/>
                      <a:chExt cx="1459459" cy="1344109"/>
                    </a:xfrm>
                  </p:grpSpPr>
                  <p:grpSp>
                    <p:nvGrpSpPr>
                      <p:cNvPr id="234" name="Group 233">
                        <a:extLst>
                          <a:ext uri="{FF2B5EF4-FFF2-40B4-BE49-F238E27FC236}">
                            <a16:creationId xmlns:a16="http://schemas.microsoft.com/office/drawing/2014/main" id="{02ACCF94-5620-FC44-8A48-A514D2F31A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28253" y="4237398"/>
                        <a:ext cx="1457760" cy="448561"/>
                        <a:chOff x="9028253" y="4237398"/>
                        <a:chExt cx="1457760" cy="448561"/>
                      </a:xfrm>
                    </p:grpSpPr>
                    <p:sp>
                      <p:nvSpPr>
                        <p:cNvPr id="243" name="Rectangle 242">
                          <a:extLst>
                            <a:ext uri="{FF2B5EF4-FFF2-40B4-BE49-F238E27FC236}">
                              <a16:creationId xmlns:a16="http://schemas.microsoft.com/office/drawing/2014/main" id="{719C08CC-BF85-FA44-8CA8-342874AE99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28253" y="4237398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4" name="Rectangle 243">
                          <a:extLst>
                            <a:ext uri="{FF2B5EF4-FFF2-40B4-BE49-F238E27FC236}">
                              <a16:creationId xmlns:a16="http://schemas.microsoft.com/office/drawing/2014/main" id="{C2C65C8A-43BC-D94C-9980-4E14AB236F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15238" y="4237398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5" name="Rectangle 244">
                          <a:extLst>
                            <a:ext uri="{FF2B5EF4-FFF2-40B4-BE49-F238E27FC236}">
                              <a16:creationId xmlns:a16="http://schemas.microsoft.com/office/drawing/2014/main" id="{5CEE6643-C334-CC42-B3E9-9C7ADDC28AC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99452" y="4239284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35" name="Group 234">
                        <a:extLst>
                          <a:ext uri="{FF2B5EF4-FFF2-40B4-BE49-F238E27FC236}">
                            <a16:creationId xmlns:a16="http://schemas.microsoft.com/office/drawing/2014/main" id="{F7212777-DA98-1144-8B84-762ADB730E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32894" y="4686271"/>
                        <a:ext cx="1454818" cy="448561"/>
                        <a:chOff x="9028253" y="4237398"/>
                        <a:chExt cx="1454818" cy="448561"/>
                      </a:xfrm>
                    </p:grpSpPr>
                    <p:sp>
                      <p:nvSpPr>
                        <p:cNvPr id="240" name="Rectangle 239">
                          <a:extLst>
                            <a:ext uri="{FF2B5EF4-FFF2-40B4-BE49-F238E27FC236}">
                              <a16:creationId xmlns:a16="http://schemas.microsoft.com/office/drawing/2014/main" id="{C2927686-6BE5-6843-9D29-56FB7BA5A8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28253" y="4237398"/>
                          <a:ext cx="477703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1" name="Rectangle 240">
                          <a:extLst>
                            <a:ext uri="{FF2B5EF4-FFF2-40B4-BE49-F238E27FC236}">
                              <a16:creationId xmlns:a16="http://schemas.microsoft.com/office/drawing/2014/main" id="{51066C14-FF80-E746-A782-97A9D47BFA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05956" y="4237398"/>
                          <a:ext cx="491203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2" name="Rectangle 241">
                          <a:extLst>
                            <a:ext uri="{FF2B5EF4-FFF2-40B4-BE49-F238E27FC236}">
                              <a16:creationId xmlns:a16="http://schemas.microsoft.com/office/drawing/2014/main" id="{4AC5E7D8-F662-0D43-861D-312A973E84E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96835" y="4239284"/>
                          <a:ext cx="486236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36" name="Group 235">
                        <a:extLst>
                          <a:ext uri="{FF2B5EF4-FFF2-40B4-BE49-F238E27FC236}">
                            <a16:creationId xmlns:a16="http://schemas.microsoft.com/office/drawing/2014/main" id="{92E73A0B-22A1-0A4C-AB9B-274014DA46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28253" y="5132946"/>
                        <a:ext cx="1457166" cy="448561"/>
                        <a:chOff x="9028253" y="4237398"/>
                        <a:chExt cx="1457166" cy="448561"/>
                      </a:xfrm>
                    </p:grpSpPr>
                    <p:sp>
                      <p:nvSpPr>
                        <p:cNvPr id="237" name="Rectangle 236">
                          <a:extLst>
                            <a:ext uri="{FF2B5EF4-FFF2-40B4-BE49-F238E27FC236}">
                              <a16:creationId xmlns:a16="http://schemas.microsoft.com/office/drawing/2014/main" id="{11B55D9D-3787-504A-8F19-BE5A6874E2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28253" y="4237398"/>
                          <a:ext cx="484368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38" name="Rectangle 237">
                          <a:extLst>
                            <a:ext uri="{FF2B5EF4-FFF2-40B4-BE49-F238E27FC236}">
                              <a16:creationId xmlns:a16="http://schemas.microsoft.com/office/drawing/2014/main" id="{D679F9F1-3D89-6F45-9E3B-FC2914C497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512620" y="4237398"/>
                          <a:ext cx="488855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39" name="Rectangle 238">
                          <a:extLst>
                            <a:ext uri="{FF2B5EF4-FFF2-40B4-BE49-F238E27FC236}">
                              <a16:creationId xmlns:a16="http://schemas.microsoft.com/office/drawing/2014/main" id="{A6C73C00-0437-3E46-AD94-C350041877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98858" y="4239284"/>
                          <a:ext cx="486561" cy="446675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233" name="Curved Connector 232">
                      <a:extLst>
                        <a:ext uri="{FF2B5EF4-FFF2-40B4-BE49-F238E27FC236}">
                          <a16:creationId xmlns:a16="http://schemas.microsoft.com/office/drawing/2014/main" id="{1B6A3F29-EAF1-8948-A62F-E0E6BFF934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10510343" y="1970806"/>
                      <a:ext cx="677731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 w="34925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dash"/>
                      <a:tail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229" name="Picture 228">
                    <a:extLst>
                      <a:ext uri="{FF2B5EF4-FFF2-40B4-BE49-F238E27FC236}">
                        <a16:creationId xmlns:a16="http://schemas.microsoft.com/office/drawing/2014/main" id="{CB2D8CBA-6DF5-194A-BED1-70F2892EF2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353794" y="3781902"/>
                    <a:ext cx="186109" cy="193187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67" name="Picture 266">
                <a:extLst>
                  <a:ext uri="{FF2B5EF4-FFF2-40B4-BE49-F238E27FC236}">
                    <a16:creationId xmlns:a16="http://schemas.microsoft.com/office/drawing/2014/main" id="{7AA9FF12-A5E3-3F4A-A05D-DC11540E93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3622"/>
              <a:stretch/>
            </p:blipFill>
            <p:spPr>
              <a:xfrm>
                <a:off x="9778632" y="1657896"/>
                <a:ext cx="513347" cy="626872"/>
              </a:xfrm>
              <a:prstGeom prst="rect">
                <a:avLst/>
              </a:prstGeom>
            </p:spPr>
          </p:pic>
        </p:grp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95AC31DE-C1A4-6441-8833-B018B69DD248}"/>
              </a:ext>
            </a:extLst>
          </p:cNvPr>
          <p:cNvGrpSpPr/>
          <p:nvPr/>
        </p:nvGrpSpPr>
        <p:grpSpPr>
          <a:xfrm>
            <a:off x="9147837" y="1494578"/>
            <a:ext cx="2336746" cy="3407036"/>
            <a:chOff x="9147837" y="1462494"/>
            <a:chExt cx="2336746" cy="3407036"/>
          </a:xfrm>
        </p:grpSpPr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E1148AE7-1EEF-4249-97BE-D79F85EEDF64}"/>
                </a:ext>
              </a:extLst>
            </p:cNvPr>
            <p:cNvGrpSpPr/>
            <p:nvPr/>
          </p:nvGrpSpPr>
          <p:grpSpPr>
            <a:xfrm>
              <a:off x="10479534" y="1462494"/>
              <a:ext cx="681719" cy="687481"/>
              <a:chOff x="10501146" y="1444902"/>
              <a:chExt cx="681719" cy="687481"/>
            </a:xfrm>
          </p:grpSpPr>
          <p:pic>
            <p:nvPicPr>
              <p:cNvPr id="246" name="Picture 245">
                <a:extLst>
                  <a:ext uri="{FF2B5EF4-FFF2-40B4-BE49-F238E27FC236}">
                    <a16:creationId xmlns:a16="http://schemas.microsoft.com/office/drawing/2014/main" id="{332142D1-A5F3-0C4D-BBC0-9BD096C55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86690" y="1444902"/>
                <a:ext cx="196175" cy="196175"/>
              </a:xfrm>
              <a:prstGeom prst="rect">
                <a:avLst/>
              </a:prstGeom>
            </p:spPr>
          </p:pic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C234B106-6636-444D-B0FF-60DEF64DB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4317" y="1677077"/>
                <a:ext cx="196175" cy="196175"/>
              </a:xfrm>
              <a:prstGeom prst="rect">
                <a:avLst/>
              </a:prstGeom>
            </p:spPr>
          </p:pic>
          <p:pic>
            <p:nvPicPr>
              <p:cNvPr id="248" name="Picture 247">
                <a:extLst>
                  <a:ext uri="{FF2B5EF4-FFF2-40B4-BE49-F238E27FC236}">
                    <a16:creationId xmlns:a16="http://schemas.microsoft.com/office/drawing/2014/main" id="{193541B6-DB00-0544-B5D0-2DBB5422A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7052" y="1829341"/>
                <a:ext cx="196175" cy="196175"/>
              </a:xfrm>
              <a:prstGeom prst="rect">
                <a:avLst/>
              </a:prstGeom>
            </p:spPr>
          </p:pic>
          <p:pic>
            <p:nvPicPr>
              <p:cNvPr id="249" name="Picture 248">
                <a:extLst>
                  <a:ext uri="{FF2B5EF4-FFF2-40B4-BE49-F238E27FC236}">
                    <a16:creationId xmlns:a16="http://schemas.microsoft.com/office/drawing/2014/main" id="{8152148E-DE52-6B4A-B27F-991F842A1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01146" y="1936208"/>
                <a:ext cx="196175" cy="196175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292984E8-07FA-D24F-8BDB-75C5812A5DC6}"/>
                </a:ext>
              </a:extLst>
            </p:cNvPr>
            <p:cNvGrpSpPr/>
            <p:nvPr/>
          </p:nvGrpSpPr>
          <p:grpSpPr>
            <a:xfrm>
              <a:off x="10712939" y="3492211"/>
              <a:ext cx="771644" cy="737381"/>
              <a:chOff x="10288848" y="1288135"/>
              <a:chExt cx="771644" cy="737381"/>
            </a:xfrm>
          </p:grpSpPr>
          <p:pic>
            <p:nvPicPr>
              <p:cNvPr id="252" name="Picture 251">
                <a:extLst>
                  <a:ext uri="{FF2B5EF4-FFF2-40B4-BE49-F238E27FC236}">
                    <a16:creationId xmlns:a16="http://schemas.microsoft.com/office/drawing/2014/main" id="{031E8659-C03B-AE46-9CBC-019B91621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84744" y="1288135"/>
                <a:ext cx="196175" cy="196175"/>
              </a:xfrm>
              <a:prstGeom prst="rect">
                <a:avLst/>
              </a:prstGeom>
            </p:spPr>
          </p:pic>
          <p:pic>
            <p:nvPicPr>
              <p:cNvPr id="253" name="Picture 252">
                <a:extLst>
                  <a:ext uri="{FF2B5EF4-FFF2-40B4-BE49-F238E27FC236}">
                    <a16:creationId xmlns:a16="http://schemas.microsoft.com/office/drawing/2014/main" id="{4210C8F3-6BB1-0E44-B1C3-FB6A0143A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4317" y="1677077"/>
                <a:ext cx="196175" cy="196175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B2C8D32B-ECB1-0C45-BE15-71644777E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7052" y="1829341"/>
                <a:ext cx="196175" cy="196175"/>
              </a:xfrm>
              <a:prstGeom prst="rect">
                <a:avLst/>
              </a:prstGeom>
            </p:spPr>
          </p:pic>
          <p:pic>
            <p:nvPicPr>
              <p:cNvPr id="255" name="Picture 254">
                <a:extLst>
                  <a:ext uri="{FF2B5EF4-FFF2-40B4-BE49-F238E27FC236}">
                    <a16:creationId xmlns:a16="http://schemas.microsoft.com/office/drawing/2014/main" id="{52CA642E-FF6D-214D-833C-C0729EBF1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88848" y="1596784"/>
                <a:ext cx="196175" cy="196175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D7F20201-DAD8-5948-B538-FB1354B9FC96}"/>
                </a:ext>
              </a:extLst>
            </p:cNvPr>
            <p:cNvGrpSpPr/>
            <p:nvPr/>
          </p:nvGrpSpPr>
          <p:grpSpPr>
            <a:xfrm>
              <a:off x="9331286" y="4049429"/>
              <a:ext cx="765936" cy="820101"/>
              <a:chOff x="10288848" y="1251136"/>
              <a:chExt cx="765936" cy="820101"/>
            </a:xfrm>
          </p:grpSpPr>
          <p:pic>
            <p:nvPicPr>
              <p:cNvPr id="257" name="Picture 256">
                <a:extLst>
                  <a:ext uri="{FF2B5EF4-FFF2-40B4-BE49-F238E27FC236}">
                    <a16:creationId xmlns:a16="http://schemas.microsoft.com/office/drawing/2014/main" id="{2751F8F8-FC2F-2E4A-B68B-E800379C2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58609" y="1251136"/>
                <a:ext cx="196175" cy="196175"/>
              </a:xfrm>
              <a:prstGeom prst="rect">
                <a:avLst/>
              </a:prstGeom>
            </p:spPr>
          </p:pic>
          <p:pic>
            <p:nvPicPr>
              <p:cNvPr id="259" name="Picture 258">
                <a:extLst>
                  <a:ext uri="{FF2B5EF4-FFF2-40B4-BE49-F238E27FC236}">
                    <a16:creationId xmlns:a16="http://schemas.microsoft.com/office/drawing/2014/main" id="{1517365F-5E4B-2342-A7F3-EF5E44005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90854" y="1875062"/>
                <a:ext cx="196175" cy="196175"/>
              </a:xfrm>
              <a:prstGeom prst="rect">
                <a:avLst/>
              </a:prstGeom>
            </p:spPr>
          </p:pic>
          <p:pic>
            <p:nvPicPr>
              <p:cNvPr id="260" name="Picture 259">
                <a:extLst>
                  <a:ext uri="{FF2B5EF4-FFF2-40B4-BE49-F238E27FC236}">
                    <a16:creationId xmlns:a16="http://schemas.microsoft.com/office/drawing/2014/main" id="{9248BE21-2808-7F4B-94F5-B8787E48C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88848" y="1596784"/>
                <a:ext cx="196175" cy="196175"/>
              </a:xfrm>
              <a:prstGeom prst="rect">
                <a:avLst/>
              </a:prstGeom>
            </p:spPr>
          </p:pic>
        </p:grpSp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id="{2380B7B7-D31E-1547-AFD0-CDDE279D5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7837" y="1631048"/>
              <a:ext cx="196175" cy="196175"/>
            </a:xfrm>
            <a:prstGeom prst="rect">
              <a:avLst/>
            </a:prstGeom>
          </p:spPr>
        </p:pic>
      </p:grpSp>
      <p:sp>
        <p:nvSpPr>
          <p:cNvPr id="270" name="Rectangle 269">
            <a:extLst>
              <a:ext uri="{FF2B5EF4-FFF2-40B4-BE49-F238E27FC236}">
                <a16:creationId xmlns:a16="http://schemas.microsoft.com/office/drawing/2014/main" id="{6517557A-DA23-D04F-AF36-15545579FE10}"/>
              </a:ext>
            </a:extLst>
          </p:cNvPr>
          <p:cNvSpPr/>
          <p:nvPr/>
        </p:nvSpPr>
        <p:spPr>
          <a:xfrm>
            <a:off x="8448792" y="5062737"/>
            <a:ext cx="3395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Our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Multiple-choice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knapsack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problem</a:t>
            </a:r>
            <a:endParaRPr lang="en-US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C3EBBE2-EB04-7E4C-81C2-7D66FF79218F}"/>
              </a:ext>
            </a:extLst>
          </p:cNvPr>
          <p:cNvSpPr txBox="1"/>
          <p:nvPr/>
        </p:nvSpPr>
        <p:spPr>
          <a:xfrm>
            <a:off x="1905376" y="5664068"/>
            <a:ext cx="8817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Heuristic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algorithm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based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on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steepest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coordinate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gradient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descent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and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value</a:t>
            </a:r>
            <a:r>
              <a:rPr lang="zh-CN" altLang="en-US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approximation</a:t>
            </a:r>
          </a:p>
        </p:txBody>
      </p:sp>
    </p:spTree>
    <p:extLst>
      <p:ext uri="{BB962C8B-B14F-4D97-AF65-F5344CB8AC3E}">
        <p14:creationId xmlns:p14="http://schemas.microsoft.com/office/powerpoint/2010/main" val="105910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/>
      <p:bldP spid="1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B2F2A7-2B7B-5341-9902-AD579A229F1B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14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ECBBD4-BB96-7141-BDD7-59ECD4E2E581}"/>
              </a:ext>
            </a:extLst>
          </p:cNvPr>
          <p:cNvSpPr/>
          <p:nvPr/>
        </p:nvSpPr>
        <p:spPr>
          <a:xfrm>
            <a:off x="630950" y="449248"/>
            <a:ext cx="3300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Experimental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92CF7-9EC9-1240-9844-61F27BC565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814" y="1482174"/>
            <a:ext cx="4450080" cy="44297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DD7F49-44A8-6544-B382-33F2B34B1BEC}"/>
              </a:ext>
            </a:extLst>
          </p:cNvPr>
          <p:cNvSpPr/>
          <p:nvPr/>
        </p:nvSpPr>
        <p:spPr>
          <a:xfrm>
            <a:off x="6737872" y="1690156"/>
            <a:ext cx="2539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Location: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Beijing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2B96EF-EFF6-9446-AC24-27A74E48F4EB}"/>
              </a:ext>
            </a:extLst>
          </p:cNvPr>
          <p:cNvSpPr/>
          <p:nvPr/>
        </p:nvSpPr>
        <p:spPr>
          <a:xfrm>
            <a:off x="6819560" y="3037696"/>
            <a:ext cx="2800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Car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Number: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dirty="0">
                <a:latin typeface="Bell MT" panose="02020503060305020303" pitchFamily="18" charset="77"/>
              </a:rPr>
              <a:t>20</a:t>
            </a:r>
            <a:r>
              <a:rPr lang="en-US" altLang="zh-CN" dirty="0">
                <a:latin typeface="Bell MT" panose="02020503060305020303" pitchFamily="18" charset="77"/>
              </a:rPr>
              <a:t>,</a:t>
            </a:r>
            <a:r>
              <a:rPr lang="en-US" dirty="0">
                <a:latin typeface="Bell MT" panose="02020503060305020303" pitchFamily="18" charset="77"/>
              </a:rPr>
              <a:t>06</a:t>
            </a:r>
            <a:r>
              <a:rPr lang="en-US" altLang="zh-CN" dirty="0">
                <a:latin typeface="Bell MT" panose="02020503060305020303" pitchFamily="18" charset="77"/>
              </a:rPr>
              <a:t>7</a:t>
            </a:r>
            <a:r>
              <a:rPr lang="zh-CN" altLang="en-US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taxis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B6E392-DAA8-054B-BB87-17F5A9132E6C}"/>
              </a:ext>
            </a:extLst>
          </p:cNvPr>
          <p:cNvSpPr/>
          <p:nvPr/>
        </p:nvSpPr>
        <p:spPr>
          <a:xfrm>
            <a:off x="6819560" y="2363926"/>
            <a:ext cx="2266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Time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length: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5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F5D3F-C472-9349-9B0C-480711ABE311}"/>
              </a:ext>
            </a:extLst>
          </p:cNvPr>
          <p:cNvSpPr/>
          <p:nvPr/>
        </p:nvSpPr>
        <p:spPr>
          <a:xfrm>
            <a:off x="6860148" y="3877404"/>
            <a:ext cx="30841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trajectory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Occupancy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status</a:t>
            </a:r>
          </a:p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Ride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request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00E499-758C-0E43-A050-F841410B68E2}"/>
              </a:ext>
            </a:extLst>
          </p:cNvPr>
          <p:cNvSpPr/>
          <p:nvPr/>
        </p:nvSpPr>
        <p:spPr>
          <a:xfrm>
            <a:off x="9110572" y="1705545"/>
            <a:ext cx="166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(15km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X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15km)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4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38" y="1071561"/>
            <a:ext cx="10584555" cy="48056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069" y="457588"/>
            <a:ext cx="8197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Results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visualization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(target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distribution: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Uniform)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4981" y="4343400"/>
            <a:ext cx="9603457" cy="17573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288DE-2604-5E42-945E-709D0D3972EB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11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47AB38-4873-A141-81E0-03667C300C00}"/>
              </a:ext>
            </a:extLst>
          </p:cNvPr>
          <p:cNvSpPr/>
          <p:nvPr/>
        </p:nvSpPr>
        <p:spPr>
          <a:xfrm>
            <a:off x="312069" y="457588"/>
            <a:ext cx="6565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Results: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Number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of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Vehicles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and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Budget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pic>
        <p:nvPicPr>
          <p:cNvPr id="5" name="Picture 4" descr="A close up of a map&#13;&#10;&#13;&#10;Description automatically generated">
            <a:extLst>
              <a:ext uri="{FF2B5EF4-FFF2-40B4-BE49-F238E27FC236}">
                <a16:creationId xmlns:a16="http://schemas.microsoft.com/office/drawing/2014/main" id="{F6589743-FDE6-1540-BEAC-85AC6ED507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80" y="1246843"/>
            <a:ext cx="4968496" cy="36915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F60EFD-76FB-D04C-8EAD-31AA6EB954AF}"/>
              </a:ext>
            </a:extLst>
          </p:cNvPr>
          <p:cNvSpPr/>
          <p:nvPr/>
        </p:nvSpPr>
        <p:spPr>
          <a:xfrm>
            <a:off x="2225085" y="5204442"/>
            <a:ext cx="2941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Dissimilarity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is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further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decreased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with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more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cars</a:t>
            </a:r>
          </a:p>
        </p:txBody>
      </p:sp>
      <p:pic>
        <p:nvPicPr>
          <p:cNvPr id="6" name="Picture 5" descr="A close up of a map&#13;&#10;&#13;&#10;Description automatically generated">
            <a:extLst>
              <a:ext uri="{FF2B5EF4-FFF2-40B4-BE49-F238E27FC236}">
                <a16:creationId xmlns:a16="http://schemas.microsoft.com/office/drawing/2014/main" id="{7F0BDEBD-3808-3F43-B231-B72E8F03F2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426" y="1136452"/>
            <a:ext cx="4352924" cy="38019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B9066D-E363-444C-B487-6864BE52A8B3}"/>
              </a:ext>
            </a:extLst>
          </p:cNvPr>
          <p:cNvSpPr/>
          <p:nvPr/>
        </p:nvSpPr>
        <p:spPr>
          <a:xfrm>
            <a:off x="7535273" y="5204442"/>
            <a:ext cx="3266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Dissimilarity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is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further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decreased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with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more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budget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676F3-9DF5-DD4B-AD15-0EE6F0B0FA21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2ABF20-619B-584D-AC90-78914ABA2D8F}"/>
              </a:ext>
            </a:extLst>
          </p:cNvPr>
          <p:cNvSpPr/>
          <p:nvPr/>
        </p:nvSpPr>
        <p:spPr>
          <a:xfrm>
            <a:off x="711993" y="1939027"/>
            <a:ext cx="107680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Bell MT" panose="02020503060305020303" pitchFamily="18" charset="77"/>
              </a:rPr>
              <a:t>A novel formulation of the incentivizing problem</a:t>
            </a:r>
            <a:r>
              <a:rPr lang="en-US" altLang="zh-CN" sz="2000" dirty="0">
                <a:latin typeface="Bell MT" panose="02020503060305020303" pitchFamily="18" charset="77"/>
              </a:rPr>
              <a:t>: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first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proposed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i="1" dirty="0">
                <a:latin typeface="Bell MT" panose="02020503060305020303" pitchFamily="18" charset="77"/>
              </a:rPr>
              <a:t>KL-divergence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objective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function,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formulated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problem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non-linear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multiple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choice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knapsack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problem.</a:t>
            </a:r>
            <a:endParaRPr lang="en-US" sz="2000" i="1" dirty="0">
              <a:latin typeface="Bell MT" panose="02020503060305020303" pitchFamily="18" charset="77"/>
            </a:endParaRPr>
          </a:p>
          <a:p>
            <a:r>
              <a:rPr lang="en-US" sz="2000" dirty="0">
                <a:latin typeface="Bell MT" panose="02020503060305020303" pitchFamily="18" charset="77"/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Bell MT" panose="02020503060305020303" pitchFamily="18" charset="77"/>
              </a:rPr>
              <a:t>A novel incentive design to reduce the incentivizing cost</a:t>
            </a:r>
            <a:r>
              <a:rPr lang="en-US" altLang="zh-CN" sz="2000" dirty="0">
                <a:latin typeface="Bell MT" panose="02020503060305020303" pitchFamily="18" charset="77"/>
              </a:rPr>
              <a:t>: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combined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increasing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ride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request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as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hidden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incentive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to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reduce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cost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incentivizing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each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vehicle</a:t>
            </a:r>
            <a:endParaRPr lang="en-US" sz="2000" dirty="0">
              <a:latin typeface="Bell MT" panose="02020503060305020303" pitchFamily="18" charset="77"/>
            </a:endParaRPr>
          </a:p>
          <a:p>
            <a:endParaRPr lang="en-US" sz="2000" dirty="0">
              <a:latin typeface="Bell MT" panose="02020503060305020303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Bell MT" panose="02020503060305020303" pitchFamily="18" charset="77"/>
              </a:rPr>
              <a:t>Evaluation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on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real-world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large-scale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vehicle</a:t>
            </a:r>
            <a:r>
              <a:rPr lang="zh-CN" altLang="en-US" sz="2000" b="1" dirty="0">
                <a:latin typeface="Bell MT" panose="02020503060305020303" pitchFamily="18" charset="77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</a:rPr>
              <a:t>data</a:t>
            </a:r>
            <a:r>
              <a:rPr lang="en-US" altLang="zh-CN" sz="2000" dirty="0">
                <a:latin typeface="Bell MT" panose="02020503060305020303" pitchFamily="18" charset="77"/>
              </a:rPr>
              <a:t>: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achieved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 err="1">
                <a:latin typeface="Bell MT" panose="02020503060305020303" pitchFamily="18" charset="77"/>
              </a:rPr>
              <a:t>upto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27%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reduction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in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dissimilarity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between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collected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sensing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data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distribution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and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target</a:t>
            </a:r>
            <a:r>
              <a:rPr lang="zh-CN" altLang="en-US" sz="2000" dirty="0">
                <a:latin typeface="Bell MT" panose="02020503060305020303" pitchFamily="18" charset="77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</a:rPr>
              <a:t>distribution.</a:t>
            </a:r>
            <a:endParaRPr lang="en-US" sz="2000" dirty="0">
              <a:latin typeface="Bell MT" panose="02020503060305020303" pitchFamily="18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A664BA-E6F9-1340-B022-03D457B6DCC8}"/>
              </a:ext>
            </a:extLst>
          </p:cNvPr>
          <p:cNvSpPr/>
          <p:nvPr/>
        </p:nvSpPr>
        <p:spPr>
          <a:xfrm>
            <a:off x="312069" y="457588"/>
            <a:ext cx="2077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Conclusions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5B388-0A0D-D941-99E9-AA8D5635A452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4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3590" y="2398722"/>
            <a:ext cx="48808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latin typeface="Bell MT" panose="02020503060305020303" pitchFamily="18" charset="77"/>
              </a:rPr>
              <a:t>THANKS!</a:t>
            </a:r>
            <a:r>
              <a:rPr lang="zh-CN" altLang="en-US" sz="4500" dirty="0">
                <a:latin typeface="Bell MT" panose="02020503060305020303" pitchFamily="18" charset="77"/>
              </a:rPr>
              <a:t> </a:t>
            </a:r>
            <a:r>
              <a:rPr lang="en-US" altLang="zh-CN" sz="4500" dirty="0">
                <a:latin typeface="Bell MT" panose="02020503060305020303" pitchFamily="18" charset="77"/>
              </a:rPr>
              <a:t>&amp;</a:t>
            </a:r>
            <a:r>
              <a:rPr lang="en-US" sz="4500" dirty="0">
                <a:latin typeface="Bell MT" panose="02020503060305020303" pitchFamily="18" charset="77"/>
              </a:rPr>
              <a:t>QUESTIONS</a:t>
            </a:r>
            <a:endParaRPr lang="en-US" sz="1350" dirty="0">
              <a:latin typeface="Bell MT" panose="02020503060305020303" pitchFamily="18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1037" y="4090602"/>
            <a:ext cx="286687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/>
              <a:t>Susu</a:t>
            </a:r>
            <a:r>
              <a:rPr lang="zh-CN" altLang="en-US" sz="1500" dirty="0"/>
              <a:t> </a:t>
            </a:r>
            <a:r>
              <a:rPr lang="en-US" altLang="zh-CN" sz="1500" dirty="0"/>
              <a:t>Xu</a:t>
            </a:r>
            <a:r>
              <a:rPr lang="zh-CN" altLang="en-US" sz="1500" dirty="0"/>
              <a:t> </a:t>
            </a:r>
            <a:r>
              <a:rPr lang="en-US" altLang="zh-CN" sz="1500" dirty="0">
                <a:sym typeface="Wingdings"/>
              </a:rPr>
              <a:t>(</a:t>
            </a:r>
            <a:r>
              <a:rPr lang="en-US" altLang="zh-CN" sz="1500" dirty="0" err="1">
                <a:sym typeface="Wingdings"/>
              </a:rPr>
              <a:t>susux@andrew.cmu.edu</a:t>
            </a:r>
            <a:r>
              <a:rPr lang="en-US" altLang="zh-CN" sz="1500" dirty="0">
                <a:sym typeface="Wingdings"/>
              </a:rPr>
              <a:t>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82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"/>
    </mc:Choice>
    <mc:Fallback xmlns="">
      <p:transition spd="slow" advTm="1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ECEBF43-1E4B-2243-A9A3-0E0A72123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453354"/>
              </p:ext>
            </p:extLst>
          </p:nvPr>
        </p:nvGraphicFramePr>
        <p:xfrm>
          <a:off x="1370091" y="1500392"/>
          <a:ext cx="9293598" cy="4395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866">
                  <a:extLst>
                    <a:ext uri="{9D8B030D-6E8A-4147-A177-3AD203B41FA5}">
                      <a16:colId xmlns:a16="http://schemas.microsoft.com/office/drawing/2014/main" val="2356264133"/>
                    </a:ext>
                  </a:extLst>
                </a:gridCol>
                <a:gridCol w="3097866">
                  <a:extLst>
                    <a:ext uri="{9D8B030D-6E8A-4147-A177-3AD203B41FA5}">
                      <a16:colId xmlns:a16="http://schemas.microsoft.com/office/drawing/2014/main" val="1199289451"/>
                    </a:ext>
                  </a:extLst>
                </a:gridCol>
                <a:gridCol w="3097866">
                  <a:extLst>
                    <a:ext uri="{9D8B030D-6E8A-4147-A177-3AD203B41FA5}">
                      <a16:colId xmlns:a16="http://schemas.microsoft.com/office/drawing/2014/main" val="3776879894"/>
                    </a:ext>
                  </a:extLst>
                </a:gridCol>
              </a:tblGrid>
              <a:tr h="20922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638579"/>
                  </a:ext>
                </a:extLst>
              </a:tr>
              <a:tr h="6028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089919"/>
                  </a:ext>
                </a:extLst>
              </a:tr>
              <a:tr h="5655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094891"/>
                  </a:ext>
                </a:extLst>
              </a:tr>
              <a:tr h="5851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999217"/>
                  </a:ext>
                </a:extLst>
              </a:tr>
              <a:tr h="5496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47958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0D57FEE-7121-9B47-81E0-CFDC98CF33FB}"/>
              </a:ext>
            </a:extLst>
          </p:cNvPr>
          <p:cNvSpPr/>
          <p:nvPr/>
        </p:nvSpPr>
        <p:spPr>
          <a:xfrm>
            <a:off x="290297" y="416980"/>
            <a:ext cx="6203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City-scale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Urban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Monitoring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Network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9B624F-C3C4-3A45-9087-0A5C6A14907B}"/>
              </a:ext>
            </a:extLst>
          </p:cNvPr>
          <p:cNvSpPr/>
          <p:nvPr/>
        </p:nvSpPr>
        <p:spPr>
          <a:xfrm>
            <a:off x="4596439" y="1584337"/>
            <a:ext cx="3793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Static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monitoring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stations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endParaRPr lang="en-US" altLang="zh-CN" sz="2000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09EF3-0820-D541-9E11-EEF0EC0EEFDE}"/>
              </a:ext>
            </a:extLst>
          </p:cNvPr>
          <p:cNvSpPr/>
          <p:nvPr/>
        </p:nvSpPr>
        <p:spPr>
          <a:xfrm>
            <a:off x="7639815" y="1584337"/>
            <a:ext cx="3976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Mobile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monitoring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system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endParaRPr lang="en-US" altLang="zh-CN" sz="2000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53A5FD-DC44-C841-9283-FA9DAFD4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" t="19560" r="52400" b="28601"/>
          <a:stretch/>
        </p:blipFill>
        <p:spPr>
          <a:xfrm>
            <a:off x="5781316" y="3707754"/>
            <a:ext cx="476968" cy="405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941B50-9C4F-7941-9B7E-8B7BA6AB6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64" t="19560" r="-4126" b="28601"/>
          <a:stretch/>
        </p:blipFill>
        <p:spPr>
          <a:xfrm>
            <a:off x="8797473" y="3722212"/>
            <a:ext cx="482788" cy="4104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DA211A-9E9A-7943-B00B-A207505A3A65}"/>
              </a:ext>
            </a:extLst>
          </p:cNvPr>
          <p:cNvSpPr/>
          <p:nvPr/>
        </p:nvSpPr>
        <p:spPr>
          <a:xfrm>
            <a:off x="2327876" y="3747436"/>
            <a:ext cx="1156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Precision</a:t>
            </a:r>
            <a:endParaRPr lang="en-US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ABF051-8BD9-FD43-A628-7BFF93630A69}"/>
              </a:ext>
            </a:extLst>
          </p:cNvPr>
          <p:cNvSpPr/>
          <p:nvPr/>
        </p:nvSpPr>
        <p:spPr>
          <a:xfrm>
            <a:off x="2308692" y="4262061"/>
            <a:ext cx="1292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Flexibility</a:t>
            </a:r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2A3C61-6B8C-7748-BABC-A0EF117C19B3}"/>
              </a:ext>
            </a:extLst>
          </p:cNvPr>
          <p:cNvSpPr/>
          <p:nvPr/>
        </p:nvSpPr>
        <p:spPr>
          <a:xfrm>
            <a:off x="2308692" y="4846217"/>
            <a:ext cx="1162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Coverage</a:t>
            </a:r>
            <a:endParaRPr lang="en-US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2AD009-B0D7-A148-AC56-441684D76AFE}"/>
              </a:ext>
            </a:extLst>
          </p:cNvPr>
          <p:cNvSpPr/>
          <p:nvPr/>
        </p:nvSpPr>
        <p:spPr>
          <a:xfrm>
            <a:off x="2335686" y="5372667"/>
            <a:ext cx="61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Bell MT" panose="02020503060305020303" pitchFamily="18" charset="77"/>
              </a:rPr>
              <a:t>Cost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0998D36-354C-A546-9AA6-20089AFCE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" t="19560" r="52400" b="28601"/>
          <a:stretch/>
        </p:blipFill>
        <p:spPr>
          <a:xfrm>
            <a:off x="8803293" y="4262061"/>
            <a:ext cx="476968" cy="4054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086EAB-663B-084D-9C09-3F1DCA1B8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64" t="19560" r="-4126" b="28601"/>
          <a:stretch/>
        </p:blipFill>
        <p:spPr>
          <a:xfrm>
            <a:off x="5775496" y="4267793"/>
            <a:ext cx="482788" cy="410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9F2695-DFFF-064B-8D7D-634E57D1A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64" t="19560" r="-4126" b="28601"/>
          <a:stretch/>
        </p:blipFill>
        <p:spPr>
          <a:xfrm>
            <a:off x="5775496" y="4824812"/>
            <a:ext cx="482788" cy="4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591A37-5D56-AF49-8B70-6256C7950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" t="19560" r="52400" b="28601"/>
          <a:stretch/>
        </p:blipFill>
        <p:spPr>
          <a:xfrm>
            <a:off x="8803293" y="4840854"/>
            <a:ext cx="476968" cy="4054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933E58-2DED-C94B-BC4A-9113174E3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64" t="19560" r="-4126" b="28601"/>
          <a:stretch/>
        </p:blipFill>
        <p:spPr>
          <a:xfrm>
            <a:off x="5775496" y="5405840"/>
            <a:ext cx="482788" cy="4104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1AAEA7-4EE5-9C41-9357-C2FC295E7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64" t="19560" r="-4126" b="28601"/>
          <a:stretch/>
        </p:blipFill>
        <p:spPr>
          <a:xfrm>
            <a:off x="8803293" y="5405840"/>
            <a:ext cx="482788" cy="4104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5270D98-1736-C748-B1FC-07F87E333F89}"/>
              </a:ext>
            </a:extLst>
          </p:cNvPr>
          <p:cNvSpPr txBox="1"/>
          <p:nvPr/>
        </p:nvSpPr>
        <p:spPr>
          <a:xfrm>
            <a:off x="11385854" y="6230599"/>
            <a:ext cx="23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FFDBF51-F655-F94A-91F8-1831FA6AF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624" y="1985767"/>
            <a:ext cx="2383449" cy="1586696"/>
          </a:xfrm>
          <a:prstGeom prst="rect">
            <a:avLst/>
          </a:prstGeom>
        </p:spPr>
      </p:pic>
      <p:pic>
        <p:nvPicPr>
          <p:cNvPr id="33" name="Picture 32" descr="A view of a car&#10;&#10;Description automatically generated">
            <a:extLst>
              <a:ext uri="{FF2B5EF4-FFF2-40B4-BE49-F238E27FC236}">
                <a16:creationId xmlns:a16="http://schemas.microsoft.com/office/drawing/2014/main" id="{52250A0F-1075-7C4B-BAFD-42CACCA7B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815" y="1958915"/>
            <a:ext cx="2936530" cy="16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66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99329" y="2708418"/>
            <a:ext cx="3703613" cy="2399351"/>
            <a:chOff x="6785474" y="2431327"/>
            <a:chExt cx="3703613" cy="239935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5474" y="2443257"/>
              <a:ext cx="3680607" cy="238742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8479" y="2431327"/>
              <a:ext cx="3680608" cy="238742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617313" y="2709393"/>
            <a:ext cx="3721644" cy="2428857"/>
            <a:chOff x="975560" y="1693777"/>
            <a:chExt cx="3060618" cy="21781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837" y="1693777"/>
              <a:ext cx="3050341" cy="217813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975560" y="1708066"/>
              <a:ext cx="3060618" cy="2163848"/>
            </a:xfrm>
            <a:prstGeom prst="rect">
              <a:avLst/>
            </a:prstGeom>
            <a:solidFill>
              <a:schemeClr val="bg2">
                <a:alpha val="5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ell MT" panose="02020503060305020303" pitchFamily="18" charset="77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397" y="2708183"/>
            <a:ext cx="3763058" cy="241610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561493" y="5243742"/>
            <a:ext cx="3544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Taxi-based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mobile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sensing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network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01303" y="5213262"/>
            <a:ext cx="4582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Delivery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Drone-based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mobile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sensing</a:t>
            </a:r>
            <a:r>
              <a:rPr lang="zh-CN" altLang="en-US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network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6505" y="1081274"/>
            <a:ext cx="10843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Mobile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Crowd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Sensing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Systems: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non-dedicated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sensing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platforms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36505" y="1628137"/>
            <a:ext cx="4393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Pros: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Low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cost,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easy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maintenance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8407D7-B9FC-F84D-84DD-52F036359B7D}"/>
              </a:ext>
            </a:extLst>
          </p:cNvPr>
          <p:cNvSpPr/>
          <p:nvPr/>
        </p:nvSpPr>
        <p:spPr>
          <a:xfrm>
            <a:off x="290297" y="416980"/>
            <a:ext cx="6172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Urban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Mobile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Crowd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Sensing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Systems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B7B161-41A3-DC44-AA4A-EEB8727350D3}"/>
              </a:ext>
            </a:extLst>
          </p:cNvPr>
          <p:cNvGrpSpPr/>
          <p:nvPr/>
        </p:nvGrpSpPr>
        <p:grpSpPr>
          <a:xfrm>
            <a:off x="1583830" y="2696036"/>
            <a:ext cx="3770625" cy="2442214"/>
            <a:chOff x="1569975" y="2418945"/>
            <a:chExt cx="3770625" cy="244221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ACB9A4C-B78B-7144-AFDF-FF95F7C1983C}"/>
                </a:ext>
              </a:extLst>
            </p:cNvPr>
            <p:cNvSpPr/>
            <p:nvPr/>
          </p:nvSpPr>
          <p:spPr>
            <a:xfrm>
              <a:off x="1569975" y="2418945"/>
              <a:ext cx="3770625" cy="2442214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B65756-6C23-DF41-8B9E-836B216D39E5}"/>
                </a:ext>
              </a:extLst>
            </p:cNvPr>
            <p:cNvGrpSpPr/>
            <p:nvPr/>
          </p:nvGrpSpPr>
          <p:grpSpPr>
            <a:xfrm>
              <a:off x="2296169" y="2866177"/>
              <a:ext cx="2418775" cy="1758817"/>
              <a:chOff x="2296169" y="2866177"/>
              <a:chExt cx="2418775" cy="175881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296169" y="2866177"/>
                <a:ext cx="1882683" cy="1758817"/>
                <a:chOff x="1457342" y="2300889"/>
                <a:chExt cx="1882683" cy="175881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6975" y="2300889"/>
                  <a:ext cx="368700" cy="338115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1693" y="2639004"/>
                  <a:ext cx="368700" cy="338115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1325" y="3244337"/>
                  <a:ext cx="368700" cy="338115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7499" y="3075279"/>
                  <a:ext cx="368700" cy="338115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7342" y="3721591"/>
                  <a:ext cx="368700" cy="338115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D71DB9D-4C03-0742-9B36-ABF19A9FA5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6244" y="3286923"/>
                <a:ext cx="368700" cy="338115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8155CA-8C34-D14A-A203-D9C9DC5B5A46}"/>
              </a:ext>
            </a:extLst>
          </p:cNvPr>
          <p:cNvGrpSpPr/>
          <p:nvPr/>
        </p:nvGrpSpPr>
        <p:grpSpPr>
          <a:xfrm>
            <a:off x="6728553" y="2665555"/>
            <a:ext cx="3770625" cy="2442214"/>
            <a:chOff x="6714698" y="2388464"/>
            <a:chExt cx="3770625" cy="244221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AE44084-8C35-8647-8CF2-A3916794E12E}"/>
                </a:ext>
              </a:extLst>
            </p:cNvPr>
            <p:cNvSpPr/>
            <p:nvPr/>
          </p:nvSpPr>
          <p:spPr>
            <a:xfrm>
              <a:off x="6714698" y="2388464"/>
              <a:ext cx="3770625" cy="2442214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7625402" y="3066865"/>
              <a:ext cx="2484777" cy="1125812"/>
              <a:chOff x="7126288" y="2825890"/>
              <a:chExt cx="2484777" cy="1125812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26288" y="2825890"/>
                <a:ext cx="488950" cy="48895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27926" y="3120992"/>
                <a:ext cx="488950" cy="48895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77264" y="3130800"/>
                <a:ext cx="488950" cy="48895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69492" y="2825890"/>
                <a:ext cx="488950" cy="48895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2115" y="3462752"/>
                <a:ext cx="488950" cy="48895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9697" y="3456762"/>
                <a:ext cx="488950" cy="488950"/>
              </a:xfrm>
              <a:prstGeom prst="rect">
                <a:avLst/>
              </a:prstGeom>
            </p:spPr>
          </p:pic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11733D4-8706-5649-9257-BD166EEEECC6}"/>
              </a:ext>
            </a:extLst>
          </p:cNvPr>
          <p:cNvSpPr txBox="1"/>
          <p:nvPr/>
        </p:nvSpPr>
        <p:spPr>
          <a:xfrm>
            <a:off x="11385854" y="6230599"/>
            <a:ext cx="23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3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EBCD63E-6FBE-6B44-934A-41FEF02D05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1298828"/>
            <a:ext cx="2973595" cy="15643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A4D706-C088-6D49-9965-B091157933D8}"/>
              </a:ext>
            </a:extLst>
          </p:cNvPr>
          <p:cNvGrpSpPr/>
          <p:nvPr/>
        </p:nvGrpSpPr>
        <p:grpSpPr>
          <a:xfrm>
            <a:off x="4061071" y="2800349"/>
            <a:ext cx="1438317" cy="1628776"/>
            <a:chOff x="4061071" y="2800349"/>
            <a:chExt cx="1438317" cy="162877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AD37F71-A810-3D42-935A-5C51CC0CAB01}"/>
                </a:ext>
              </a:extLst>
            </p:cNvPr>
            <p:cNvCxnSpPr/>
            <p:nvPr/>
          </p:nvCxnSpPr>
          <p:spPr>
            <a:xfrm flipV="1">
              <a:off x="4221782" y="2857502"/>
              <a:ext cx="1277606" cy="1571623"/>
            </a:xfrm>
            <a:prstGeom prst="line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697732-438E-8949-A11D-85A4AAB14E1A}"/>
                </a:ext>
              </a:extLst>
            </p:cNvPr>
            <p:cNvCxnSpPr/>
            <p:nvPr/>
          </p:nvCxnSpPr>
          <p:spPr>
            <a:xfrm flipV="1">
              <a:off x="4061071" y="2800349"/>
              <a:ext cx="1277606" cy="1571623"/>
            </a:xfrm>
            <a:prstGeom prst="line">
              <a:avLst/>
            </a:prstGeom>
            <a:ln w="41275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C0AF64-8D58-EF40-A246-B739304B9EFF}"/>
              </a:ext>
            </a:extLst>
          </p:cNvPr>
          <p:cNvGrpSpPr/>
          <p:nvPr/>
        </p:nvGrpSpPr>
        <p:grpSpPr>
          <a:xfrm>
            <a:off x="6431325" y="2800350"/>
            <a:ext cx="1537136" cy="1628775"/>
            <a:chOff x="6431325" y="2800350"/>
            <a:chExt cx="1537136" cy="162877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1BA7CF0-F04F-174A-879B-26499248A6ED}"/>
                </a:ext>
              </a:extLst>
            </p:cNvPr>
            <p:cNvCxnSpPr/>
            <p:nvPr/>
          </p:nvCxnSpPr>
          <p:spPr>
            <a:xfrm flipH="1" flipV="1">
              <a:off x="6588179" y="2800350"/>
              <a:ext cx="1380282" cy="1571622"/>
            </a:xfrm>
            <a:prstGeom prst="line">
              <a:avLst/>
            </a:prstGeom>
            <a:ln w="4127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AF9C8D-3BDD-9942-93D5-755F57D00718}"/>
                </a:ext>
              </a:extLst>
            </p:cNvPr>
            <p:cNvCxnSpPr/>
            <p:nvPr/>
          </p:nvCxnSpPr>
          <p:spPr>
            <a:xfrm flipH="1" flipV="1">
              <a:off x="6431325" y="2857502"/>
              <a:ext cx="1399965" cy="1571623"/>
            </a:xfrm>
            <a:prstGeom prst="line">
              <a:avLst/>
            </a:prstGeom>
            <a:ln w="41275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DA1D360-C772-1347-A2A6-A3F783CA9834}"/>
              </a:ext>
            </a:extLst>
          </p:cNvPr>
          <p:cNvSpPr txBox="1"/>
          <p:nvPr/>
        </p:nvSpPr>
        <p:spPr>
          <a:xfrm>
            <a:off x="5132439" y="2046296"/>
            <a:ext cx="344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Crowdsourcer</a:t>
            </a:r>
            <a:endParaRPr lang="en-US" altLang="zh-CN" sz="2400" b="1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462661-8893-C84E-A0ED-D32F1D846B64}"/>
              </a:ext>
            </a:extLst>
          </p:cNvPr>
          <p:cNvSpPr txBox="1"/>
          <p:nvPr/>
        </p:nvSpPr>
        <p:spPr>
          <a:xfrm rot="18504718">
            <a:off x="3639931" y="3192452"/>
            <a:ext cx="184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Processed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69401-68A3-7845-B2E9-FD13BDC29B3C}"/>
              </a:ext>
            </a:extLst>
          </p:cNvPr>
          <p:cNvSpPr txBox="1"/>
          <p:nvPr/>
        </p:nvSpPr>
        <p:spPr>
          <a:xfrm rot="18504718">
            <a:off x="4013336" y="3335404"/>
            <a:ext cx="264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Desired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Distribution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&amp;Budget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EA238D-A766-5C46-A4BC-ABDE790329BA}"/>
              </a:ext>
            </a:extLst>
          </p:cNvPr>
          <p:cNvSpPr txBox="1"/>
          <p:nvPr/>
        </p:nvSpPr>
        <p:spPr>
          <a:xfrm rot="2965215">
            <a:off x="6565308" y="3313579"/>
            <a:ext cx="2029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Collected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95967D-0F89-9E4A-B159-02206AC56D79}"/>
              </a:ext>
            </a:extLst>
          </p:cNvPr>
          <p:cNvSpPr txBox="1"/>
          <p:nvPr/>
        </p:nvSpPr>
        <p:spPr>
          <a:xfrm rot="2987116">
            <a:off x="6243078" y="3943756"/>
            <a:ext cx="1975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Incentive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69F39-5CD8-FF4C-A9DE-520FC7D6D994}"/>
              </a:ext>
            </a:extLst>
          </p:cNvPr>
          <p:cNvSpPr txBox="1"/>
          <p:nvPr/>
        </p:nvSpPr>
        <p:spPr>
          <a:xfrm>
            <a:off x="2497270" y="5979355"/>
            <a:ext cx="344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Data</a:t>
            </a:r>
            <a:r>
              <a:rPr lang="zh-CN" altLang="en-US" sz="24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Request</a:t>
            </a:r>
            <a:r>
              <a:rPr lang="zh-CN" altLang="en-US" sz="24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End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310AB7-9AA2-984A-9A7A-AAC7AE07B7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924" y="4520086"/>
            <a:ext cx="1375855" cy="137585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D0E3D81-ADC2-3145-B9B1-8DCB1ECB2346}"/>
              </a:ext>
            </a:extLst>
          </p:cNvPr>
          <p:cNvGrpSpPr/>
          <p:nvPr/>
        </p:nvGrpSpPr>
        <p:grpSpPr>
          <a:xfrm>
            <a:off x="7283113" y="4841015"/>
            <a:ext cx="2638080" cy="1239451"/>
            <a:chOff x="5182664" y="4415676"/>
            <a:chExt cx="2793204" cy="12706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2A4DA0-BAA2-6B4A-80D6-CA5325F0C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2664" y="4693184"/>
              <a:ext cx="2793204" cy="99313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11CDF4-5488-1349-8400-76C60A6F6EC5}"/>
                </a:ext>
              </a:extLst>
            </p:cNvPr>
            <p:cNvGrpSpPr/>
            <p:nvPr/>
          </p:nvGrpSpPr>
          <p:grpSpPr>
            <a:xfrm>
              <a:off x="5581601" y="4415676"/>
              <a:ext cx="1895999" cy="657508"/>
              <a:chOff x="4937856" y="1899039"/>
              <a:chExt cx="2192562" cy="86983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9C38EB7-C8DE-B243-AA61-AA30F47E4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37856" y="2329474"/>
                <a:ext cx="381370" cy="38137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1230DC9-2701-ED4C-8898-F4BCF2DF4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61199" y="2214236"/>
                <a:ext cx="381370" cy="38137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DC99021-8CF5-DA48-970C-ED530288ED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15611" y="2050113"/>
                <a:ext cx="381370" cy="38137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FD547FC-9E9E-6042-A615-44E698139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78646" y="1899039"/>
                <a:ext cx="381370" cy="38137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27A8F58-1900-1940-9577-566E9C4A1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30722" y="2037512"/>
                <a:ext cx="381370" cy="38137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9FC4C77-E9B8-F34F-82D9-04AC31E41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6093" y="2249167"/>
                <a:ext cx="381370" cy="38137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BE9559F-AB0B-D04B-BD8D-8AD98D6C3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9048" y="2387506"/>
                <a:ext cx="381370" cy="381370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8930BEB-D89E-FF43-A3C8-D904250C25C3}"/>
              </a:ext>
            </a:extLst>
          </p:cNvPr>
          <p:cNvGrpSpPr/>
          <p:nvPr/>
        </p:nvGrpSpPr>
        <p:grpSpPr>
          <a:xfrm>
            <a:off x="6919234" y="4306139"/>
            <a:ext cx="3256317" cy="1359297"/>
            <a:chOff x="4807682" y="3593889"/>
            <a:chExt cx="3447794" cy="139350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74F73F-E36D-A146-8760-016AF8102BB4}"/>
                </a:ext>
              </a:extLst>
            </p:cNvPr>
            <p:cNvGrpSpPr/>
            <p:nvPr/>
          </p:nvGrpSpPr>
          <p:grpSpPr>
            <a:xfrm>
              <a:off x="4807682" y="4042741"/>
              <a:ext cx="3447794" cy="944649"/>
              <a:chOff x="4807682" y="4042741"/>
              <a:chExt cx="3447794" cy="94464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F43023A-1B39-DE4E-B799-44402FCA4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7682" y="4042741"/>
                <a:ext cx="865919" cy="86591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5BF8439-65A0-1C47-8DC6-D465A2418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89557" y="4121471"/>
                <a:ext cx="865919" cy="865919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C6A90B-3815-A24A-BF9C-3940AF900405}"/>
                </a:ext>
              </a:extLst>
            </p:cNvPr>
            <p:cNvGrpSpPr/>
            <p:nvPr/>
          </p:nvGrpSpPr>
          <p:grpSpPr>
            <a:xfrm>
              <a:off x="5075748" y="3593889"/>
              <a:ext cx="2924657" cy="910051"/>
              <a:chOff x="5075748" y="3593889"/>
              <a:chExt cx="2924657" cy="91005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9CEDD71-5C7D-ED41-8311-F6137E97C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0625" y="3638021"/>
                <a:ext cx="865919" cy="86591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1B70BBA-AA0D-A54B-85EA-2586E52D75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0228" y="3593889"/>
                <a:ext cx="865919" cy="865919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EF7E6B5-0229-7F46-B1B0-4B4E34770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75748" y="4096359"/>
                <a:ext cx="329786" cy="288277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C58A049-8D34-9F4B-8EC7-2F2E0F47D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8691" y="3687922"/>
                <a:ext cx="329786" cy="28827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9A82E87-07A2-9448-AFCE-705A0C1FE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8294" y="3648581"/>
                <a:ext cx="329786" cy="288277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7386016-A837-2A42-A4C3-DB340E4EF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70619" y="4141116"/>
                <a:ext cx="329786" cy="288277"/>
              </a:xfrm>
              <a:prstGeom prst="rect">
                <a:avLst/>
              </a:prstGeom>
            </p:spPr>
          </p:pic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FF52175-E2AE-8D46-93BE-180BB801E299}"/>
              </a:ext>
            </a:extLst>
          </p:cNvPr>
          <p:cNvSpPr txBox="1"/>
          <p:nvPr/>
        </p:nvSpPr>
        <p:spPr>
          <a:xfrm>
            <a:off x="7538254" y="6109153"/>
            <a:ext cx="344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</a:t>
            </a:r>
            <a:r>
              <a:rPr lang="zh-CN" altLang="en-US" sz="24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Agents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C4B4EF-1117-7F40-BC0E-9A15CAE0011A}"/>
              </a:ext>
            </a:extLst>
          </p:cNvPr>
          <p:cNvSpPr/>
          <p:nvPr/>
        </p:nvSpPr>
        <p:spPr>
          <a:xfrm>
            <a:off x="290297" y="416980"/>
            <a:ext cx="7630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Components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of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Mobile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Crowd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Sensing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Systems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5F103A-4536-4E43-993F-EF68FC309F8E}"/>
              </a:ext>
            </a:extLst>
          </p:cNvPr>
          <p:cNvSpPr txBox="1"/>
          <p:nvPr/>
        </p:nvSpPr>
        <p:spPr>
          <a:xfrm>
            <a:off x="11385853" y="6230599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E41BEC-CF44-264D-8322-87B79FF8E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6" t="7656" r="8104" b="6923"/>
          <a:stretch/>
        </p:blipFill>
        <p:spPr>
          <a:xfrm>
            <a:off x="983316" y="2491031"/>
            <a:ext cx="4760171" cy="35032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697" y="1156851"/>
            <a:ext cx="11589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Match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collected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data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distribution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desired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distribution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provided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by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data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request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end.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328" y="403876"/>
            <a:ext cx="3706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Goal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of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 err="1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Crowdsourcer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E2A3399-4C17-EE41-B7AD-3F5745DBDD7D}"/>
              </a:ext>
            </a:extLst>
          </p:cNvPr>
          <p:cNvSpPr txBox="1"/>
          <p:nvPr/>
        </p:nvSpPr>
        <p:spPr>
          <a:xfrm>
            <a:off x="2915146" y="6034231"/>
            <a:ext cx="1275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6pm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30CD3F-8695-734A-BDF6-CABEB7F9D35F}"/>
              </a:ext>
            </a:extLst>
          </p:cNvPr>
          <p:cNvGrpSpPr/>
          <p:nvPr/>
        </p:nvGrpSpPr>
        <p:grpSpPr>
          <a:xfrm>
            <a:off x="6189450" y="2517148"/>
            <a:ext cx="4670077" cy="3917193"/>
            <a:chOff x="6189450" y="2517148"/>
            <a:chExt cx="4670077" cy="3917193"/>
          </a:xfrm>
        </p:grpSpPr>
        <p:pic>
          <p:nvPicPr>
            <p:cNvPr id="5" name="Picture 4" descr="A close up of a logo&#13;&#10;&#13;&#10;Description automatically generated">
              <a:extLst>
                <a:ext uri="{FF2B5EF4-FFF2-40B4-BE49-F238E27FC236}">
                  <a16:creationId xmlns:a16="http://schemas.microsoft.com/office/drawing/2014/main" id="{D782FA60-30D2-BE46-B5D7-E27D6C28F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9450" y="2517148"/>
              <a:ext cx="4670077" cy="3503231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A42CCA8-5014-8D42-B718-7D8F327C59D3}"/>
                </a:ext>
              </a:extLst>
            </p:cNvPr>
            <p:cNvSpPr txBox="1"/>
            <p:nvPr/>
          </p:nvSpPr>
          <p:spPr>
            <a:xfrm>
              <a:off x="8146680" y="6034231"/>
              <a:ext cx="1275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11pm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7133C3-4A4F-1840-A8DE-3BCC235F5869}"/>
              </a:ext>
            </a:extLst>
          </p:cNvPr>
          <p:cNvGrpSpPr/>
          <p:nvPr/>
        </p:nvGrpSpPr>
        <p:grpSpPr>
          <a:xfrm>
            <a:off x="1372957" y="2583622"/>
            <a:ext cx="3688693" cy="3268079"/>
            <a:chOff x="1147312" y="2572010"/>
            <a:chExt cx="3688693" cy="3268079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9DD654DF-7368-B94E-B7AD-DB399A083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5802" y="2711969"/>
              <a:ext cx="368700" cy="33811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7D03BB55-FFEF-5440-8BA2-B563A5352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0520" y="3204292"/>
              <a:ext cx="368700" cy="338115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F676D80D-CF51-7945-8800-4C953A488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152" y="3809625"/>
              <a:ext cx="368700" cy="338115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DE325BB-0B76-3748-A419-75DBD3211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6326" y="3640567"/>
              <a:ext cx="368700" cy="33811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2F919E3-6B96-BB40-8F19-E7956799F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7704" y="4459348"/>
              <a:ext cx="368700" cy="338115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0D1E4C2F-A697-834D-9098-FF41613EC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6244" y="3286923"/>
              <a:ext cx="368700" cy="338115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F7FFA2A-51A7-4849-94A8-8997F7404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6945" y="2573103"/>
              <a:ext cx="368700" cy="338115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6CDA392B-EE2C-7F44-BD24-B429C379C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663" y="2911218"/>
              <a:ext cx="368700" cy="33811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38CC498-9BF1-B245-8124-B9250B7B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469" y="3861244"/>
              <a:ext cx="368700" cy="338115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38A8A82-6AEB-4F42-8084-A59D636B7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469" y="3347493"/>
              <a:ext cx="368700" cy="338115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2D5F9CD-9329-3C47-9D2E-638E13450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312" y="3993805"/>
              <a:ext cx="368700" cy="33811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354B6FB-DC04-894D-9D7D-EA285ED00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7387" y="2993849"/>
              <a:ext cx="368700" cy="338115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363C0C6-91DD-1749-8B81-F974189BF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6863" y="4374346"/>
              <a:ext cx="368700" cy="338115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D9E08058-777C-6842-84B2-7C6AF978C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1213" y="5317794"/>
              <a:ext cx="368700" cy="338115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F8254896-AC17-B149-B959-498C1FCB2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7387" y="5148736"/>
              <a:ext cx="368700" cy="338115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D6E92370-3915-6C4B-9A9F-3BCB3277A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1186" y="5486851"/>
              <a:ext cx="368700" cy="338115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663D2F69-892F-BD4A-9AE6-CEDAB2656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7305" y="4795092"/>
              <a:ext cx="368700" cy="338115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A0B40AC7-7A02-4340-80F0-33905D5F3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8006" y="4081272"/>
              <a:ext cx="368700" cy="338115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AEEA41F-3C91-EE4B-9275-10BDAF910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2724" y="4419387"/>
              <a:ext cx="368700" cy="338115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61CBDFA8-91DB-7E4E-ADC1-BCCB26499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2506" y="4880999"/>
              <a:ext cx="368700" cy="338115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90A53722-3C74-7E45-9633-0E6F520DE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3119" y="4960680"/>
              <a:ext cx="368700" cy="338115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38D32832-A008-9843-B9CC-10CDA75BE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373" y="5501974"/>
              <a:ext cx="368700" cy="338115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666AB4D5-CA66-9B4A-9B7B-888F179A3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8448" y="4502018"/>
              <a:ext cx="368700" cy="338115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664415C4-5FB3-D04B-B871-D107AF91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0078" y="2572010"/>
              <a:ext cx="368700" cy="338115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18518016-82D8-234B-B3E0-D6BA6C54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1463" y="3426175"/>
              <a:ext cx="368700" cy="338115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BA866B5-2722-7B41-8951-CC6395CB2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1294" y="3993804"/>
              <a:ext cx="368700" cy="338115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D09F9296-ED47-BA46-883E-024FE671E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035" y="5014945"/>
              <a:ext cx="368700" cy="338115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E55C07B5-0228-D044-BD12-94CDC3D17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0428" y="2732979"/>
              <a:ext cx="368700" cy="3381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34AF51-1B24-5548-82CB-0F4CA166113B}"/>
              </a:ext>
            </a:extLst>
          </p:cNvPr>
          <p:cNvGrpSpPr/>
          <p:nvPr/>
        </p:nvGrpSpPr>
        <p:grpSpPr>
          <a:xfrm>
            <a:off x="6419891" y="2402207"/>
            <a:ext cx="3873216" cy="3502331"/>
            <a:chOff x="6419891" y="2402207"/>
            <a:chExt cx="3873216" cy="35023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13B852-EBB2-0A45-A098-530C73EEE45A}"/>
                </a:ext>
              </a:extLst>
            </p:cNvPr>
            <p:cNvSpPr/>
            <p:nvPr/>
          </p:nvSpPr>
          <p:spPr>
            <a:xfrm>
              <a:off x="6419891" y="2402207"/>
              <a:ext cx="3873216" cy="3502331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9B13FB6F-AE22-F143-A19F-882AFE21BBC1}"/>
                </a:ext>
              </a:extLst>
            </p:cNvPr>
            <p:cNvGrpSpPr/>
            <p:nvPr/>
          </p:nvGrpSpPr>
          <p:grpSpPr>
            <a:xfrm>
              <a:off x="8178061" y="2711969"/>
              <a:ext cx="1980026" cy="1674751"/>
              <a:chOff x="2749968" y="2711969"/>
              <a:chExt cx="1980026" cy="1674751"/>
            </a:xfrm>
          </p:grpSpPr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7EDCE780-2B3A-6D41-BB6C-CDC8C59EE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5802" y="2711969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5C9478EB-5C0A-8942-90D0-7BFC43800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95216" y="3445747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E5281685-33F6-E349-8F2B-37CD8F36D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0152" y="3809625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F2A1204C-DDD8-B248-8B7A-F570F9235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76326" y="3640567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A20D57FB-E402-E64E-B075-CF32F1E73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49968" y="3600933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35C9E371-5154-154E-BAA6-ADA4FDE32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6244" y="3286923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3851DE86-3699-D642-99C5-D56A98BDC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82247" y="3114618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19DFD1CA-1237-F54E-BE75-51D8CFAA8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4985" y="3584365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2819F18D-17A1-A74A-834F-DDFCA4C950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12994" y="3849258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0C3ECEE6-D77E-684B-B09C-4393A5C7A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84932" y="2833511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7F584807-4549-1743-B6CD-6F0432BE8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61105" y="3580400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72EE21B0-96EF-2548-AF46-0777A5B80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7387" y="2993849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BBE1F8DA-54A3-D240-BCB4-00F8D9ED2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6285" y="4031825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A2E13BA7-4883-294C-9898-98F54DE09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6564" y="3977024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FB08AA2B-45C1-6C43-B9DB-2CE5A4784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2697" y="4048605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3A993DBA-7944-8049-AFB3-2A1357A2A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0248" y="3342955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8FFE35F0-5811-804E-99AD-DB1B83BD9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02684" y="3738618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0" name="Picture 179">
                <a:extLst>
                  <a:ext uri="{FF2B5EF4-FFF2-40B4-BE49-F238E27FC236}">
                    <a16:creationId xmlns:a16="http://schemas.microsoft.com/office/drawing/2014/main" id="{1A4C9CB9-25DB-AE48-8934-E020203C3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57490" y="3809625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1" name="Picture 180">
                <a:extLst>
                  <a:ext uri="{FF2B5EF4-FFF2-40B4-BE49-F238E27FC236}">
                    <a16:creationId xmlns:a16="http://schemas.microsoft.com/office/drawing/2014/main" id="{A8E8ED06-C4AA-4048-A318-881A6659C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0349" y="3292467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2" name="Picture 181">
                <a:extLst>
                  <a:ext uri="{FF2B5EF4-FFF2-40B4-BE49-F238E27FC236}">
                    <a16:creationId xmlns:a16="http://schemas.microsoft.com/office/drawing/2014/main" id="{3F98AB42-C303-8D4C-AF6F-005233898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26121" y="4025630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3" name="Picture 182">
                <a:extLst>
                  <a:ext uri="{FF2B5EF4-FFF2-40B4-BE49-F238E27FC236}">
                    <a16:creationId xmlns:a16="http://schemas.microsoft.com/office/drawing/2014/main" id="{E0AB9B22-1B9B-9C4E-A888-DB5417774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7216" y="3547304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4" name="Picture 183">
                <a:extLst>
                  <a:ext uri="{FF2B5EF4-FFF2-40B4-BE49-F238E27FC236}">
                    <a16:creationId xmlns:a16="http://schemas.microsoft.com/office/drawing/2014/main" id="{A2DB4C46-A527-A949-A0E2-4B3B1C5C1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29896" y="3276690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65D9A2C2-3C3A-1C44-BA8E-CED87CB6D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7397" y="4030351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6" name="Picture 185">
                <a:extLst>
                  <a:ext uri="{FF2B5EF4-FFF2-40B4-BE49-F238E27FC236}">
                    <a16:creationId xmlns:a16="http://schemas.microsoft.com/office/drawing/2014/main" id="{49E63B39-3A3A-0944-9E53-0549753CE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90861" y="3015679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7" name="Picture 186">
                <a:extLst>
                  <a:ext uri="{FF2B5EF4-FFF2-40B4-BE49-F238E27FC236}">
                    <a16:creationId xmlns:a16="http://schemas.microsoft.com/office/drawing/2014/main" id="{FB4ACE80-3723-A241-A7E2-1E59CC0AE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23843" y="3824746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8" name="Picture 187">
                <a:extLst>
                  <a:ext uri="{FF2B5EF4-FFF2-40B4-BE49-F238E27FC236}">
                    <a16:creationId xmlns:a16="http://schemas.microsoft.com/office/drawing/2014/main" id="{8660CF4B-06EA-9B49-811D-A5F6C2E28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1294" y="3993804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89" name="Picture 188">
                <a:extLst>
                  <a:ext uri="{FF2B5EF4-FFF2-40B4-BE49-F238E27FC236}">
                    <a16:creationId xmlns:a16="http://schemas.microsoft.com/office/drawing/2014/main" id="{4C74EAC6-39D2-4C41-91C7-AAE4F6768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4098" y="3214303"/>
                <a:ext cx="368700" cy="338115"/>
              </a:xfrm>
              <a:prstGeom prst="rect">
                <a:avLst/>
              </a:prstGeom>
            </p:spPr>
          </p:pic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B6C9BD76-E04B-F442-8FC1-2FFE5D979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10428" y="2732979"/>
                <a:ext cx="368700" cy="338115"/>
              </a:xfrm>
              <a:prstGeom prst="rect">
                <a:avLst/>
              </a:prstGeom>
            </p:spPr>
          </p:pic>
        </p:grp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A012D08-0949-C14C-BE4D-81C1E54C77FC}"/>
              </a:ext>
            </a:extLst>
          </p:cNvPr>
          <p:cNvSpPr/>
          <p:nvPr/>
        </p:nvSpPr>
        <p:spPr>
          <a:xfrm>
            <a:off x="394697" y="1590861"/>
            <a:ext cx="11589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Ensure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as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much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effective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information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as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possible.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endParaRPr lang="en-US" altLang="zh-CN" sz="2000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B0DB4C6-1166-E346-B32D-1425779F036E}"/>
              </a:ext>
            </a:extLst>
          </p:cNvPr>
          <p:cNvSpPr txBox="1"/>
          <p:nvPr/>
        </p:nvSpPr>
        <p:spPr>
          <a:xfrm>
            <a:off x="11404244" y="624967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28D1D1E-45DB-1244-B0F2-B97C8DA5A74D}"/>
              </a:ext>
            </a:extLst>
          </p:cNvPr>
          <p:cNvSpPr/>
          <p:nvPr/>
        </p:nvSpPr>
        <p:spPr>
          <a:xfrm>
            <a:off x="4494381" y="2036720"/>
            <a:ext cx="271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Target</a:t>
            </a:r>
            <a:r>
              <a:rPr lang="zh-CN" altLang="en-US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Distribution</a:t>
            </a:r>
            <a:r>
              <a:rPr lang="zh-CN" altLang="en-US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19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081" y="494753"/>
            <a:ext cx="10416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Challenge: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Inconsistent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Goals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between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 err="1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Crowdsourcer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and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Agents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53650" y="1323748"/>
            <a:ext cx="9653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Sensing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side: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desired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distributions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for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further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data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analysis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endParaRPr lang="en-US" altLang="zh-CN" sz="2000" b="1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  <a:p>
            <a:r>
              <a:rPr lang="en-US" altLang="zh-CN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side: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find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ride(task)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requests</a:t>
            </a:r>
            <a:r>
              <a:rPr lang="zh-CN" altLang="en-US" sz="2000" b="1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optimize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reward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of</a:t>
            </a:r>
            <a:r>
              <a:rPr lang="zh-CN" altLang="en-US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0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running</a:t>
            </a:r>
            <a:endParaRPr lang="en-US" sz="2000" dirty="0">
              <a:latin typeface="Bell MT" panose="02020503060305020303" pitchFamily="18" charset="77"/>
              <a:ea typeface="Abadi MT Condensed Light" charset="0"/>
              <a:cs typeface="Abadi MT Condensed Ligh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5732C-062F-C04D-B241-F55C031CE4CB}"/>
              </a:ext>
            </a:extLst>
          </p:cNvPr>
          <p:cNvSpPr txBox="1"/>
          <p:nvPr/>
        </p:nvSpPr>
        <p:spPr>
          <a:xfrm>
            <a:off x="11424516" y="629288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79C8F-BFCF-0B4D-A5F2-393403277B0D}"/>
              </a:ext>
            </a:extLst>
          </p:cNvPr>
          <p:cNvGrpSpPr/>
          <p:nvPr/>
        </p:nvGrpSpPr>
        <p:grpSpPr>
          <a:xfrm>
            <a:off x="2966940" y="2078635"/>
            <a:ext cx="5343720" cy="4419502"/>
            <a:chOff x="2966940" y="2078635"/>
            <a:chExt cx="5343720" cy="44195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1A84C03-479C-1D44-9377-C53E5286884D}"/>
                </a:ext>
              </a:extLst>
            </p:cNvPr>
            <p:cNvSpPr/>
            <p:nvPr/>
          </p:nvSpPr>
          <p:spPr>
            <a:xfrm>
              <a:off x="3331183" y="6128805"/>
              <a:ext cx="35383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Collected</a:t>
              </a:r>
              <a:r>
                <a:rPr lang="zh-CN" altLang="en-US" b="1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b="1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Data</a:t>
              </a:r>
              <a:r>
                <a:rPr lang="zh-CN" altLang="en-US" b="1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b="1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Distribution</a:t>
              </a:r>
              <a:r>
                <a:rPr lang="zh-CN" altLang="en-US" b="1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b="1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Map</a:t>
              </a:r>
              <a:endParaRPr lang="en-US" dirty="0"/>
            </a:p>
          </p:txBody>
        </p:sp>
        <p:pic>
          <p:nvPicPr>
            <p:cNvPr id="11" name="Picture 10" descr="A picture containing text, map&#13;&#10;&#13;&#10;Description automatically generated">
              <a:extLst>
                <a:ext uri="{FF2B5EF4-FFF2-40B4-BE49-F238E27FC236}">
                  <a16:creationId xmlns:a16="http://schemas.microsoft.com/office/drawing/2014/main" id="{38822EA0-A91F-0647-8468-B0641C141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6940" y="2078635"/>
              <a:ext cx="5343720" cy="3982583"/>
            </a:xfrm>
            <a:prstGeom prst="rect">
              <a:avLst/>
            </a:prstGeom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873E214C-4BF3-D14A-BF5A-8D0B60DE6968}"/>
              </a:ext>
            </a:extLst>
          </p:cNvPr>
          <p:cNvSpPr/>
          <p:nvPr/>
        </p:nvSpPr>
        <p:spPr>
          <a:xfrm>
            <a:off x="4197528" y="3414605"/>
            <a:ext cx="1182742" cy="655321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94CD8F-E526-9F4B-9FDC-D36DD465E98F}"/>
              </a:ext>
            </a:extLst>
          </p:cNvPr>
          <p:cNvGrpSpPr/>
          <p:nvPr/>
        </p:nvGrpSpPr>
        <p:grpSpPr>
          <a:xfrm>
            <a:off x="5514396" y="4719479"/>
            <a:ext cx="1182742" cy="1034001"/>
            <a:chOff x="4666365" y="4303842"/>
            <a:chExt cx="1182742" cy="1034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0E9433C-AF5D-2A4D-BC80-E5F4EE5A8612}"/>
                </a:ext>
              </a:extLst>
            </p:cNvPr>
            <p:cNvSpPr/>
            <p:nvPr/>
          </p:nvSpPr>
          <p:spPr>
            <a:xfrm>
              <a:off x="4876672" y="4303842"/>
              <a:ext cx="762128" cy="9870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D21C5-95F1-EA43-BB1D-428F6EAC81B9}"/>
                </a:ext>
              </a:extLst>
            </p:cNvPr>
            <p:cNvSpPr txBox="1"/>
            <p:nvPr/>
          </p:nvSpPr>
          <p:spPr>
            <a:xfrm>
              <a:off x="4666365" y="4322180"/>
              <a:ext cx="11827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6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17C57F-D1A6-EE4B-807E-02D726F0C384}"/>
              </a:ext>
            </a:extLst>
          </p:cNvPr>
          <p:cNvSpPr/>
          <p:nvPr/>
        </p:nvSpPr>
        <p:spPr>
          <a:xfrm>
            <a:off x="754981" y="387210"/>
            <a:ext cx="3196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Research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Objective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C6C9-2425-B74C-963E-CCD22430B166}"/>
              </a:ext>
            </a:extLst>
          </p:cNvPr>
          <p:cNvSpPr txBox="1"/>
          <p:nvPr/>
        </p:nvSpPr>
        <p:spPr>
          <a:xfrm>
            <a:off x="962724" y="2598003"/>
            <a:ext cx="10591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Develop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an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efficient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incentivizing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mechanism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optimize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quality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of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sensing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coverage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ED4A6-DD42-7643-9279-E34FA6D4FB37}"/>
              </a:ext>
            </a:extLst>
          </p:cNvPr>
          <p:cNvSpPr txBox="1"/>
          <p:nvPr/>
        </p:nvSpPr>
        <p:spPr>
          <a:xfrm>
            <a:off x="11424516" y="629288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61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AC4B4EF-1117-7F40-BC0E-9A15CAE0011A}"/>
              </a:ext>
            </a:extLst>
          </p:cNvPr>
          <p:cNvSpPr/>
          <p:nvPr/>
        </p:nvSpPr>
        <p:spPr>
          <a:xfrm>
            <a:off x="290297" y="416980"/>
            <a:ext cx="48430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General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Vehicle</a:t>
            </a:r>
            <a:r>
              <a:rPr lang="zh-CN" altLang="en-US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 </a:t>
            </a:r>
            <a:r>
              <a:rPr lang="en-US" altLang="zh-CN" sz="2800" b="1" dirty="0">
                <a:latin typeface="Bell MT" panose="02020503060305020303" pitchFamily="18" charset="77"/>
                <a:ea typeface="Abadi MT Condensed Extra Bold" charset="0"/>
                <a:cs typeface="Abadi MT Condensed Extra Bold" charset="0"/>
              </a:rPr>
              <a:t>Incentivizing</a:t>
            </a:r>
            <a:endParaRPr lang="en-US" sz="2800" b="1" dirty="0">
              <a:latin typeface="Bell MT" panose="02020503060305020303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F056CB-E5B3-C942-BC7C-D88466797F7C}"/>
              </a:ext>
            </a:extLst>
          </p:cNvPr>
          <p:cNvSpPr txBox="1"/>
          <p:nvPr/>
        </p:nvSpPr>
        <p:spPr>
          <a:xfrm>
            <a:off x="11530820" y="6356395"/>
            <a:ext cx="4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</a:t>
            </a:r>
            <a:endParaRPr lang="en-US" dirty="0"/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552397DF-2ECD-BC4B-93CB-68D178597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121" y="1771917"/>
            <a:ext cx="939427" cy="9394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11ED59F-7CFC-D84A-A5D5-67C15EB5675C}"/>
              </a:ext>
            </a:extLst>
          </p:cNvPr>
          <p:cNvSpPr txBox="1"/>
          <p:nvPr/>
        </p:nvSpPr>
        <p:spPr>
          <a:xfrm>
            <a:off x="3253607" y="1659048"/>
            <a:ext cx="6047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Which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vehicles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incentivize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88C1C9-C16D-5648-86C0-D068B37B8F98}"/>
              </a:ext>
            </a:extLst>
          </p:cNvPr>
          <p:cNvSpPr txBox="1"/>
          <p:nvPr/>
        </p:nvSpPr>
        <p:spPr>
          <a:xfrm>
            <a:off x="3253607" y="2120713"/>
            <a:ext cx="757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Which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trajectories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incentivize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selected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vehicles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3094EB-6BC5-0A48-9F01-2F5CC29A5BCB}"/>
              </a:ext>
            </a:extLst>
          </p:cNvPr>
          <p:cNvSpPr txBox="1"/>
          <p:nvPr/>
        </p:nvSpPr>
        <p:spPr>
          <a:xfrm>
            <a:off x="3267895" y="2583606"/>
            <a:ext cx="757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How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much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to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pay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the</a:t>
            </a:r>
            <a:r>
              <a:rPr lang="zh-CN" altLang="en-US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 </a:t>
            </a:r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vehicles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A19F58-1FBB-A54D-83AA-C6836E99C169}"/>
              </a:ext>
            </a:extLst>
          </p:cNvPr>
          <p:cNvGrpSpPr/>
          <p:nvPr/>
        </p:nvGrpSpPr>
        <p:grpSpPr>
          <a:xfrm>
            <a:off x="7487801" y="4195097"/>
            <a:ext cx="2193483" cy="940215"/>
            <a:chOff x="4393860" y="2836126"/>
            <a:chExt cx="2193483" cy="9402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F3EFBE-C461-7240-B6AC-805516B4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3860" y="2836126"/>
              <a:ext cx="918270" cy="9182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B4F385-F25F-B144-B858-F65AB89441E7}"/>
                </a:ext>
              </a:extLst>
            </p:cNvPr>
            <p:cNvSpPr txBox="1"/>
            <p:nvPr/>
          </p:nvSpPr>
          <p:spPr>
            <a:xfrm>
              <a:off x="5312130" y="3068455"/>
              <a:ext cx="12752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Limited</a:t>
              </a:r>
              <a:r>
                <a:rPr lang="zh-CN" altLang="en-US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sz="2000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Budget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E4F720-24D5-F648-8323-46CCE6FFFDE4}"/>
              </a:ext>
            </a:extLst>
          </p:cNvPr>
          <p:cNvGrpSpPr/>
          <p:nvPr/>
        </p:nvGrpSpPr>
        <p:grpSpPr>
          <a:xfrm>
            <a:off x="1744210" y="4246285"/>
            <a:ext cx="3522971" cy="982005"/>
            <a:chOff x="7779756" y="2797597"/>
            <a:chExt cx="3522971" cy="98200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F5EDA3-8CD0-1041-A75A-13CAEB07C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9756" y="2797597"/>
              <a:ext cx="918270" cy="77916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BF89B1-1D88-D740-B6BA-D2B61324FF27}"/>
                </a:ext>
              </a:extLst>
            </p:cNvPr>
            <p:cNvSpPr txBox="1"/>
            <p:nvPr/>
          </p:nvSpPr>
          <p:spPr>
            <a:xfrm>
              <a:off x="8668744" y="2856272"/>
              <a:ext cx="26339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Heterogeneous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Target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 err="1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Spatio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-temporal</a:t>
              </a:r>
              <a:r>
                <a:rPr lang="zh-CN" altLang="en-US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 </a:t>
              </a:r>
              <a:r>
                <a:rPr lang="en-US" altLang="zh-CN" dirty="0">
                  <a:latin typeface="Bell MT" panose="02020503060305020303" pitchFamily="18" charset="77"/>
                  <a:ea typeface="Abadi MT Condensed Light" charset="0"/>
                  <a:cs typeface="Abadi MT Condensed Light" charset="0"/>
                </a:rPr>
                <a:t>Distribution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BB68C28-CEA1-0448-B2B5-E927D7D3E78B}"/>
              </a:ext>
            </a:extLst>
          </p:cNvPr>
          <p:cNvSpPr txBox="1"/>
          <p:nvPr/>
        </p:nvSpPr>
        <p:spPr>
          <a:xfrm>
            <a:off x="437150" y="3630337"/>
            <a:ext cx="757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Bell MT" panose="02020503060305020303" pitchFamily="18" charset="77"/>
                <a:ea typeface="Abadi MT Condensed Light" charset="0"/>
                <a:cs typeface="Abadi MT Condensed Light" charset="0"/>
              </a:rPr>
              <a:t>Problems:</a:t>
            </a:r>
          </a:p>
        </p:txBody>
      </p:sp>
    </p:spTree>
    <p:extLst>
      <p:ext uri="{BB962C8B-B14F-4D97-AF65-F5344CB8AC3E}">
        <p14:creationId xmlns:p14="http://schemas.microsoft.com/office/powerpoint/2010/main" val="34589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14" grpId="0"/>
    </p:bldLst>
  </p:timing>
</p:sld>
</file>

<file path=ppt/theme/theme1.xml><?xml version="1.0" encoding="utf-8"?>
<a:theme xmlns:a="http://schemas.openxmlformats.org/drawingml/2006/main" name="Custom Design">
  <a:themeElements>
    <a:clrScheme name="Custom 3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cee-powerpoint-template-2017</Template>
  <TotalTime>13013</TotalTime>
  <Words>1062</Words>
  <Application>Microsoft Macintosh PowerPoint</Application>
  <PresentationFormat>Widescreen</PresentationFormat>
  <Paragraphs>344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Open Sans</vt:lpstr>
      <vt:lpstr>Arial</vt:lpstr>
      <vt:lpstr>Bell MT</vt:lpstr>
      <vt:lpstr>Calibri</vt:lpstr>
      <vt:lpstr>Cambria Math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susu xu</dc:creator>
  <cp:lastModifiedBy>susu xu</cp:lastModifiedBy>
  <cp:revision>1405</cp:revision>
  <cp:lastPrinted>2018-11-29T20:44:34Z</cp:lastPrinted>
  <dcterms:created xsi:type="dcterms:W3CDTF">2018-02-09T04:29:21Z</dcterms:created>
  <dcterms:modified xsi:type="dcterms:W3CDTF">2019-03-06T00:38:36Z</dcterms:modified>
</cp:coreProperties>
</file>