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0.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31.xml" ContentType="application/vnd.openxmlformats-officedocument.presentationml.notesSlide+xml"/>
  <Override PartName="/ppt/charts/chart3.xml" ContentType="application/vnd.openxmlformats-officedocument.drawingml.chart+xml"/>
  <Override PartName="/ppt/notesSlides/notesSlide32.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 id="2147483723" r:id="rId2"/>
    <p:sldMasterId id="2147483736" r:id="rId3"/>
  </p:sldMasterIdLst>
  <p:notesMasterIdLst>
    <p:notesMasterId r:id="rId68"/>
  </p:notesMasterIdLst>
  <p:handoutMasterIdLst>
    <p:handoutMasterId r:id="rId69"/>
  </p:handoutMasterIdLst>
  <p:sldIdLst>
    <p:sldId id="256" r:id="rId4"/>
    <p:sldId id="729" r:id="rId5"/>
    <p:sldId id="747" r:id="rId6"/>
    <p:sldId id="694" r:id="rId7"/>
    <p:sldId id="636" r:id="rId8"/>
    <p:sldId id="776" r:id="rId9"/>
    <p:sldId id="758" r:id="rId10"/>
    <p:sldId id="760" r:id="rId11"/>
    <p:sldId id="769" r:id="rId12"/>
    <p:sldId id="738" r:id="rId13"/>
    <p:sldId id="306" r:id="rId14"/>
    <p:sldId id="767" r:id="rId15"/>
    <p:sldId id="691" r:id="rId16"/>
    <p:sldId id="292" r:id="rId17"/>
    <p:sldId id="750" r:id="rId18"/>
    <p:sldId id="739" r:id="rId19"/>
    <p:sldId id="734" r:id="rId20"/>
    <p:sldId id="263" r:id="rId21"/>
    <p:sldId id="293" r:id="rId22"/>
    <p:sldId id="265" r:id="rId23"/>
    <p:sldId id="294" r:id="rId24"/>
    <p:sldId id="267" r:id="rId25"/>
    <p:sldId id="770" r:id="rId26"/>
    <p:sldId id="271" r:id="rId27"/>
    <p:sldId id="277" r:id="rId28"/>
    <p:sldId id="297" r:id="rId29"/>
    <p:sldId id="309" r:id="rId30"/>
    <p:sldId id="765" r:id="rId31"/>
    <p:sldId id="693" r:id="rId32"/>
    <p:sldId id="717" r:id="rId33"/>
    <p:sldId id="771" r:id="rId34"/>
    <p:sldId id="768" r:id="rId35"/>
    <p:sldId id="744" r:id="rId36"/>
    <p:sldId id="721" r:id="rId37"/>
    <p:sldId id="772" r:id="rId38"/>
    <p:sldId id="774" r:id="rId39"/>
    <p:sldId id="641" r:id="rId40"/>
    <p:sldId id="775" r:id="rId41"/>
    <p:sldId id="653" r:id="rId42"/>
    <p:sldId id="773" r:id="rId43"/>
    <p:sldId id="701" r:id="rId44"/>
    <p:sldId id="698" r:id="rId45"/>
    <p:sldId id="700" r:id="rId46"/>
    <p:sldId id="699" r:id="rId47"/>
    <p:sldId id="657" r:id="rId48"/>
    <p:sldId id="658" r:id="rId49"/>
    <p:sldId id="749" r:id="rId50"/>
    <p:sldId id="647" r:id="rId51"/>
    <p:sldId id="649" r:id="rId52"/>
    <p:sldId id="648" r:id="rId53"/>
    <p:sldId id="650" r:id="rId54"/>
    <p:sldId id="737" r:id="rId55"/>
    <p:sldId id="748" r:id="rId56"/>
    <p:sldId id="730" r:id="rId57"/>
    <p:sldId id="731" r:id="rId58"/>
    <p:sldId id="732" r:id="rId59"/>
    <p:sldId id="684" r:id="rId60"/>
    <p:sldId id="685" r:id="rId61"/>
    <p:sldId id="735" r:id="rId62"/>
    <p:sldId id="707" r:id="rId63"/>
    <p:sldId id="756" r:id="rId64"/>
    <p:sldId id="716" r:id="rId65"/>
    <p:sldId id="757" r:id="rId66"/>
    <p:sldId id="745" r:id="rId67"/>
  </p:sldIdLst>
  <p:sldSz cx="9144000" cy="6858000" type="screen4x3"/>
  <p:notesSz cx="9363075" cy="7077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29">
          <p15:clr>
            <a:srgbClr val="A4A3A4"/>
          </p15:clr>
        </p15:guide>
        <p15:guide id="2" pos="294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skana Adedjouman"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2506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55" autoAdjust="0"/>
    <p:restoredTop sz="67956" autoAdjust="0"/>
  </p:normalViewPr>
  <p:slideViewPr>
    <p:cSldViewPr>
      <p:cViewPr varScale="1">
        <p:scale>
          <a:sx n="79" d="100"/>
          <a:sy n="79" d="100"/>
        </p:scale>
        <p:origin x="864" y="192"/>
      </p:cViewPr>
      <p:guideLst>
        <p:guide orient="horz" pos="2160"/>
        <p:guide pos="2880"/>
      </p:guideLst>
    </p:cSldViewPr>
  </p:slideViewPr>
  <p:outlineViewPr>
    <p:cViewPr>
      <p:scale>
        <a:sx n="33" d="100"/>
        <a:sy n="33" d="100"/>
      </p:scale>
      <p:origin x="0" y="23436"/>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p:scale>
        <a:sx n="163" d="100"/>
        <a:sy n="163" d="100"/>
      </p:scale>
      <p:origin x="0" y="0"/>
    </p:cViewPr>
  </p:sorterViewPr>
  <p:notesViewPr>
    <p:cSldViewPr>
      <p:cViewPr varScale="1">
        <p:scale>
          <a:sx n="50" d="100"/>
          <a:sy n="50" d="100"/>
        </p:scale>
        <p:origin x="-2700" y="-84"/>
      </p:cViewPr>
      <p:guideLst>
        <p:guide orient="horz" pos="2229"/>
        <p:guide pos="294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presProps" Target="presProps.xml"/></Relationships>
</file>

<file path=ppt/_rels/viewProps.xml.rels><?xml version="1.0" encoding="UTF-8" standalone="yes"?>
<Relationships xmlns="http://schemas.openxmlformats.org/package/2006/relationships"><Relationship Id="rId3" Type="http://schemas.openxmlformats.org/officeDocument/2006/relationships/slide" Target="slides/slide20.xml"/><Relationship Id="rId7" Type="http://schemas.openxmlformats.org/officeDocument/2006/relationships/slide" Target="slides/slide25.xml"/><Relationship Id="rId2" Type="http://schemas.openxmlformats.org/officeDocument/2006/relationships/slide" Target="slides/slide18.xml"/><Relationship Id="rId1" Type="http://schemas.openxmlformats.org/officeDocument/2006/relationships/slide" Target="slides/slide14.xml"/><Relationship Id="rId6" Type="http://schemas.openxmlformats.org/officeDocument/2006/relationships/slide" Target="slides/slide24.xml"/><Relationship Id="rId5" Type="http://schemas.openxmlformats.org/officeDocument/2006/relationships/slide" Target="slides/slide22.xml"/><Relationship Id="rId4" Type="http://schemas.openxmlformats.org/officeDocument/2006/relationships/slide" Target="slides/slide2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danapeck:Documents:CMU:Research:Paper1:FailureRates2.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danapeck:Documents:CMU:Research:DATA:FailureRates2.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danapeck:Documents:CMU:Research:Paper1:FailureRates2.xlsx" TargetMode="External"/></Relationships>
</file>

<file path=ppt/charts/_rels/chart4.xml.rels><?xml version="1.0" encoding="UTF-8" standalone="yes"?>
<Relationships xmlns="http://schemas.openxmlformats.org/package/2006/relationships"><Relationship Id="rId2" Type="http://schemas.openxmlformats.org/officeDocument/2006/relationships/oleObject" Target="Macintosh%20HD:Users:danapeck:Documents:CMU:Research:DATA:FailureRate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8.8057415209994203E-2"/>
          <c:y val="3.9364764882518603E-2"/>
          <c:w val="0.910203299470562"/>
          <c:h val="0.830448231766995"/>
        </c:manualLayout>
      </c:layout>
      <c:areaChart>
        <c:grouping val="stacked"/>
        <c:varyColors val="0"/>
        <c:ser>
          <c:idx val="0"/>
          <c:order val="1"/>
          <c:tx>
            <c:v>Overall State Average</c:v>
          </c:tx>
          <c:spPr>
            <a:noFill/>
            <a:ln w="25400">
              <a:noFill/>
              <a:prstDash val="sysDash"/>
            </a:ln>
          </c:spPr>
          <c:cat>
            <c:numRef>
              <c:f>Age!$A$2:$A$23</c:f>
              <c:numCache>
                <c:formatCode>General</c:formatCode>
                <c:ptCount val="22"/>
                <c:pt idx="0">
                  <c:v>-1</c:v>
                </c:pt>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numCache>
            </c:numRef>
          </c:cat>
          <c:val>
            <c:numRef>
              <c:f>Age!$I$2:$I$23</c:f>
              <c:numCache>
                <c:formatCode>0%</c:formatCode>
                <c:ptCount val="22"/>
                <c:pt idx="0">
                  <c:v>0.115863394077277</c:v>
                </c:pt>
                <c:pt idx="1">
                  <c:v>0.115863394077277</c:v>
                </c:pt>
                <c:pt idx="2">
                  <c:v>0.115863394077277</c:v>
                </c:pt>
                <c:pt idx="3">
                  <c:v>0.115863394077277</c:v>
                </c:pt>
                <c:pt idx="4">
                  <c:v>0.115863394077277</c:v>
                </c:pt>
                <c:pt idx="5">
                  <c:v>0.115863394077277</c:v>
                </c:pt>
                <c:pt idx="6">
                  <c:v>0.115863394077277</c:v>
                </c:pt>
                <c:pt idx="7">
                  <c:v>0.115863394077277</c:v>
                </c:pt>
                <c:pt idx="8">
                  <c:v>0.115863394077277</c:v>
                </c:pt>
                <c:pt idx="9">
                  <c:v>0.115863394077277</c:v>
                </c:pt>
                <c:pt idx="10">
                  <c:v>0.115863394077277</c:v>
                </c:pt>
                <c:pt idx="11">
                  <c:v>0.115863394077277</c:v>
                </c:pt>
                <c:pt idx="12">
                  <c:v>0.115863394077277</c:v>
                </c:pt>
                <c:pt idx="13">
                  <c:v>0.115863394077277</c:v>
                </c:pt>
                <c:pt idx="14">
                  <c:v>0.115863394077277</c:v>
                </c:pt>
                <c:pt idx="15">
                  <c:v>0.115863394077277</c:v>
                </c:pt>
                <c:pt idx="16">
                  <c:v>0.115863394077277</c:v>
                </c:pt>
                <c:pt idx="17">
                  <c:v>0.115863394077277</c:v>
                </c:pt>
                <c:pt idx="18">
                  <c:v>0.115863394077277</c:v>
                </c:pt>
                <c:pt idx="19">
                  <c:v>0.115863394077277</c:v>
                </c:pt>
                <c:pt idx="20">
                  <c:v>0.115863394077277</c:v>
                </c:pt>
                <c:pt idx="21">
                  <c:v>0.115863394077277</c:v>
                </c:pt>
              </c:numCache>
            </c:numRef>
          </c:val>
          <c:extLst>
            <c:ext xmlns:c16="http://schemas.microsoft.com/office/drawing/2014/chart" uri="{C3380CC4-5D6E-409C-BE32-E72D297353CC}">
              <c16:uniqueId val="{00000000-027F-9641-9F81-F461467F1B28}"/>
            </c:ext>
          </c:extLst>
        </c:ser>
        <c:ser>
          <c:idx val="2"/>
          <c:order val="2"/>
          <c:spPr>
            <a:solidFill>
              <a:schemeClr val="accent1">
                <a:lumMod val="60000"/>
                <a:lumOff val="40000"/>
                <a:alpha val="35000"/>
              </a:schemeClr>
            </a:solidFill>
            <a:ln w="25400">
              <a:solidFill>
                <a:srgbClr val="000090"/>
              </a:solidFill>
              <a:prstDash val="sysDash"/>
            </a:ln>
          </c:spPr>
          <c:val>
            <c:numRef>
              <c:f>Age!$J$2:$J$23</c:f>
              <c:numCache>
                <c:formatCode>0%</c:formatCode>
                <c:ptCount val="22"/>
                <c:pt idx="0">
                  <c:v>6.6241786737405398E-2</c:v>
                </c:pt>
                <c:pt idx="1">
                  <c:v>6.6241786737405398E-2</c:v>
                </c:pt>
                <c:pt idx="2">
                  <c:v>6.6241786737405398E-2</c:v>
                </c:pt>
                <c:pt idx="3">
                  <c:v>6.6241786737405398E-2</c:v>
                </c:pt>
                <c:pt idx="4">
                  <c:v>6.6241786737405398E-2</c:v>
                </c:pt>
                <c:pt idx="5">
                  <c:v>6.6241786737405398E-2</c:v>
                </c:pt>
                <c:pt idx="6">
                  <c:v>6.6241786737405398E-2</c:v>
                </c:pt>
                <c:pt idx="7">
                  <c:v>6.6241786737405398E-2</c:v>
                </c:pt>
                <c:pt idx="8">
                  <c:v>6.6241786737405398E-2</c:v>
                </c:pt>
                <c:pt idx="9">
                  <c:v>6.6241786737405398E-2</c:v>
                </c:pt>
                <c:pt idx="10">
                  <c:v>6.6241786737405398E-2</c:v>
                </c:pt>
                <c:pt idx="11">
                  <c:v>6.6241786737405398E-2</c:v>
                </c:pt>
                <c:pt idx="12">
                  <c:v>6.6241786737405398E-2</c:v>
                </c:pt>
                <c:pt idx="13">
                  <c:v>6.6241786737405398E-2</c:v>
                </c:pt>
                <c:pt idx="14">
                  <c:v>6.6241786737405398E-2</c:v>
                </c:pt>
                <c:pt idx="15">
                  <c:v>6.6241786737405398E-2</c:v>
                </c:pt>
                <c:pt idx="16">
                  <c:v>6.6241786737405398E-2</c:v>
                </c:pt>
                <c:pt idx="17">
                  <c:v>6.6241786737405398E-2</c:v>
                </c:pt>
                <c:pt idx="18">
                  <c:v>6.6241786737405398E-2</c:v>
                </c:pt>
                <c:pt idx="19">
                  <c:v>6.6241786737405398E-2</c:v>
                </c:pt>
                <c:pt idx="20">
                  <c:v>6.6241786737405398E-2</c:v>
                </c:pt>
                <c:pt idx="21">
                  <c:v>6.6241786737405398E-2</c:v>
                </c:pt>
              </c:numCache>
            </c:numRef>
          </c:val>
          <c:extLst>
            <c:ext xmlns:c16="http://schemas.microsoft.com/office/drawing/2014/chart" uri="{C3380CC4-5D6E-409C-BE32-E72D297353CC}">
              <c16:uniqueId val="{00000001-027F-9641-9F81-F461467F1B28}"/>
            </c:ext>
          </c:extLst>
        </c:ser>
        <c:dLbls>
          <c:showLegendKey val="0"/>
          <c:showVal val="0"/>
          <c:showCatName val="0"/>
          <c:showSerName val="0"/>
          <c:showPercent val="0"/>
          <c:showBubbleSize val="0"/>
        </c:dLbls>
        <c:axId val="-515375440"/>
        <c:axId val="-371231952"/>
      </c:areaChart>
      <c:lineChart>
        <c:grouping val="standard"/>
        <c:varyColors val="0"/>
        <c:ser>
          <c:idx val="1"/>
          <c:order val="0"/>
          <c:tx>
            <c:v>Age Average</c:v>
          </c:tx>
          <c:spPr>
            <a:ln>
              <a:noFill/>
            </a:ln>
          </c:spPr>
          <c:marker>
            <c:symbol val="square"/>
            <c:size val="7"/>
            <c:spPr>
              <a:solidFill>
                <a:srgbClr val="3366FF"/>
              </a:solidFill>
              <a:ln>
                <a:solidFill>
                  <a:schemeClr val="tx1"/>
                </a:solidFill>
              </a:ln>
            </c:spPr>
          </c:marker>
          <c:errBars>
            <c:errDir val="y"/>
            <c:errBarType val="both"/>
            <c:errValType val="cust"/>
            <c:noEndCap val="0"/>
            <c:plus>
              <c:numRef>
                <c:f>Age!$G$2:$G$23</c:f>
                <c:numCache>
                  <c:formatCode>General</c:formatCode>
                  <c:ptCount val="22"/>
                  <c:pt idx="0">
                    <c:v>1.1212189999999999E-3</c:v>
                  </c:pt>
                  <c:pt idx="1">
                    <c:v>6.8537199999999996E-4</c:v>
                  </c:pt>
                  <c:pt idx="2">
                    <c:v>6.5894380000000004E-3</c:v>
                  </c:pt>
                  <c:pt idx="3">
                    <c:v>1.1130843200000001E-2</c:v>
                  </c:pt>
                  <c:pt idx="4">
                    <c:v>1.3256354999999999E-2</c:v>
                  </c:pt>
                  <c:pt idx="5">
                    <c:v>1.5974790199999998E-2</c:v>
                  </c:pt>
                  <c:pt idx="6">
                    <c:v>1.7166534399999999E-2</c:v>
                  </c:pt>
                  <c:pt idx="7">
                    <c:v>1.5310514399999999E-2</c:v>
                  </c:pt>
                  <c:pt idx="8">
                    <c:v>1.5820161999999999E-2</c:v>
                  </c:pt>
                  <c:pt idx="9">
                    <c:v>1.3553384999999999E-2</c:v>
                  </c:pt>
                  <c:pt idx="10">
                    <c:v>8.5408182000000204E-3</c:v>
                  </c:pt>
                  <c:pt idx="11">
                    <c:v>1.1921217E-2</c:v>
                  </c:pt>
                  <c:pt idx="12">
                    <c:v>8.1593769999999902E-3</c:v>
                  </c:pt>
                  <c:pt idx="13">
                    <c:v>1.1181811E-2</c:v>
                  </c:pt>
                  <c:pt idx="14">
                    <c:v>8.4714499999999898E-3</c:v>
                  </c:pt>
                  <c:pt idx="15">
                    <c:v>2.0813152000000001E-2</c:v>
                  </c:pt>
                  <c:pt idx="16">
                    <c:v>1.6871661999999999E-2</c:v>
                  </c:pt>
                  <c:pt idx="17">
                    <c:v>3.0152385E-2</c:v>
                  </c:pt>
                  <c:pt idx="18">
                    <c:v>2.6173245000000001E-2</c:v>
                  </c:pt>
                  <c:pt idx="19">
                    <c:v>3.0925865E-2</c:v>
                  </c:pt>
                  <c:pt idx="20">
                    <c:v>1.9451869199999999E-2</c:v>
                  </c:pt>
                  <c:pt idx="21">
                    <c:v>1.5794915999999999E-2</c:v>
                  </c:pt>
                </c:numCache>
              </c:numRef>
            </c:plus>
            <c:minus>
              <c:numRef>
                <c:f>Age!$F$2:$F$23</c:f>
                <c:numCache>
                  <c:formatCode>General</c:formatCode>
                  <c:ptCount val="22"/>
                  <c:pt idx="0">
                    <c:v>2.3653440000000001E-3</c:v>
                  </c:pt>
                  <c:pt idx="1">
                    <c:v>4.2645219999999998E-3</c:v>
                  </c:pt>
                  <c:pt idx="2">
                    <c:v>1.4910753000000001E-2</c:v>
                  </c:pt>
                  <c:pt idx="3">
                    <c:v>2.4999751000000001E-2</c:v>
                  </c:pt>
                  <c:pt idx="4">
                    <c:v>2.5487507999999999E-2</c:v>
                  </c:pt>
                  <c:pt idx="5">
                    <c:v>2.3265028E-2</c:v>
                  </c:pt>
                  <c:pt idx="6">
                    <c:v>2.1305212E-2</c:v>
                  </c:pt>
                  <c:pt idx="7">
                    <c:v>1.5532415000000001E-2</c:v>
                  </c:pt>
                  <c:pt idx="8">
                    <c:v>1.1479128999999999E-2</c:v>
                  </c:pt>
                  <c:pt idx="9">
                    <c:v>9.4794559999999903E-3</c:v>
                  </c:pt>
                  <c:pt idx="10">
                    <c:v>5.6327809999999999E-3</c:v>
                  </c:pt>
                  <c:pt idx="11">
                    <c:v>8.9054269999999901E-3</c:v>
                  </c:pt>
                  <c:pt idx="12">
                    <c:v>7.4283720000000103E-3</c:v>
                  </c:pt>
                  <c:pt idx="13">
                    <c:v>9.2096309999999907E-3</c:v>
                  </c:pt>
                  <c:pt idx="14">
                    <c:v>1.3975169000000001E-2</c:v>
                  </c:pt>
                  <c:pt idx="15">
                    <c:v>1.3067198E-2</c:v>
                  </c:pt>
                  <c:pt idx="16">
                    <c:v>1.4773135999999999E-2</c:v>
                  </c:pt>
                  <c:pt idx="17">
                    <c:v>1.1746565E-2</c:v>
                  </c:pt>
                  <c:pt idx="18">
                    <c:v>1.8964162E-2</c:v>
                  </c:pt>
                  <c:pt idx="19">
                    <c:v>1.8746117999999999E-2</c:v>
                  </c:pt>
                  <c:pt idx="20">
                    <c:v>2.0340449E-2</c:v>
                  </c:pt>
                  <c:pt idx="21">
                    <c:v>2.1831904999999999E-2</c:v>
                  </c:pt>
                </c:numCache>
              </c:numRef>
            </c:minus>
          </c:errBars>
          <c:cat>
            <c:numRef>
              <c:f>Age!$A$2:$A$23</c:f>
              <c:numCache>
                <c:formatCode>General</c:formatCode>
                <c:ptCount val="22"/>
                <c:pt idx="0">
                  <c:v>-1</c:v>
                </c:pt>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numCache>
            </c:numRef>
          </c:cat>
          <c:val>
            <c:numRef>
              <c:f>Age!$B$2:$B$23</c:f>
              <c:numCache>
                <c:formatCode>0.0%</c:formatCode>
                <c:ptCount val="22"/>
                <c:pt idx="0">
                  <c:v>2.3653440000000001E-3</c:v>
                </c:pt>
                <c:pt idx="1">
                  <c:v>5.3407990000000002E-3</c:v>
                </c:pt>
                <c:pt idx="2">
                  <c:v>3.1733933999999998E-2</c:v>
                </c:pt>
                <c:pt idx="3">
                  <c:v>7.2797602000000003E-2</c:v>
                </c:pt>
                <c:pt idx="4" formatCode="0%">
                  <c:v>0.11305404400000001</c:v>
                </c:pt>
                <c:pt idx="5" formatCode="0%">
                  <c:v>0.14023365300000001</c:v>
                </c:pt>
                <c:pt idx="6" formatCode="0%">
                  <c:v>0.16366433399999999</c:v>
                </c:pt>
                <c:pt idx="7" formatCode="0%">
                  <c:v>0.18340113899999999</c:v>
                </c:pt>
                <c:pt idx="8" formatCode="0%">
                  <c:v>0.199476297</c:v>
                </c:pt>
                <c:pt idx="9" formatCode="0%">
                  <c:v>0.212958125</c:v>
                </c:pt>
                <c:pt idx="10" formatCode="0%">
                  <c:v>0.22090974599999999</c:v>
                </c:pt>
                <c:pt idx="11" formatCode="0%">
                  <c:v>0.22672679800000001</c:v>
                </c:pt>
                <c:pt idx="12" formatCode="0%">
                  <c:v>0.23079472600000001</c:v>
                </c:pt>
                <c:pt idx="13" formatCode="0%">
                  <c:v>0.23210919599999999</c:v>
                </c:pt>
                <c:pt idx="14" formatCode="0%">
                  <c:v>0.22653390500000001</c:v>
                </c:pt>
                <c:pt idx="15" formatCode="0%">
                  <c:v>0.23138118599999999</c:v>
                </c:pt>
                <c:pt idx="16" formatCode="0%">
                  <c:v>0.22264028899999999</c:v>
                </c:pt>
                <c:pt idx="17" formatCode="0%">
                  <c:v>0.22518996099999999</c:v>
                </c:pt>
                <c:pt idx="18" formatCode="0%">
                  <c:v>0.21972443799999999</c:v>
                </c:pt>
                <c:pt idx="19" formatCode="0%">
                  <c:v>0.21588996999999999</c:v>
                </c:pt>
                <c:pt idx="20" formatCode="0%">
                  <c:v>0.208138352</c:v>
                </c:pt>
                <c:pt idx="21" formatCode="0%">
                  <c:v>0.20232588900000001</c:v>
                </c:pt>
              </c:numCache>
            </c:numRef>
          </c:val>
          <c:smooth val="0"/>
          <c:extLst>
            <c:ext xmlns:c16="http://schemas.microsoft.com/office/drawing/2014/chart" uri="{C3380CC4-5D6E-409C-BE32-E72D297353CC}">
              <c16:uniqueId val="{00000002-027F-9641-9F81-F461467F1B28}"/>
            </c:ext>
          </c:extLst>
        </c:ser>
        <c:dLbls>
          <c:showLegendKey val="0"/>
          <c:showVal val="0"/>
          <c:showCatName val="0"/>
          <c:showSerName val="0"/>
          <c:showPercent val="0"/>
          <c:showBubbleSize val="0"/>
        </c:dLbls>
        <c:marker val="1"/>
        <c:smooth val="0"/>
        <c:axId val="-371486848"/>
        <c:axId val="-371388096"/>
      </c:lineChart>
      <c:catAx>
        <c:axId val="-371486848"/>
        <c:scaling>
          <c:orientation val="minMax"/>
        </c:scaling>
        <c:delete val="0"/>
        <c:axPos val="b"/>
        <c:title>
          <c:tx>
            <c:rich>
              <a:bodyPr/>
              <a:lstStyle/>
              <a:p>
                <a:pPr>
                  <a:defRPr/>
                </a:pPr>
                <a:r>
                  <a:rPr lang="en-US"/>
                  <a:t>Vehicle Age</a:t>
                </a:r>
              </a:p>
            </c:rich>
          </c:tx>
          <c:overlay val="0"/>
        </c:title>
        <c:numFmt formatCode="General" sourceLinked="1"/>
        <c:majorTickMark val="out"/>
        <c:minorTickMark val="none"/>
        <c:tickLblPos val="nextTo"/>
        <c:crossAx val="-371388096"/>
        <c:crosses val="autoZero"/>
        <c:auto val="1"/>
        <c:lblAlgn val="ctr"/>
        <c:lblOffset val="100"/>
        <c:noMultiLvlLbl val="0"/>
      </c:catAx>
      <c:valAx>
        <c:axId val="-371388096"/>
        <c:scaling>
          <c:orientation val="minMax"/>
        </c:scaling>
        <c:delete val="0"/>
        <c:axPos val="l"/>
        <c:majorGridlines/>
        <c:title>
          <c:tx>
            <c:rich>
              <a:bodyPr rot="-5400000" vert="horz"/>
              <a:lstStyle/>
              <a:p>
                <a:pPr>
                  <a:defRPr/>
                </a:pPr>
                <a:r>
                  <a:rPr lang="en-US"/>
                  <a:t>Vehicle Inspection Failure Rate</a:t>
                </a:r>
              </a:p>
            </c:rich>
          </c:tx>
          <c:layout>
            <c:manualLayout>
              <c:xMode val="edge"/>
              <c:yMode val="edge"/>
              <c:x val="0"/>
              <c:y val="0.22693220898710501"/>
            </c:manualLayout>
          </c:layout>
          <c:overlay val="0"/>
        </c:title>
        <c:numFmt formatCode="0%" sourceLinked="0"/>
        <c:majorTickMark val="out"/>
        <c:minorTickMark val="none"/>
        <c:tickLblPos val="nextTo"/>
        <c:crossAx val="-371486848"/>
        <c:crosses val="autoZero"/>
        <c:crossBetween val="between"/>
      </c:valAx>
      <c:valAx>
        <c:axId val="-371231952"/>
        <c:scaling>
          <c:orientation val="minMax"/>
          <c:max val="0.3"/>
          <c:min val="0"/>
        </c:scaling>
        <c:delete val="1"/>
        <c:axPos val="r"/>
        <c:numFmt formatCode="0%" sourceLinked="0"/>
        <c:majorTickMark val="out"/>
        <c:minorTickMark val="none"/>
        <c:tickLblPos val="nextTo"/>
        <c:crossAx val="-515375440"/>
        <c:crosses val="max"/>
        <c:crossBetween val="between"/>
      </c:valAx>
      <c:catAx>
        <c:axId val="-515375440"/>
        <c:scaling>
          <c:orientation val="minMax"/>
        </c:scaling>
        <c:delete val="1"/>
        <c:axPos val="t"/>
        <c:numFmt formatCode="General" sourceLinked="1"/>
        <c:majorTickMark val="out"/>
        <c:minorTickMark val="none"/>
        <c:tickLblPos val="nextTo"/>
        <c:crossAx val="-371231952"/>
        <c:crosses val="max"/>
        <c:auto val="1"/>
        <c:lblAlgn val="ctr"/>
        <c:lblOffset val="100"/>
        <c:noMultiLvlLbl val="0"/>
      </c:catAx>
      <c:spPr>
        <a:noFill/>
      </c:spPr>
    </c:plotArea>
    <c:plotVisOnly val="1"/>
    <c:dispBlanksAs val="gap"/>
    <c:showDLblsOverMax val="0"/>
  </c:chart>
  <c:spPr>
    <a:ln>
      <a:noFill/>
    </a:ln>
  </c:spPr>
  <c:txPr>
    <a:bodyPr/>
    <a:lstStyle/>
    <a:p>
      <a:pPr>
        <a:defRPr sz="1200">
          <a:latin typeface="Avenir Light"/>
          <a:cs typeface="Avenir Light"/>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3152825236468"/>
          <c:y val="1.97530864197531E-2"/>
          <c:w val="0.89054746694399001"/>
          <c:h val="0.7422358665512"/>
        </c:manualLayout>
      </c:layout>
      <c:lineChart>
        <c:grouping val="standard"/>
        <c:varyColors val="0"/>
        <c:ser>
          <c:idx val="0"/>
          <c:order val="0"/>
          <c:tx>
            <c:v>Odometer Bin Average</c:v>
          </c:tx>
          <c:spPr>
            <a:ln>
              <a:noFill/>
            </a:ln>
          </c:spPr>
          <c:marker>
            <c:symbol val="square"/>
            <c:size val="8"/>
            <c:spPr>
              <a:solidFill>
                <a:srgbClr val="3366FF"/>
              </a:solidFill>
              <a:ln>
                <a:solidFill>
                  <a:schemeClr val="tx1"/>
                </a:solidFill>
              </a:ln>
            </c:spPr>
          </c:marker>
          <c:errBars>
            <c:errDir val="y"/>
            <c:errBarType val="both"/>
            <c:errValType val="cust"/>
            <c:noEndCap val="0"/>
            <c:plus>
              <c:numRef>
                <c:f>Odometer!$H$49:$H$64</c:f>
                <c:numCache>
                  <c:formatCode>General</c:formatCode>
                  <c:ptCount val="16"/>
                  <c:pt idx="0">
                    <c:v>1.1152429999999999E-3</c:v>
                  </c:pt>
                  <c:pt idx="1">
                    <c:v>1.7332409999999999E-3</c:v>
                  </c:pt>
                  <c:pt idx="2">
                    <c:v>4.8455968001287E-3</c:v>
                  </c:pt>
                  <c:pt idx="3">
                    <c:v>9.6293482444215501E-3</c:v>
                  </c:pt>
                  <c:pt idx="4">
                    <c:v>1.2922056795418401E-2</c:v>
                  </c:pt>
                  <c:pt idx="5">
                    <c:v>1.36227392291684E-2</c:v>
                  </c:pt>
                  <c:pt idx="6">
                    <c:v>1.21234692452748E-2</c:v>
                  </c:pt>
                  <c:pt idx="7">
                    <c:v>1.2247677724232501E-2</c:v>
                  </c:pt>
                  <c:pt idx="8">
                    <c:v>1.10449309034825E-2</c:v>
                  </c:pt>
                  <c:pt idx="9">
                    <c:v>1.26988932642843E-2</c:v>
                  </c:pt>
                  <c:pt idx="10">
                    <c:v>1.4906292225864299E-2</c:v>
                  </c:pt>
                  <c:pt idx="11">
                    <c:v>1.00727877150788E-2</c:v>
                  </c:pt>
                  <c:pt idx="12">
                    <c:v>9.8959270249645293E-3</c:v>
                  </c:pt>
                  <c:pt idx="13">
                    <c:v>1.0284953282699001E-2</c:v>
                  </c:pt>
                </c:numCache>
              </c:numRef>
            </c:plus>
            <c:minus>
              <c:numRef>
                <c:f>Odometer!$F$49:$F$64</c:f>
                <c:numCache>
                  <c:formatCode>General</c:formatCode>
                  <c:ptCount val="16"/>
                  <c:pt idx="0">
                    <c:v>1.3121929999999999E-3</c:v>
                  </c:pt>
                  <c:pt idx="1">
                    <c:v>3.1094540000000002E-3</c:v>
                  </c:pt>
                  <c:pt idx="2">
                    <c:v>8.9419604495120202E-3</c:v>
                  </c:pt>
                  <c:pt idx="3">
                    <c:v>1.9510090491754499E-2</c:v>
                  </c:pt>
                  <c:pt idx="4">
                    <c:v>2.0317270919047298E-2</c:v>
                  </c:pt>
                  <c:pt idx="5">
                    <c:v>1.6704546707281599E-2</c:v>
                  </c:pt>
                  <c:pt idx="6">
                    <c:v>1.39505246260618E-2</c:v>
                  </c:pt>
                  <c:pt idx="7">
                    <c:v>1.43332281441533E-2</c:v>
                  </c:pt>
                  <c:pt idx="8">
                    <c:v>1.0100869848251001E-2</c:v>
                  </c:pt>
                  <c:pt idx="9">
                    <c:v>9.7992586681729596E-3</c:v>
                  </c:pt>
                  <c:pt idx="10">
                    <c:v>1.0724252456433801E-2</c:v>
                  </c:pt>
                  <c:pt idx="11">
                    <c:v>9.6689773078482092E-3</c:v>
                  </c:pt>
                  <c:pt idx="12">
                    <c:v>7.3640753145519898E-3</c:v>
                  </c:pt>
                  <c:pt idx="13">
                    <c:v>9.8376495414964297E-3</c:v>
                  </c:pt>
                </c:numCache>
              </c:numRef>
            </c:minus>
            <c:spPr>
              <a:ln w="9525"/>
            </c:spPr>
          </c:errBars>
          <c:cat>
            <c:strRef>
              <c:f>Odometer!$A$49:$A$62</c:f>
              <c:strCache>
                <c:ptCount val="14"/>
                <c:pt idx="0">
                  <c:v>0-5</c:v>
                </c:pt>
                <c:pt idx="1">
                  <c:v>5-10</c:v>
                </c:pt>
                <c:pt idx="2">
                  <c:v>10-20</c:v>
                </c:pt>
                <c:pt idx="3">
                  <c:v>20-30</c:v>
                </c:pt>
                <c:pt idx="4">
                  <c:v>30-40</c:v>
                </c:pt>
                <c:pt idx="5">
                  <c:v>40-50</c:v>
                </c:pt>
                <c:pt idx="6">
                  <c:v>50-60</c:v>
                </c:pt>
                <c:pt idx="7">
                  <c:v>60-70</c:v>
                </c:pt>
                <c:pt idx="8">
                  <c:v>70-80</c:v>
                </c:pt>
                <c:pt idx="9">
                  <c:v>80-90</c:v>
                </c:pt>
                <c:pt idx="10">
                  <c:v>90-100</c:v>
                </c:pt>
                <c:pt idx="11">
                  <c:v>100-125</c:v>
                </c:pt>
                <c:pt idx="12">
                  <c:v>125-150</c:v>
                </c:pt>
                <c:pt idx="13">
                  <c:v>&gt;150</c:v>
                </c:pt>
              </c:strCache>
            </c:strRef>
          </c:cat>
          <c:val>
            <c:numRef>
              <c:f>Odometer!$B$49:$B$62</c:f>
              <c:numCache>
                <c:formatCode>0.0%</c:formatCode>
                <c:ptCount val="14"/>
                <c:pt idx="0">
                  <c:v>2.4677200000000001E-3</c:v>
                </c:pt>
                <c:pt idx="1">
                  <c:v>1.074751E-2</c:v>
                </c:pt>
                <c:pt idx="2">
                  <c:v>3.30769942982862E-2</c:v>
                </c:pt>
                <c:pt idx="3">
                  <c:v>7.6980194985043798E-2</c:v>
                </c:pt>
                <c:pt idx="4" formatCode="0%">
                  <c:v>0.11377685332241901</c:v>
                </c:pt>
                <c:pt idx="5" formatCode="0%">
                  <c:v>0.14107353548070201</c:v>
                </c:pt>
                <c:pt idx="6" formatCode="0%">
                  <c:v>0.16174997359045401</c:v>
                </c:pt>
                <c:pt idx="7" formatCode="0%">
                  <c:v>0.18212474311990401</c:v>
                </c:pt>
                <c:pt idx="8" formatCode="0%">
                  <c:v>0.20032398766604501</c:v>
                </c:pt>
                <c:pt idx="9" formatCode="0%">
                  <c:v>0.213063041769398</c:v>
                </c:pt>
                <c:pt idx="10" formatCode="0%">
                  <c:v>0.22498984701053201</c:v>
                </c:pt>
                <c:pt idx="11">
                  <c:v>0.23665461157689099</c:v>
                </c:pt>
                <c:pt idx="12">
                  <c:v>0.24479935190341301</c:v>
                </c:pt>
                <c:pt idx="13">
                  <c:v>0.24078591895260101</c:v>
                </c:pt>
              </c:numCache>
            </c:numRef>
          </c:val>
          <c:smooth val="0"/>
          <c:extLst>
            <c:ext xmlns:c16="http://schemas.microsoft.com/office/drawing/2014/chart" uri="{C3380CC4-5D6E-409C-BE32-E72D297353CC}">
              <c16:uniqueId val="{00000000-09F0-E641-A8A6-2A2D8B6C8F95}"/>
            </c:ext>
          </c:extLst>
        </c:ser>
        <c:dLbls>
          <c:showLegendKey val="0"/>
          <c:showVal val="0"/>
          <c:showCatName val="0"/>
          <c:showSerName val="0"/>
          <c:showPercent val="0"/>
          <c:showBubbleSize val="0"/>
        </c:dLbls>
        <c:marker val="1"/>
        <c:smooth val="0"/>
        <c:axId val="-371502816"/>
        <c:axId val="-371499424"/>
      </c:lineChart>
      <c:catAx>
        <c:axId val="-371502816"/>
        <c:scaling>
          <c:orientation val="minMax"/>
        </c:scaling>
        <c:delete val="0"/>
        <c:axPos val="b"/>
        <c:title>
          <c:tx>
            <c:rich>
              <a:bodyPr/>
              <a:lstStyle/>
              <a:p>
                <a:pPr>
                  <a:defRPr/>
                </a:pPr>
                <a:r>
                  <a:rPr lang="en-US"/>
                  <a:t>Odometer Bin (Thousand Miles)</a:t>
                </a:r>
              </a:p>
            </c:rich>
          </c:tx>
          <c:layout>
            <c:manualLayout>
              <c:xMode val="edge"/>
              <c:yMode val="edge"/>
              <c:x val="0.34639545056867899"/>
              <c:y val="0.938271604938272"/>
            </c:manualLayout>
          </c:layout>
          <c:overlay val="0"/>
        </c:title>
        <c:numFmt formatCode="General" sourceLinked="1"/>
        <c:majorTickMark val="out"/>
        <c:minorTickMark val="none"/>
        <c:tickLblPos val="nextTo"/>
        <c:crossAx val="-371499424"/>
        <c:crosses val="autoZero"/>
        <c:auto val="1"/>
        <c:lblAlgn val="ctr"/>
        <c:lblOffset val="100"/>
        <c:noMultiLvlLbl val="0"/>
      </c:catAx>
      <c:valAx>
        <c:axId val="-371499424"/>
        <c:scaling>
          <c:orientation val="minMax"/>
        </c:scaling>
        <c:delete val="0"/>
        <c:axPos val="l"/>
        <c:majorGridlines/>
        <c:title>
          <c:tx>
            <c:rich>
              <a:bodyPr rot="-5400000" vert="horz"/>
              <a:lstStyle/>
              <a:p>
                <a:pPr>
                  <a:defRPr/>
                </a:pPr>
                <a:r>
                  <a:rPr lang="en-US"/>
                  <a:t>Vehicle Inspection Failure Rate</a:t>
                </a:r>
              </a:p>
            </c:rich>
          </c:tx>
          <c:layout>
            <c:manualLayout>
              <c:xMode val="edge"/>
              <c:yMode val="edge"/>
              <c:x val="0"/>
              <c:y val="0.11788009137746699"/>
            </c:manualLayout>
          </c:layout>
          <c:overlay val="0"/>
        </c:title>
        <c:numFmt formatCode="0%" sourceLinked="0"/>
        <c:majorTickMark val="out"/>
        <c:minorTickMark val="none"/>
        <c:tickLblPos val="nextTo"/>
        <c:crossAx val="-371502816"/>
        <c:crosses val="autoZero"/>
        <c:crossBetween val="between"/>
        <c:majorUnit val="0.05"/>
      </c:valAx>
    </c:plotArea>
    <c:plotVisOnly val="1"/>
    <c:dispBlanksAs val="gap"/>
    <c:showDLblsOverMax val="0"/>
  </c:chart>
  <c:spPr>
    <a:ln>
      <a:noFill/>
    </a:ln>
  </c:spPr>
  <c:txPr>
    <a:bodyPr/>
    <a:lstStyle/>
    <a:p>
      <a:pPr>
        <a:defRPr sz="1200">
          <a:latin typeface="Avenir Book"/>
          <a:cs typeface="Avenir Book"/>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spPr>
            <a:solidFill>
              <a:srgbClr val="FF0000">
                <a:alpha val="47000"/>
              </a:srgbClr>
            </a:solidFill>
            <a:ln w="19050">
              <a:solidFill>
                <a:srgbClr val="9C0D29"/>
              </a:solidFill>
            </a:ln>
          </c:spPr>
          <c:invertIfNegative val="0"/>
          <c:errBars>
            <c:errBarType val="both"/>
            <c:errValType val="cust"/>
            <c:noEndCap val="0"/>
            <c:plus>
              <c:numRef>
                <c:f>Age!$O$33:$O$50</c:f>
                <c:numCache>
                  <c:formatCode>General</c:formatCode>
                  <c:ptCount val="18"/>
                  <c:pt idx="0">
                    <c:v>121.957835168</c:v>
                  </c:pt>
                  <c:pt idx="1">
                    <c:v>2862.530940456003</c:v>
                  </c:pt>
                  <c:pt idx="2">
                    <c:v>4796.1245030751998</c:v>
                  </c:pt>
                  <c:pt idx="3">
                    <c:v>5298.2204282699904</c:v>
                  </c:pt>
                  <c:pt idx="4">
                    <c:v>9537.6526401687861</c:v>
                  </c:pt>
                  <c:pt idx="5">
                    <c:v>10648.178123372811</c:v>
                  </c:pt>
                  <c:pt idx="6">
                    <c:v>9330.6255487344006</c:v>
                  </c:pt>
                  <c:pt idx="7">
                    <c:v>10130.314175403981</c:v>
                  </c:pt>
                  <c:pt idx="8">
                    <c:v>8471.4077603999758</c:v>
                  </c:pt>
                  <c:pt idx="9">
                    <c:v>5046.0776681058051</c:v>
                  </c:pt>
                  <c:pt idx="10">
                    <c:v>6779.7987685889957</c:v>
                  </c:pt>
                  <c:pt idx="11">
                    <c:v>3948.2164583989938</c:v>
                  </c:pt>
                  <c:pt idx="12">
                    <c:v>5608.0695798850102</c:v>
                  </c:pt>
                  <c:pt idx="13">
                    <c:v>3505.3250524499899</c:v>
                  </c:pt>
                  <c:pt idx="14">
                    <c:v>7242.8103907840105</c:v>
                  </c:pt>
                  <c:pt idx="15">
                    <c:v>5159.2867529519999</c:v>
                  </c:pt>
                  <c:pt idx="16">
                    <c:v>6783.4725106049946</c:v>
                  </c:pt>
                  <c:pt idx="17">
                    <c:v>5635.20434148</c:v>
                  </c:pt>
                </c:numCache>
              </c:numRef>
            </c:plus>
            <c:minus>
              <c:numRef>
                <c:f>Age!$N$33:$N$50</c:f>
                <c:numCache>
                  <c:formatCode>General</c:formatCode>
                  <c:ptCount val="18"/>
                  <c:pt idx="0">
                    <c:v>758.84610276799935</c:v>
                  </c:pt>
                  <c:pt idx="1">
                    <c:v>6477.410032236</c:v>
                  </c:pt>
                  <c:pt idx="2">
                    <c:v>10772.042709386</c:v>
                  </c:pt>
                  <c:pt idx="3">
                    <c:v>10186.694272392</c:v>
                  </c:pt>
                  <c:pt idx="4">
                    <c:v>13890.245377232</c:v>
                  </c:pt>
                  <c:pt idx="5">
                    <c:v>13215.34603584399</c:v>
                  </c:pt>
                  <c:pt idx="6">
                    <c:v>9465.857543789969</c:v>
                  </c:pt>
                  <c:pt idx="7">
                    <c:v>7350.5684221180127</c:v>
                  </c:pt>
                  <c:pt idx="8">
                    <c:v>5925.0391782400065</c:v>
                  </c:pt>
                  <c:pt idx="9">
                    <c:v>3327.9540376390069</c:v>
                  </c:pt>
                  <c:pt idx="10">
                    <c:v>5064.6677271590006</c:v>
                  </c:pt>
                  <c:pt idx="11">
                    <c:v>3594.492641964011</c:v>
                  </c:pt>
                  <c:pt idx="12">
                    <c:v>4618.9522835849921</c:v>
                  </c:pt>
                  <c:pt idx="13">
                    <c:v>5782.6594039890042</c:v>
                  </c:pt>
                  <c:pt idx="14">
                    <c:v>4547.2803664160019</c:v>
                  </c:pt>
                  <c:pt idx="15">
                    <c:v>4517.5658962560046</c:v>
                  </c:pt>
                  <c:pt idx="16">
                    <c:v>2642.659967744999</c:v>
                  </c:pt>
                  <c:pt idx="17">
                    <c:v>4083.0599352480058</c:v>
                  </c:pt>
                </c:numCache>
              </c:numRef>
            </c:minus>
            <c:spPr>
              <a:ln w="25400">
                <a:solidFill>
                  <a:srgbClr val="9C0D29"/>
                </a:solidFill>
              </a:ln>
            </c:spPr>
          </c:errBars>
          <c:cat>
            <c:numRef>
              <c:f>Age!$F$33:$F$53</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Age!$K$33:$K$53</c:f>
              <c:numCache>
                <c:formatCode>_(* #,##0_);_(* \(#,##0\);_(* "-"??_);_(@_)</c:formatCode>
                <c:ptCount val="21"/>
                <c:pt idx="0">
                  <c:v>950.36313725599996</c:v>
                </c:pt>
                <c:pt idx="1">
                  <c:v>13785.601736807999</c:v>
                </c:pt>
                <c:pt idx="2">
                  <c:v>31367.467535372001</c:v>
                </c:pt>
                <c:pt idx="3">
                  <c:v>45184.761981655807</c:v>
                </c:pt>
                <c:pt idx="4">
                  <c:v>83725.661121732002</c:v>
                </c:pt>
                <c:pt idx="5">
                  <c:v>101518.858743858</c:v>
                </c:pt>
                <c:pt idx="6">
                  <c:v>111769.422536214</c:v>
                </c:pt>
                <c:pt idx="7">
                  <c:v>127733.05097357401</c:v>
                </c:pt>
                <c:pt idx="8">
                  <c:v>133107.34645000001</c:v>
                </c:pt>
                <c:pt idx="9">
                  <c:v>130517.675221974</c:v>
                </c:pt>
                <c:pt idx="10">
                  <c:v>128943.384378166</c:v>
                </c:pt>
                <c:pt idx="11">
                  <c:v>111678.56757996199</c:v>
                </c:pt>
                <c:pt idx="12">
                  <c:v>116410.88561586</c:v>
                </c:pt>
                <c:pt idx="13">
                  <c:v>93735.425744805005</c:v>
                </c:pt>
                <c:pt idx="14">
                  <c:v>80518.801678511998</c:v>
                </c:pt>
                <c:pt idx="15">
                  <c:v>68082.509815044003</c:v>
                </c:pt>
                <c:pt idx="16">
                  <c:v>50661.661096052987</c:v>
                </c:pt>
                <c:pt idx="17">
                  <c:v>47307.550399152002</c:v>
                </c:pt>
                <c:pt idx="18">
                  <c:v>34592.481673039998</c:v>
                </c:pt>
                <c:pt idx="19">
                  <c:v>23554.809157487889</c:v>
                </c:pt>
                <c:pt idx="20">
                  <c:v>17330.426348183999</c:v>
                </c:pt>
              </c:numCache>
            </c:numRef>
          </c:val>
          <c:extLst>
            <c:ext xmlns:c16="http://schemas.microsoft.com/office/drawing/2014/chart" uri="{C3380CC4-5D6E-409C-BE32-E72D297353CC}">
              <c16:uniqueId val="{00000000-9ADD-054B-A47B-7DCA03485D85}"/>
            </c:ext>
          </c:extLst>
        </c:ser>
        <c:dLbls>
          <c:showLegendKey val="0"/>
          <c:showVal val="0"/>
          <c:showCatName val="0"/>
          <c:showSerName val="0"/>
          <c:showPercent val="0"/>
          <c:showBubbleSize val="0"/>
        </c:dLbls>
        <c:gapWidth val="50"/>
        <c:axId val="-376377472"/>
        <c:axId val="-371676464"/>
      </c:barChart>
      <c:catAx>
        <c:axId val="-376377472"/>
        <c:scaling>
          <c:orientation val="minMax"/>
        </c:scaling>
        <c:delete val="0"/>
        <c:axPos val="b"/>
        <c:title>
          <c:tx>
            <c:rich>
              <a:bodyPr/>
              <a:lstStyle/>
              <a:p>
                <a:pPr>
                  <a:defRPr/>
                </a:pPr>
                <a:r>
                  <a:rPr lang="en-US"/>
                  <a:t>Vehicle Age</a:t>
                </a:r>
              </a:p>
            </c:rich>
          </c:tx>
          <c:overlay val="0"/>
        </c:title>
        <c:numFmt formatCode="General" sourceLinked="1"/>
        <c:majorTickMark val="out"/>
        <c:minorTickMark val="none"/>
        <c:tickLblPos val="nextTo"/>
        <c:crossAx val="-371676464"/>
        <c:crosses val="autoZero"/>
        <c:auto val="1"/>
        <c:lblAlgn val="ctr"/>
        <c:lblOffset val="100"/>
        <c:noMultiLvlLbl val="0"/>
      </c:catAx>
      <c:valAx>
        <c:axId val="-371676464"/>
        <c:scaling>
          <c:orientation val="minMax"/>
        </c:scaling>
        <c:delete val="0"/>
        <c:axPos val="l"/>
        <c:majorGridlines/>
        <c:title>
          <c:tx>
            <c:rich>
              <a:bodyPr rot="-5400000" vert="horz"/>
              <a:lstStyle/>
              <a:p>
                <a:pPr>
                  <a:defRPr/>
                </a:pPr>
                <a:r>
                  <a:rPr lang="en-US"/>
                  <a:t>Count of Vehicles (Thousands)</a:t>
                </a:r>
              </a:p>
            </c:rich>
          </c:tx>
          <c:layout>
            <c:manualLayout>
              <c:xMode val="edge"/>
              <c:yMode val="edge"/>
              <c:x val="1.08024717610751E-2"/>
              <c:y val="0.166734464653503"/>
            </c:manualLayout>
          </c:layout>
          <c:overlay val="0"/>
        </c:title>
        <c:numFmt formatCode="#,##0" sourceLinked="0"/>
        <c:majorTickMark val="out"/>
        <c:minorTickMark val="none"/>
        <c:tickLblPos val="nextTo"/>
        <c:crossAx val="-376377472"/>
        <c:crosses val="autoZero"/>
        <c:crossBetween val="between"/>
        <c:dispUnits>
          <c:builtInUnit val="thousands"/>
        </c:dispUnits>
      </c:valAx>
    </c:plotArea>
    <c:plotVisOnly val="1"/>
    <c:dispBlanksAs val="gap"/>
    <c:showDLblsOverMax val="0"/>
  </c:chart>
  <c:spPr>
    <a:ln>
      <a:noFill/>
    </a:ln>
  </c:spPr>
  <c:txPr>
    <a:bodyPr/>
    <a:lstStyle/>
    <a:p>
      <a:pPr>
        <a:defRPr sz="1200">
          <a:latin typeface="Avenir Light"/>
          <a:cs typeface="Avenir Ligh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3"/>
          <c:order val="0"/>
          <c:tx>
            <c:v>Model Year 2008</c:v>
          </c:tx>
          <c:spPr>
            <a:ln w="38100">
              <a:solidFill>
                <a:srgbClr val="0000FF"/>
              </a:solidFill>
              <a:prstDash val="sysDot"/>
            </a:ln>
          </c:spPr>
          <c:marker>
            <c:symbol val="none"/>
          </c:marker>
          <c:dPt>
            <c:idx val="4"/>
            <c:bubble3D val="0"/>
            <c:extLst>
              <c:ext xmlns:c16="http://schemas.microsoft.com/office/drawing/2014/chart" uri="{C3380CC4-5D6E-409C-BE32-E72D297353CC}">
                <c16:uniqueId val="{00000000-8790-EB46-A46B-A58F2ED2D54B}"/>
              </c:ext>
            </c:extLst>
          </c:dPt>
          <c:cat>
            <c:strRef>
              <c:f>inspection!$P$32:$P$393</c:f>
              <c:strCach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Grand Total</c:v>
                </c:pt>
              </c:strCache>
            </c:strRef>
          </c:cat>
          <c:val>
            <c:numRef>
              <c:f>(inspection!$U$32,inspection!$V$33,inspection!$W$34,inspection!$X$35,inspection!$Y$36)</c:f>
              <c:numCache>
                <c:formatCode>0%</c:formatCode>
                <c:ptCount val="5"/>
                <c:pt idx="0">
                  <c:v>1.3584156E-2</c:v>
                </c:pt>
                <c:pt idx="1">
                  <c:v>5.0845280999999999E-2</c:v>
                </c:pt>
                <c:pt idx="2">
                  <c:v>8.2846373000000001E-2</c:v>
                </c:pt>
                <c:pt idx="3">
                  <c:v>0.116206322</c:v>
                </c:pt>
                <c:pt idx="4">
                  <c:v>0.147350494</c:v>
                </c:pt>
              </c:numCache>
            </c:numRef>
          </c:val>
          <c:smooth val="0"/>
          <c:extLst>
            <c:ext xmlns:c16="http://schemas.microsoft.com/office/drawing/2014/chart" uri="{C3380CC4-5D6E-409C-BE32-E72D297353CC}">
              <c16:uniqueId val="{00000001-8790-EB46-A46B-A58F2ED2D54B}"/>
            </c:ext>
          </c:extLst>
        </c:ser>
        <c:ser>
          <c:idx val="4"/>
          <c:order val="1"/>
          <c:tx>
            <c:v>Model Year 2009</c:v>
          </c:tx>
          <c:spPr>
            <a:ln w="31750">
              <a:solidFill>
                <a:srgbClr val="000090"/>
              </a:solidFill>
              <a:prstDash val="sysDash"/>
            </a:ln>
          </c:spPr>
          <c:marker>
            <c:symbol val="none"/>
          </c:marker>
          <c:cat>
            <c:strRef>
              <c:f>inspection!$P$32:$P$393</c:f>
              <c:strCach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Grand Total</c:v>
                </c:pt>
              </c:strCache>
            </c:strRef>
          </c:cat>
          <c:val>
            <c:numRef>
              <c:f>(inspection!$V$32,inspection!$W$33,inspection!$X$34,inspection!$Y$35)</c:f>
              <c:numCache>
                <c:formatCode>0%</c:formatCode>
                <c:ptCount val="4"/>
                <c:pt idx="0">
                  <c:v>1.2599931999999999E-2</c:v>
                </c:pt>
                <c:pt idx="1">
                  <c:v>4.2831558999999998E-2</c:v>
                </c:pt>
                <c:pt idx="2">
                  <c:v>7.8451692000000003E-2</c:v>
                </c:pt>
                <c:pt idx="3">
                  <c:v>0.117206009</c:v>
                </c:pt>
              </c:numCache>
            </c:numRef>
          </c:val>
          <c:smooth val="0"/>
          <c:extLst>
            <c:ext xmlns:c16="http://schemas.microsoft.com/office/drawing/2014/chart" uri="{C3380CC4-5D6E-409C-BE32-E72D297353CC}">
              <c16:uniqueId val="{00000002-8790-EB46-A46B-A58F2ED2D54B}"/>
            </c:ext>
          </c:extLst>
        </c:ser>
        <c:ser>
          <c:idx val="5"/>
          <c:order val="2"/>
          <c:tx>
            <c:v>Model Year 2010</c:v>
          </c:tx>
          <c:spPr>
            <a:ln w="31750">
              <a:solidFill>
                <a:srgbClr val="419BFF"/>
              </a:solidFill>
              <a:prstDash val="dash"/>
            </a:ln>
          </c:spPr>
          <c:marker>
            <c:symbol val="none"/>
          </c:marker>
          <c:cat>
            <c:strRef>
              <c:f>inspection!$P$32:$P$393</c:f>
              <c:strCach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Grand Total</c:v>
                </c:pt>
              </c:strCache>
            </c:strRef>
          </c:cat>
          <c:val>
            <c:numRef>
              <c:f>(inspection!$W$32,inspection!$X$33,inspection!$Y$34)</c:f>
              <c:numCache>
                <c:formatCode>0%</c:formatCode>
                <c:ptCount val="3"/>
                <c:pt idx="0">
                  <c:v>1.2582866999999999E-2</c:v>
                </c:pt>
                <c:pt idx="1">
                  <c:v>3.9860063000000001E-2</c:v>
                </c:pt>
                <c:pt idx="2">
                  <c:v>7.9500284000000004E-2</c:v>
                </c:pt>
              </c:numCache>
            </c:numRef>
          </c:val>
          <c:smooth val="0"/>
          <c:extLst>
            <c:ext xmlns:c16="http://schemas.microsoft.com/office/drawing/2014/chart" uri="{C3380CC4-5D6E-409C-BE32-E72D297353CC}">
              <c16:uniqueId val="{00000003-8790-EB46-A46B-A58F2ED2D54B}"/>
            </c:ext>
          </c:extLst>
        </c:ser>
        <c:ser>
          <c:idx val="6"/>
          <c:order val="3"/>
          <c:tx>
            <c:v>Model Year 2011</c:v>
          </c:tx>
          <c:spPr>
            <a:ln w="31750">
              <a:solidFill>
                <a:srgbClr val="8BA8FF"/>
              </a:solidFill>
            </a:ln>
          </c:spPr>
          <c:marker>
            <c:symbol val="none"/>
          </c:marker>
          <c:cat>
            <c:strRef>
              <c:f>inspection!$P$32:$P$393</c:f>
              <c:strCache>
                <c:ptCount val="2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Grand Total</c:v>
                </c:pt>
              </c:strCache>
            </c:strRef>
          </c:cat>
          <c:val>
            <c:numRef>
              <c:f>(inspection!$X$32,inspection!$Y$33)</c:f>
              <c:numCache>
                <c:formatCode>0%</c:formatCode>
                <c:ptCount val="2"/>
                <c:pt idx="0">
                  <c:v>1.5710188E-2</c:v>
                </c:pt>
                <c:pt idx="1">
                  <c:v>4.9306997999999998E-2</c:v>
                </c:pt>
              </c:numCache>
            </c:numRef>
          </c:val>
          <c:smooth val="0"/>
          <c:extLst>
            <c:ext xmlns:c16="http://schemas.microsoft.com/office/drawing/2014/chart" uri="{C3380CC4-5D6E-409C-BE32-E72D297353CC}">
              <c16:uniqueId val="{00000004-8790-EB46-A46B-A58F2ED2D54B}"/>
            </c:ext>
          </c:extLst>
        </c:ser>
        <c:dLbls>
          <c:showLegendKey val="0"/>
          <c:showVal val="0"/>
          <c:showCatName val="0"/>
          <c:showSerName val="0"/>
          <c:showPercent val="0"/>
          <c:showBubbleSize val="0"/>
        </c:dLbls>
        <c:smooth val="0"/>
        <c:axId val="-370824096"/>
        <c:axId val="-535034704"/>
      </c:lineChart>
      <c:catAx>
        <c:axId val="-370824096"/>
        <c:scaling>
          <c:orientation val="minMax"/>
        </c:scaling>
        <c:delete val="0"/>
        <c:axPos val="b"/>
        <c:title>
          <c:tx>
            <c:rich>
              <a:bodyPr/>
              <a:lstStyle/>
              <a:p>
                <a:pPr>
                  <a:defRPr/>
                </a:pPr>
                <a:r>
                  <a:rPr lang="en-US"/>
                  <a:t>Vehicle Age</a:t>
                </a:r>
              </a:p>
            </c:rich>
          </c:tx>
          <c:overlay val="0"/>
        </c:title>
        <c:numFmt formatCode="General" sourceLinked="1"/>
        <c:majorTickMark val="out"/>
        <c:minorTickMark val="none"/>
        <c:tickLblPos val="nextTo"/>
        <c:crossAx val="-535034704"/>
        <c:crosses val="autoZero"/>
        <c:auto val="1"/>
        <c:lblAlgn val="ctr"/>
        <c:lblOffset val="100"/>
        <c:noMultiLvlLbl val="0"/>
      </c:catAx>
      <c:valAx>
        <c:axId val="-535034704"/>
        <c:scaling>
          <c:orientation val="minMax"/>
        </c:scaling>
        <c:delete val="0"/>
        <c:axPos val="l"/>
        <c:majorGridlines/>
        <c:title>
          <c:tx>
            <c:rich>
              <a:bodyPr rot="-5400000" vert="horz"/>
              <a:lstStyle/>
              <a:p>
                <a:pPr>
                  <a:defRPr/>
                </a:pPr>
                <a:r>
                  <a:rPr lang="en-US"/>
                  <a:t>Vehicle Inspection Failure Rate</a:t>
                </a:r>
              </a:p>
            </c:rich>
          </c:tx>
          <c:layout>
            <c:manualLayout>
              <c:xMode val="edge"/>
              <c:yMode val="edge"/>
              <c:x val="7.2552745279569498E-3"/>
              <c:y val="0.211008262134325"/>
            </c:manualLayout>
          </c:layout>
          <c:overlay val="0"/>
        </c:title>
        <c:numFmt formatCode="0%" sourceLinked="1"/>
        <c:majorTickMark val="out"/>
        <c:minorTickMark val="none"/>
        <c:tickLblPos val="nextTo"/>
        <c:crossAx val="-370824096"/>
        <c:crosses val="autoZero"/>
        <c:crossBetween val="between"/>
      </c:valAx>
    </c:plotArea>
    <c:legend>
      <c:legendPos val="t"/>
      <c:layout>
        <c:manualLayout>
          <c:xMode val="edge"/>
          <c:yMode val="edge"/>
          <c:x val="0.05"/>
          <c:y val="2.0512820512820499E-2"/>
          <c:w val="0.94054054054054004"/>
          <c:h val="6.8108822935594601E-2"/>
        </c:manualLayout>
      </c:layout>
      <c:overlay val="0"/>
    </c:legend>
    <c:plotVisOnly val="1"/>
    <c:dispBlanksAs val="gap"/>
    <c:showDLblsOverMax val="0"/>
  </c:chart>
  <c:spPr>
    <a:ln>
      <a:noFill/>
    </a:ln>
  </c:spPr>
  <c:txPr>
    <a:bodyPr/>
    <a:lstStyle/>
    <a:p>
      <a:pPr>
        <a:defRPr sz="1200">
          <a:latin typeface="Avenir Light"/>
          <a:cs typeface="Avenir Light"/>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C372D7-6F61-6640-823D-E6775D838BFD}" type="doc">
      <dgm:prSet loTypeId="urn:microsoft.com/office/officeart/2005/8/layout/chevron1" loCatId="" qsTypeId="urn:microsoft.com/office/officeart/2005/8/quickstyle/simple4" qsCatId="simple" csTypeId="urn:microsoft.com/office/officeart/2005/8/colors/accent1_2" csCatId="accent1" phldr="1"/>
      <dgm:spPr/>
    </dgm:pt>
    <dgm:pt modelId="{7CDE34E8-A7B5-F842-9994-AACA8E062194}">
      <dgm:prSet phldrT="[Text]" custT="1"/>
      <dgm:spPr>
        <a:solidFill>
          <a:schemeClr val="bg1">
            <a:lumMod val="75000"/>
          </a:schemeClr>
        </a:solidFill>
      </dgm:spPr>
      <dgm:t>
        <a:bodyPr/>
        <a:lstStyle/>
        <a:p>
          <a:r>
            <a:rPr lang="en-US" sz="1100" b="0" dirty="0">
              <a:ln>
                <a:noFill/>
              </a:ln>
              <a:solidFill>
                <a:schemeClr val="bg1"/>
              </a:solidFill>
              <a:latin typeface="Avenir Light"/>
              <a:cs typeface="Avenir Light"/>
            </a:rPr>
            <a:t>I. Introduction</a:t>
          </a:r>
        </a:p>
      </dgm:t>
    </dgm:pt>
    <dgm:pt modelId="{E1B75FDE-B150-EB46-A290-8ECBA0A0C519}" type="parTrans" cxnId="{B25FAD4D-54DD-A14C-90F2-DB1C9F56300D}">
      <dgm:prSet/>
      <dgm:spPr/>
      <dgm:t>
        <a:bodyPr/>
        <a:lstStyle/>
        <a:p>
          <a:endParaRPr lang="en-US" sz="1000">
            <a:solidFill>
              <a:srgbClr val="9C0D29"/>
            </a:solidFill>
            <a:latin typeface="Avenir Light"/>
            <a:cs typeface="Avenir Light"/>
          </a:endParaRPr>
        </a:p>
      </dgm:t>
    </dgm:pt>
    <dgm:pt modelId="{A54E7913-9365-954C-A5F2-18144965981B}" type="sibTrans" cxnId="{B25FAD4D-54DD-A14C-90F2-DB1C9F56300D}">
      <dgm:prSet/>
      <dgm:spPr/>
      <dgm:t>
        <a:bodyPr/>
        <a:lstStyle/>
        <a:p>
          <a:endParaRPr lang="en-US" sz="1000">
            <a:solidFill>
              <a:srgbClr val="9C0D29"/>
            </a:solidFill>
            <a:latin typeface="Avenir Light"/>
            <a:cs typeface="Avenir Light"/>
          </a:endParaRPr>
        </a:p>
      </dgm:t>
    </dgm:pt>
    <dgm:pt modelId="{23BDD6D8-85CC-BF45-BEBD-FAD59D8294C1}">
      <dgm:prSet phldrT="[Text]" custT="1"/>
      <dgm:spPr>
        <a:solidFill>
          <a:srgbClr val="D9D9D9"/>
        </a:solidFill>
        <a:ln w="19050" cmpd="sng">
          <a:solidFill>
            <a:srgbClr val="9C0D29"/>
          </a:solidFill>
        </a:ln>
      </dgm:spPr>
      <dgm:t>
        <a:bodyPr/>
        <a:lstStyle/>
        <a:p>
          <a:r>
            <a:rPr lang="en-US" sz="1100" b="0" dirty="0">
              <a:ln>
                <a:noFill/>
              </a:ln>
              <a:solidFill>
                <a:srgbClr val="9C0D29"/>
              </a:solidFill>
              <a:latin typeface="Avenir Heavy"/>
              <a:cs typeface="Avenir Heavy"/>
            </a:rPr>
            <a:t>II. PA Failure Rates</a:t>
          </a:r>
        </a:p>
      </dgm:t>
    </dgm:pt>
    <dgm:pt modelId="{5A3AAD79-44BC-E14A-A812-4ACFDBE1C0FF}" type="parTrans" cxnId="{57B8D1D4-5B91-B14D-B1EA-9DFE22CDD819}">
      <dgm:prSet/>
      <dgm:spPr/>
      <dgm:t>
        <a:bodyPr/>
        <a:lstStyle/>
        <a:p>
          <a:endParaRPr lang="en-US" sz="1000">
            <a:solidFill>
              <a:srgbClr val="9C0D29"/>
            </a:solidFill>
            <a:latin typeface="Avenir Light"/>
            <a:cs typeface="Avenir Light"/>
          </a:endParaRPr>
        </a:p>
      </dgm:t>
    </dgm:pt>
    <dgm:pt modelId="{94FD7958-4834-B140-98F6-EA5646B0ADF8}" type="sibTrans" cxnId="{57B8D1D4-5B91-B14D-B1EA-9DFE22CDD819}">
      <dgm:prSet/>
      <dgm:spPr/>
      <dgm:t>
        <a:bodyPr/>
        <a:lstStyle/>
        <a:p>
          <a:endParaRPr lang="en-US" sz="1000">
            <a:solidFill>
              <a:srgbClr val="9C0D29"/>
            </a:solidFill>
            <a:latin typeface="Avenir Light"/>
            <a:cs typeface="Avenir Light"/>
          </a:endParaRPr>
        </a:p>
      </dgm:t>
    </dgm:pt>
    <dgm:pt modelId="{D8594BF2-DFCB-FE43-969B-C03433494975}">
      <dgm:prSet phldrT="[Text]" custT="1"/>
      <dgm:spPr>
        <a:solidFill>
          <a:schemeClr val="bg1">
            <a:lumMod val="75000"/>
          </a:schemeClr>
        </a:solidFill>
      </dgm:spPr>
      <dgm:t>
        <a:bodyPr/>
        <a:lstStyle/>
        <a:p>
          <a:r>
            <a:rPr lang="en-US" sz="1100" b="0" dirty="0">
              <a:ln>
                <a:noFill/>
              </a:ln>
              <a:solidFill>
                <a:srgbClr val="FFFFFF"/>
              </a:solidFill>
              <a:latin typeface="Avenir Light"/>
              <a:cs typeface="Avenir Light"/>
            </a:rPr>
            <a:t>III. US Fatality Rates</a:t>
          </a:r>
        </a:p>
      </dgm:t>
    </dgm:pt>
    <dgm:pt modelId="{33A7C47B-66C8-1B48-984C-7127563022FE}" type="parTrans" cxnId="{4EEACC44-5CB9-4C46-856F-EA01DECCBB5F}">
      <dgm:prSet/>
      <dgm:spPr/>
      <dgm:t>
        <a:bodyPr/>
        <a:lstStyle/>
        <a:p>
          <a:endParaRPr lang="en-US" sz="1000">
            <a:solidFill>
              <a:srgbClr val="9C0D29"/>
            </a:solidFill>
            <a:latin typeface="Avenir Light"/>
            <a:cs typeface="Avenir Light"/>
          </a:endParaRPr>
        </a:p>
      </dgm:t>
    </dgm:pt>
    <dgm:pt modelId="{2207676F-1879-6041-BD34-59276F7C089F}" type="sibTrans" cxnId="{4EEACC44-5CB9-4C46-856F-EA01DECCBB5F}">
      <dgm:prSet/>
      <dgm:spPr/>
      <dgm:t>
        <a:bodyPr/>
        <a:lstStyle/>
        <a:p>
          <a:endParaRPr lang="en-US" sz="1000">
            <a:solidFill>
              <a:srgbClr val="9C0D29"/>
            </a:solidFill>
            <a:latin typeface="Avenir Light"/>
            <a:cs typeface="Avenir Light"/>
          </a:endParaRPr>
        </a:p>
      </dgm:t>
    </dgm:pt>
    <dgm:pt modelId="{3FF68568-E827-5247-8BCC-75AC2E02FD21}">
      <dgm:prSet phldrT="[Text]" custT="1"/>
      <dgm:spPr>
        <a:solidFill>
          <a:schemeClr val="bg1">
            <a:lumMod val="75000"/>
          </a:schemeClr>
        </a:solidFill>
      </dgm:spPr>
      <dgm:t>
        <a:bodyPr/>
        <a:lstStyle/>
        <a:p>
          <a:r>
            <a:rPr lang="en-US" sz="1100" b="0" dirty="0">
              <a:ln>
                <a:noFill/>
              </a:ln>
              <a:solidFill>
                <a:srgbClr val="FFFFFF"/>
              </a:solidFill>
              <a:latin typeface="Avenir Light"/>
              <a:cs typeface="Avenir Light"/>
            </a:rPr>
            <a:t>IV. PA VMT</a:t>
          </a:r>
        </a:p>
      </dgm:t>
    </dgm:pt>
    <dgm:pt modelId="{B8FAAD5E-11F2-034D-81A7-C7CF9044A1B3}" type="parTrans" cxnId="{95584FBC-3705-C949-9A07-5FD7CC00D2DE}">
      <dgm:prSet/>
      <dgm:spPr/>
      <dgm:t>
        <a:bodyPr/>
        <a:lstStyle/>
        <a:p>
          <a:endParaRPr lang="en-US" sz="1000">
            <a:solidFill>
              <a:srgbClr val="9C0D29"/>
            </a:solidFill>
            <a:latin typeface="Avenir Light"/>
            <a:cs typeface="Avenir Light"/>
          </a:endParaRPr>
        </a:p>
      </dgm:t>
    </dgm:pt>
    <dgm:pt modelId="{DA3547F8-8970-B948-BBAC-BADE49A3BDC3}" type="sibTrans" cxnId="{95584FBC-3705-C949-9A07-5FD7CC00D2DE}">
      <dgm:prSet/>
      <dgm:spPr/>
      <dgm:t>
        <a:bodyPr/>
        <a:lstStyle/>
        <a:p>
          <a:endParaRPr lang="en-US" sz="1000">
            <a:solidFill>
              <a:srgbClr val="9C0D29"/>
            </a:solidFill>
            <a:latin typeface="Avenir Light"/>
            <a:cs typeface="Avenir Light"/>
          </a:endParaRPr>
        </a:p>
      </dgm:t>
    </dgm:pt>
    <dgm:pt modelId="{134F39A4-48D3-1C4A-A4F6-47E468D775E1}">
      <dgm:prSet phldrT="[Text]" custT="1"/>
      <dgm:spPr>
        <a:solidFill>
          <a:schemeClr val="bg1">
            <a:lumMod val="75000"/>
          </a:schemeClr>
        </a:solidFill>
      </dgm:spPr>
      <dgm:t>
        <a:bodyPr/>
        <a:lstStyle/>
        <a:p>
          <a:r>
            <a:rPr lang="en-US" sz="1100" b="0" dirty="0">
              <a:ln>
                <a:noFill/>
              </a:ln>
              <a:solidFill>
                <a:srgbClr val="FFFFFF"/>
              </a:solidFill>
              <a:latin typeface="Avenir Light"/>
              <a:cs typeface="Avenir Light"/>
            </a:rPr>
            <a:t>V. Conclusion</a:t>
          </a:r>
        </a:p>
      </dgm:t>
    </dgm:pt>
    <dgm:pt modelId="{93570029-15A5-5D49-B650-893052A244CB}" type="parTrans" cxnId="{782E3F0B-7A42-574F-99D6-5446CCD8A789}">
      <dgm:prSet/>
      <dgm:spPr/>
      <dgm:t>
        <a:bodyPr/>
        <a:lstStyle/>
        <a:p>
          <a:endParaRPr lang="en-US" sz="1000">
            <a:solidFill>
              <a:srgbClr val="9C0D29"/>
            </a:solidFill>
            <a:latin typeface="Avenir Light"/>
            <a:cs typeface="Avenir Light"/>
          </a:endParaRPr>
        </a:p>
      </dgm:t>
    </dgm:pt>
    <dgm:pt modelId="{E524AEB8-ECE9-5B44-8756-CA65F57FC96B}" type="sibTrans" cxnId="{782E3F0B-7A42-574F-99D6-5446CCD8A789}">
      <dgm:prSet/>
      <dgm:spPr/>
      <dgm:t>
        <a:bodyPr/>
        <a:lstStyle/>
        <a:p>
          <a:endParaRPr lang="en-US" sz="1000">
            <a:solidFill>
              <a:srgbClr val="9C0D29"/>
            </a:solidFill>
            <a:latin typeface="Avenir Light"/>
            <a:cs typeface="Avenir Light"/>
          </a:endParaRPr>
        </a:p>
      </dgm:t>
    </dgm:pt>
    <dgm:pt modelId="{C00C9A0C-EF37-204A-A308-393B45F36C63}" type="pres">
      <dgm:prSet presAssocID="{43C372D7-6F61-6640-823D-E6775D838BFD}" presName="Name0" presStyleCnt="0">
        <dgm:presLayoutVars>
          <dgm:dir/>
          <dgm:animLvl val="lvl"/>
          <dgm:resizeHandles val="exact"/>
        </dgm:presLayoutVars>
      </dgm:prSet>
      <dgm:spPr/>
    </dgm:pt>
    <dgm:pt modelId="{438AA33D-A834-A644-B6E7-FF84CDFC90DA}" type="pres">
      <dgm:prSet presAssocID="{7CDE34E8-A7B5-F842-9994-AACA8E062194}" presName="parTxOnly" presStyleLbl="node1" presStyleIdx="0" presStyleCnt="5">
        <dgm:presLayoutVars>
          <dgm:chMax val="0"/>
          <dgm:chPref val="0"/>
          <dgm:bulletEnabled val="1"/>
        </dgm:presLayoutVars>
      </dgm:prSet>
      <dgm:spPr/>
    </dgm:pt>
    <dgm:pt modelId="{3D3B5EA9-6A95-5340-BDCF-D5FB55766549}" type="pres">
      <dgm:prSet presAssocID="{A54E7913-9365-954C-A5F2-18144965981B}" presName="parTxOnlySpace" presStyleCnt="0"/>
      <dgm:spPr/>
    </dgm:pt>
    <dgm:pt modelId="{2D395C3F-CFBA-6245-BCAA-72DBD91F8D38}" type="pres">
      <dgm:prSet presAssocID="{23BDD6D8-85CC-BF45-BEBD-FAD59D8294C1}" presName="parTxOnly" presStyleLbl="node1" presStyleIdx="1" presStyleCnt="5">
        <dgm:presLayoutVars>
          <dgm:chMax val="0"/>
          <dgm:chPref val="0"/>
          <dgm:bulletEnabled val="1"/>
        </dgm:presLayoutVars>
      </dgm:prSet>
      <dgm:spPr/>
    </dgm:pt>
    <dgm:pt modelId="{26699E68-95EB-1140-97B4-2C3ABD4F86E8}" type="pres">
      <dgm:prSet presAssocID="{94FD7958-4834-B140-98F6-EA5646B0ADF8}" presName="parTxOnlySpace" presStyleCnt="0"/>
      <dgm:spPr/>
    </dgm:pt>
    <dgm:pt modelId="{747D7C31-B56F-3C41-8EF8-73C4666C2A2F}" type="pres">
      <dgm:prSet presAssocID="{D8594BF2-DFCB-FE43-969B-C03433494975}" presName="parTxOnly" presStyleLbl="node1" presStyleIdx="2" presStyleCnt="5">
        <dgm:presLayoutVars>
          <dgm:chMax val="0"/>
          <dgm:chPref val="0"/>
          <dgm:bulletEnabled val="1"/>
        </dgm:presLayoutVars>
      </dgm:prSet>
      <dgm:spPr/>
    </dgm:pt>
    <dgm:pt modelId="{FDA4CEF5-922A-354D-AC0C-F0D9A54261A8}" type="pres">
      <dgm:prSet presAssocID="{2207676F-1879-6041-BD34-59276F7C089F}" presName="parTxOnlySpace" presStyleCnt="0"/>
      <dgm:spPr/>
    </dgm:pt>
    <dgm:pt modelId="{CC4FD681-6733-184F-87A1-CBC621AE3B4E}" type="pres">
      <dgm:prSet presAssocID="{3FF68568-E827-5247-8BCC-75AC2E02FD21}" presName="parTxOnly" presStyleLbl="node1" presStyleIdx="3" presStyleCnt="5">
        <dgm:presLayoutVars>
          <dgm:chMax val="0"/>
          <dgm:chPref val="0"/>
          <dgm:bulletEnabled val="1"/>
        </dgm:presLayoutVars>
      </dgm:prSet>
      <dgm:spPr/>
    </dgm:pt>
    <dgm:pt modelId="{AC41217D-D3F0-6B4D-A33E-5316C2787EED}" type="pres">
      <dgm:prSet presAssocID="{DA3547F8-8970-B948-BBAC-BADE49A3BDC3}" presName="parTxOnlySpace" presStyleCnt="0"/>
      <dgm:spPr/>
    </dgm:pt>
    <dgm:pt modelId="{C6BB8AD2-0696-0645-8BF2-F5BD23B0AE37}" type="pres">
      <dgm:prSet presAssocID="{134F39A4-48D3-1C4A-A4F6-47E468D775E1}" presName="parTxOnly" presStyleLbl="node1" presStyleIdx="4" presStyleCnt="5">
        <dgm:presLayoutVars>
          <dgm:chMax val="0"/>
          <dgm:chPref val="0"/>
          <dgm:bulletEnabled val="1"/>
        </dgm:presLayoutVars>
      </dgm:prSet>
      <dgm:spPr/>
    </dgm:pt>
  </dgm:ptLst>
  <dgm:cxnLst>
    <dgm:cxn modelId="{AD3E5D0A-04F3-664B-A37F-D4A29B3F8E49}" type="presOf" srcId="{7CDE34E8-A7B5-F842-9994-AACA8E062194}" destId="{438AA33D-A834-A644-B6E7-FF84CDFC90DA}" srcOrd="0" destOrd="0" presId="urn:microsoft.com/office/officeart/2005/8/layout/chevron1"/>
    <dgm:cxn modelId="{782E3F0B-7A42-574F-99D6-5446CCD8A789}" srcId="{43C372D7-6F61-6640-823D-E6775D838BFD}" destId="{134F39A4-48D3-1C4A-A4F6-47E468D775E1}" srcOrd="4" destOrd="0" parTransId="{93570029-15A5-5D49-B650-893052A244CB}" sibTransId="{E524AEB8-ECE9-5B44-8756-CA65F57FC96B}"/>
    <dgm:cxn modelId="{5D3BEB2E-6612-4048-A62B-CAE80315F260}" type="presOf" srcId="{43C372D7-6F61-6640-823D-E6775D838BFD}" destId="{C00C9A0C-EF37-204A-A308-393B45F36C63}" srcOrd="0" destOrd="0" presId="urn:microsoft.com/office/officeart/2005/8/layout/chevron1"/>
    <dgm:cxn modelId="{4EEACC44-5CB9-4C46-856F-EA01DECCBB5F}" srcId="{43C372D7-6F61-6640-823D-E6775D838BFD}" destId="{D8594BF2-DFCB-FE43-969B-C03433494975}" srcOrd="2" destOrd="0" parTransId="{33A7C47B-66C8-1B48-984C-7127563022FE}" sibTransId="{2207676F-1879-6041-BD34-59276F7C089F}"/>
    <dgm:cxn modelId="{9199DB46-0732-B945-A2CF-A90B2C17D5FB}" type="presOf" srcId="{134F39A4-48D3-1C4A-A4F6-47E468D775E1}" destId="{C6BB8AD2-0696-0645-8BF2-F5BD23B0AE37}" srcOrd="0" destOrd="0" presId="urn:microsoft.com/office/officeart/2005/8/layout/chevron1"/>
    <dgm:cxn modelId="{B25FAD4D-54DD-A14C-90F2-DB1C9F56300D}" srcId="{43C372D7-6F61-6640-823D-E6775D838BFD}" destId="{7CDE34E8-A7B5-F842-9994-AACA8E062194}" srcOrd="0" destOrd="0" parTransId="{E1B75FDE-B150-EB46-A290-8ECBA0A0C519}" sibTransId="{A54E7913-9365-954C-A5F2-18144965981B}"/>
    <dgm:cxn modelId="{95584FBC-3705-C949-9A07-5FD7CC00D2DE}" srcId="{43C372D7-6F61-6640-823D-E6775D838BFD}" destId="{3FF68568-E827-5247-8BCC-75AC2E02FD21}" srcOrd="3" destOrd="0" parTransId="{B8FAAD5E-11F2-034D-81A7-C7CF9044A1B3}" sibTransId="{DA3547F8-8970-B948-BBAC-BADE49A3BDC3}"/>
    <dgm:cxn modelId="{57B8D1D4-5B91-B14D-B1EA-9DFE22CDD819}" srcId="{43C372D7-6F61-6640-823D-E6775D838BFD}" destId="{23BDD6D8-85CC-BF45-BEBD-FAD59D8294C1}" srcOrd="1" destOrd="0" parTransId="{5A3AAD79-44BC-E14A-A812-4ACFDBE1C0FF}" sibTransId="{94FD7958-4834-B140-98F6-EA5646B0ADF8}"/>
    <dgm:cxn modelId="{EFC6A2E4-B075-3B4A-9C6B-5632C33D40D7}" type="presOf" srcId="{D8594BF2-DFCB-FE43-969B-C03433494975}" destId="{747D7C31-B56F-3C41-8EF8-73C4666C2A2F}" srcOrd="0" destOrd="0" presId="urn:microsoft.com/office/officeart/2005/8/layout/chevron1"/>
    <dgm:cxn modelId="{19B25AE7-934B-184E-9D8E-3F5576668CD4}" type="presOf" srcId="{23BDD6D8-85CC-BF45-BEBD-FAD59D8294C1}" destId="{2D395C3F-CFBA-6245-BCAA-72DBD91F8D38}" srcOrd="0" destOrd="0" presId="urn:microsoft.com/office/officeart/2005/8/layout/chevron1"/>
    <dgm:cxn modelId="{A3033EF1-C1DA-B94D-828D-94BDB2349988}" type="presOf" srcId="{3FF68568-E827-5247-8BCC-75AC2E02FD21}" destId="{CC4FD681-6733-184F-87A1-CBC621AE3B4E}" srcOrd="0" destOrd="0" presId="urn:microsoft.com/office/officeart/2005/8/layout/chevron1"/>
    <dgm:cxn modelId="{64DEFA61-C276-764C-B110-0B328B472FC5}" type="presParOf" srcId="{C00C9A0C-EF37-204A-A308-393B45F36C63}" destId="{438AA33D-A834-A644-B6E7-FF84CDFC90DA}" srcOrd="0" destOrd="0" presId="urn:microsoft.com/office/officeart/2005/8/layout/chevron1"/>
    <dgm:cxn modelId="{370D4F08-AED1-4845-B5CB-C64F772A8339}" type="presParOf" srcId="{C00C9A0C-EF37-204A-A308-393B45F36C63}" destId="{3D3B5EA9-6A95-5340-BDCF-D5FB55766549}" srcOrd="1" destOrd="0" presId="urn:microsoft.com/office/officeart/2005/8/layout/chevron1"/>
    <dgm:cxn modelId="{21EC0855-E4DF-AA46-8BAD-9CA465AFDA5D}" type="presParOf" srcId="{C00C9A0C-EF37-204A-A308-393B45F36C63}" destId="{2D395C3F-CFBA-6245-BCAA-72DBD91F8D38}" srcOrd="2" destOrd="0" presId="urn:microsoft.com/office/officeart/2005/8/layout/chevron1"/>
    <dgm:cxn modelId="{CAAE99C7-18F9-254E-8CC2-39C8231A1517}" type="presParOf" srcId="{C00C9A0C-EF37-204A-A308-393B45F36C63}" destId="{26699E68-95EB-1140-97B4-2C3ABD4F86E8}" srcOrd="3" destOrd="0" presId="urn:microsoft.com/office/officeart/2005/8/layout/chevron1"/>
    <dgm:cxn modelId="{A5C9362C-344A-4B44-B0E2-CEDD66632010}" type="presParOf" srcId="{C00C9A0C-EF37-204A-A308-393B45F36C63}" destId="{747D7C31-B56F-3C41-8EF8-73C4666C2A2F}" srcOrd="4" destOrd="0" presId="urn:microsoft.com/office/officeart/2005/8/layout/chevron1"/>
    <dgm:cxn modelId="{08C13FC6-AC59-3C4D-86F5-51C28B3FDCBB}" type="presParOf" srcId="{C00C9A0C-EF37-204A-A308-393B45F36C63}" destId="{FDA4CEF5-922A-354D-AC0C-F0D9A54261A8}" srcOrd="5" destOrd="0" presId="urn:microsoft.com/office/officeart/2005/8/layout/chevron1"/>
    <dgm:cxn modelId="{487EA47E-6878-1845-BDFE-C087E5BE70A5}" type="presParOf" srcId="{C00C9A0C-EF37-204A-A308-393B45F36C63}" destId="{CC4FD681-6733-184F-87A1-CBC621AE3B4E}" srcOrd="6" destOrd="0" presId="urn:microsoft.com/office/officeart/2005/8/layout/chevron1"/>
    <dgm:cxn modelId="{B243E683-828F-C840-8454-0A9A20336935}" type="presParOf" srcId="{C00C9A0C-EF37-204A-A308-393B45F36C63}" destId="{AC41217D-D3F0-6B4D-A33E-5316C2787EED}" srcOrd="7" destOrd="0" presId="urn:microsoft.com/office/officeart/2005/8/layout/chevron1"/>
    <dgm:cxn modelId="{9E98ACBB-AF26-6046-947A-73063778CE1D}" type="presParOf" srcId="{C00C9A0C-EF37-204A-A308-393B45F36C63}" destId="{C6BB8AD2-0696-0645-8BF2-F5BD23B0AE37}" srcOrd="8" destOrd="0" presId="urn:microsoft.com/office/officeart/2005/8/layout/chevron1"/>
  </dgm:cxnLst>
  <dgm:bg>
    <a:noFill/>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AA33D-A834-A644-B6E7-FF84CDFC90DA}">
      <dsp:nvSpPr>
        <dsp:cNvPr id="0" name=""/>
        <dsp:cNvSpPr/>
      </dsp:nvSpPr>
      <dsp:spPr>
        <a:xfrm>
          <a:off x="2232" y="0"/>
          <a:ext cx="1986855" cy="523575"/>
        </a:xfrm>
        <a:prstGeom prst="chevron">
          <a:avLst/>
        </a:prstGeom>
        <a:solidFill>
          <a:schemeClr val="bg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0" kern="1200" dirty="0">
              <a:ln>
                <a:noFill/>
              </a:ln>
              <a:solidFill>
                <a:schemeClr val="bg1"/>
              </a:solidFill>
              <a:latin typeface="Avenir Light"/>
              <a:cs typeface="Avenir Light"/>
            </a:rPr>
            <a:t>I. Introduction</a:t>
          </a:r>
        </a:p>
      </dsp:txBody>
      <dsp:txXfrm>
        <a:off x="264020" y="0"/>
        <a:ext cx="1463280" cy="523575"/>
      </dsp:txXfrm>
    </dsp:sp>
    <dsp:sp modelId="{2D395C3F-CFBA-6245-BCAA-72DBD91F8D38}">
      <dsp:nvSpPr>
        <dsp:cNvPr id="0" name=""/>
        <dsp:cNvSpPr/>
      </dsp:nvSpPr>
      <dsp:spPr>
        <a:xfrm>
          <a:off x="1790402" y="0"/>
          <a:ext cx="1986855" cy="523575"/>
        </a:xfrm>
        <a:prstGeom prst="chevron">
          <a:avLst/>
        </a:prstGeom>
        <a:solidFill>
          <a:srgbClr val="D9D9D9"/>
        </a:solidFill>
        <a:ln w="19050" cmpd="sng">
          <a:solidFill>
            <a:srgbClr val="9C0D29"/>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0" kern="1200" dirty="0">
              <a:ln>
                <a:noFill/>
              </a:ln>
              <a:solidFill>
                <a:srgbClr val="9C0D29"/>
              </a:solidFill>
              <a:latin typeface="Avenir Heavy"/>
              <a:cs typeface="Avenir Heavy"/>
            </a:rPr>
            <a:t>II. PA Failure Rates</a:t>
          </a:r>
        </a:p>
      </dsp:txBody>
      <dsp:txXfrm>
        <a:off x="2052190" y="0"/>
        <a:ext cx="1463280" cy="523575"/>
      </dsp:txXfrm>
    </dsp:sp>
    <dsp:sp modelId="{747D7C31-B56F-3C41-8EF8-73C4666C2A2F}">
      <dsp:nvSpPr>
        <dsp:cNvPr id="0" name=""/>
        <dsp:cNvSpPr/>
      </dsp:nvSpPr>
      <dsp:spPr>
        <a:xfrm>
          <a:off x="3578571" y="0"/>
          <a:ext cx="1986855" cy="523575"/>
        </a:xfrm>
        <a:prstGeom prst="chevron">
          <a:avLst/>
        </a:prstGeom>
        <a:solidFill>
          <a:schemeClr val="bg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0" kern="1200" dirty="0">
              <a:ln>
                <a:noFill/>
              </a:ln>
              <a:solidFill>
                <a:srgbClr val="FFFFFF"/>
              </a:solidFill>
              <a:latin typeface="Avenir Light"/>
              <a:cs typeface="Avenir Light"/>
            </a:rPr>
            <a:t>III. US Fatality Rates</a:t>
          </a:r>
        </a:p>
      </dsp:txBody>
      <dsp:txXfrm>
        <a:off x="3840359" y="0"/>
        <a:ext cx="1463280" cy="523575"/>
      </dsp:txXfrm>
    </dsp:sp>
    <dsp:sp modelId="{CC4FD681-6733-184F-87A1-CBC621AE3B4E}">
      <dsp:nvSpPr>
        <dsp:cNvPr id="0" name=""/>
        <dsp:cNvSpPr/>
      </dsp:nvSpPr>
      <dsp:spPr>
        <a:xfrm>
          <a:off x="5366741" y="0"/>
          <a:ext cx="1986855" cy="523575"/>
        </a:xfrm>
        <a:prstGeom prst="chevron">
          <a:avLst/>
        </a:prstGeom>
        <a:solidFill>
          <a:schemeClr val="bg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0" kern="1200" dirty="0">
              <a:ln>
                <a:noFill/>
              </a:ln>
              <a:solidFill>
                <a:srgbClr val="FFFFFF"/>
              </a:solidFill>
              <a:latin typeface="Avenir Light"/>
              <a:cs typeface="Avenir Light"/>
            </a:rPr>
            <a:t>IV. PA VMT</a:t>
          </a:r>
        </a:p>
      </dsp:txBody>
      <dsp:txXfrm>
        <a:off x="5628529" y="0"/>
        <a:ext cx="1463280" cy="523575"/>
      </dsp:txXfrm>
    </dsp:sp>
    <dsp:sp modelId="{C6BB8AD2-0696-0645-8BF2-F5BD23B0AE37}">
      <dsp:nvSpPr>
        <dsp:cNvPr id="0" name=""/>
        <dsp:cNvSpPr/>
      </dsp:nvSpPr>
      <dsp:spPr>
        <a:xfrm>
          <a:off x="7154911" y="0"/>
          <a:ext cx="1986855" cy="523575"/>
        </a:xfrm>
        <a:prstGeom prst="chevron">
          <a:avLst/>
        </a:prstGeom>
        <a:solidFill>
          <a:schemeClr val="bg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0" kern="1200" dirty="0">
              <a:ln>
                <a:noFill/>
              </a:ln>
              <a:solidFill>
                <a:srgbClr val="FFFFFF"/>
              </a:solidFill>
              <a:latin typeface="Avenir Light"/>
              <a:cs typeface="Avenir Light"/>
            </a:rPr>
            <a:t>V. Conclusion</a:t>
          </a:r>
        </a:p>
      </dsp:txBody>
      <dsp:txXfrm>
        <a:off x="7416699" y="0"/>
        <a:ext cx="1463280" cy="52357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0.51856</cdr:x>
      <cdr:y>0.09899</cdr:y>
    </cdr:from>
    <cdr:to>
      <cdr:x>0.56313</cdr:x>
      <cdr:y>0.2881</cdr:y>
    </cdr:to>
    <cdr:cxnSp macro="">
      <cdr:nvCxnSpPr>
        <cdr:cNvPr id="3" name="Elbow Connector 2">
          <a:extLst xmlns:a="http://schemas.openxmlformats.org/drawingml/2006/main">
            <a:ext uri="{FF2B5EF4-FFF2-40B4-BE49-F238E27FC236}">
              <a16:creationId xmlns:a16="http://schemas.microsoft.com/office/drawing/2014/main" id="{443DA066-819D-E84B-8A3B-676253AC2A0A}"/>
            </a:ext>
          </a:extLst>
        </cdr:cNvPr>
        <cdr:cNvCxnSpPr/>
      </cdr:nvCxnSpPr>
      <cdr:spPr>
        <a:xfrm xmlns:a="http://schemas.openxmlformats.org/drawingml/2006/main" rot="16200000" flipH="1">
          <a:off x="4028611" y="584567"/>
          <a:ext cx="748456" cy="362869"/>
        </a:xfrm>
        <a:prstGeom xmlns:a="http://schemas.openxmlformats.org/drawingml/2006/main" prst="bentConnector3">
          <a:avLst>
            <a:gd name="adj1" fmla="val 1514"/>
          </a:avLst>
        </a:prstGeom>
        <a:ln xmlns:a="http://schemas.openxmlformats.org/drawingml/2006/main">
          <a:solidFill>
            <a:srgbClr val="000000"/>
          </a:solidFill>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0.61547</cdr:x>
      <cdr:y>0.54849</cdr:y>
    </cdr:from>
    <cdr:to>
      <cdr:x>0.66701</cdr:x>
      <cdr:y>0.70487</cdr:y>
    </cdr:to>
    <cdr:cxnSp macro="">
      <cdr:nvCxnSpPr>
        <cdr:cNvPr id="8" name="Elbow Connector 7">
          <a:extLst xmlns:a="http://schemas.openxmlformats.org/drawingml/2006/main">
            <a:ext uri="{FF2B5EF4-FFF2-40B4-BE49-F238E27FC236}">
              <a16:creationId xmlns:a16="http://schemas.microsoft.com/office/drawing/2014/main" id="{31850E39-5954-254A-A851-4336DE3EF68F}"/>
            </a:ext>
          </a:extLst>
        </cdr:cNvPr>
        <cdr:cNvCxnSpPr/>
      </cdr:nvCxnSpPr>
      <cdr:spPr>
        <a:xfrm xmlns:a="http://schemas.openxmlformats.org/drawingml/2006/main" rot="16200000" flipV="1">
          <a:off x="4910643" y="2270449"/>
          <a:ext cx="618926" cy="419566"/>
        </a:xfrm>
        <a:prstGeom xmlns:a="http://schemas.openxmlformats.org/drawingml/2006/main" prst="bentConnector3">
          <a:avLst>
            <a:gd name="adj1" fmla="val 2362"/>
          </a:avLst>
        </a:prstGeom>
        <a:ln xmlns:a="http://schemas.openxmlformats.org/drawingml/2006/main">
          <a:solidFill>
            <a:schemeClr val="tx1"/>
          </a:solidFill>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57333" cy="353854"/>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sz="quarter" idx="1"/>
          </p:nvPr>
        </p:nvSpPr>
        <p:spPr>
          <a:xfrm>
            <a:off x="5303578" y="0"/>
            <a:ext cx="4057333" cy="353854"/>
          </a:xfrm>
          <a:prstGeom prst="rect">
            <a:avLst/>
          </a:prstGeom>
        </p:spPr>
        <p:txBody>
          <a:bodyPr vert="horz" lIns="93936" tIns="46968" rIns="93936" bIns="46968" rtlCol="0"/>
          <a:lstStyle>
            <a:lvl1pPr algn="r">
              <a:defRPr sz="1200"/>
            </a:lvl1pPr>
          </a:lstStyle>
          <a:p>
            <a:fld id="{5A721B00-6FC2-41C5-8CC8-B9EEA04C504C}" type="datetimeFigureOut">
              <a:rPr lang="en-US" smtClean="0"/>
              <a:pPr/>
              <a:t>4/9/19</a:t>
            </a:fld>
            <a:endParaRPr lang="en-US" dirty="0"/>
          </a:p>
        </p:txBody>
      </p:sp>
      <p:sp>
        <p:nvSpPr>
          <p:cNvPr id="4" name="Footer Placeholder 3"/>
          <p:cNvSpPr>
            <a:spLocks noGrp="1"/>
          </p:cNvSpPr>
          <p:nvPr>
            <p:ph type="ftr" sz="quarter" idx="2"/>
          </p:nvPr>
        </p:nvSpPr>
        <p:spPr>
          <a:xfrm>
            <a:off x="2" y="6721993"/>
            <a:ext cx="4057333" cy="353854"/>
          </a:xfrm>
          <a:prstGeom prst="rect">
            <a:avLst/>
          </a:prstGeom>
        </p:spPr>
        <p:txBody>
          <a:bodyPr vert="horz" lIns="93936" tIns="46968" rIns="93936" bIns="46968" rtlCol="0" anchor="b"/>
          <a:lstStyle>
            <a:lvl1pPr algn="l">
              <a:defRPr sz="1200"/>
            </a:lvl1pPr>
          </a:lstStyle>
          <a:p>
            <a:endParaRPr lang="en-US" dirty="0"/>
          </a:p>
        </p:txBody>
      </p:sp>
      <p:sp>
        <p:nvSpPr>
          <p:cNvPr id="5" name="Slide Number Placeholder 4"/>
          <p:cNvSpPr>
            <a:spLocks noGrp="1"/>
          </p:cNvSpPr>
          <p:nvPr>
            <p:ph type="sldNum" sz="quarter" idx="3"/>
          </p:nvPr>
        </p:nvSpPr>
        <p:spPr>
          <a:xfrm>
            <a:off x="5303578" y="6721993"/>
            <a:ext cx="4057333" cy="353854"/>
          </a:xfrm>
          <a:prstGeom prst="rect">
            <a:avLst/>
          </a:prstGeom>
        </p:spPr>
        <p:txBody>
          <a:bodyPr vert="horz" lIns="93936" tIns="46968" rIns="93936" bIns="46968" rtlCol="0" anchor="b"/>
          <a:lstStyle>
            <a:lvl1pPr algn="r">
              <a:defRPr sz="1200"/>
            </a:lvl1pPr>
          </a:lstStyle>
          <a:p>
            <a:fld id="{23498FED-E309-4234-8533-7FE78C077757}" type="slidenum">
              <a:rPr lang="en-US" smtClean="0"/>
              <a:pPr/>
              <a:t>‹#›</a:t>
            </a:fld>
            <a:endParaRPr lang="en-US" dirty="0"/>
          </a:p>
        </p:txBody>
      </p:sp>
    </p:spTree>
    <p:extLst>
      <p:ext uri="{BB962C8B-B14F-4D97-AF65-F5344CB8AC3E}">
        <p14:creationId xmlns:p14="http://schemas.microsoft.com/office/powerpoint/2010/main" val="39832887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57333" cy="353854"/>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5303578" y="0"/>
            <a:ext cx="4057333" cy="353854"/>
          </a:xfrm>
          <a:prstGeom prst="rect">
            <a:avLst/>
          </a:prstGeom>
        </p:spPr>
        <p:txBody>
          <a:bodyPr vert="horz" lIns="93936" tIns="46968" rIns="93936" bIns="46968" rtlCol="0"/>
          <a:lstStyle>
            <a:lvl1pPr algn="r">
              <a:defRPr sz="1200"/>
            </a:lvl1pPr>
          </a:lstStyle>
          <a:p>
            <a:fld id="{E964F934-0B1F-4A2D-B327-660F7F58F120}" type="datetimeFigureOut">
              <a:rPr lang="en-US" smtClean="0"/>
              <a:pPr/>
              <a:t>4/9/19</a:t>
            </a:fld>
            <a:endParaRPr lang="en-US" dirty="0"/>
          </a:p>
        </p:txBody>
      </p:sp>
      <p:sp>
        <p:nvSpPr>
          <p:cNvPr id="4" name="Slide Image Placeholder 3"/>
          <p:cNvSpPr>
            <a:spLocks noGrp="1" noRot="1" noChangeAspect="1"/>
          </p:cNvSpPr>
          <p:nvPr>
            <p:ph type="sldImg" idx="2"/>
          </p:nvPr>
        </p:nvSpPr>
        <p:spPr>
          <a:xfrm>
            <a:off x="2911475" y="530225"/>
            <a:ext cx="3540125" cy="2654300"/>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936308" y="3361611"/>
            <a:ext cx="7490460" cy="3184684"/>
          </a:xfrm>
          <a:prstGeom prst="rect">
            <a:avLst/>
          </a:prstGeom>
        </p:spPr>
        <p:txBody>
          <a:bodyPr vert="horz" lIns="93936" tIns="46968" rIns="93936" bIns="4696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6721993"/>
            <a:ext cx="4057333" cy="353854"/>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5303578" y="6721993"/>
            <a:ext cx="4057333" cy="353854"/>
          </a:xfrm>
          <a:prstGeom prst="rect">
            <a:avLst/>
          </a:prstGeom>
        </p:spPr>
        <p:txBody>
          <a:bodyPr vert="horz" lIns="93936" tIns="46968" rIns="93936" bIns="46968" rtlCol="0" anchor="b"/>
          <a:lstStyle>
            <a:lvl1pPr algn="r">
              <a:defRPr sz="1200"/>
            </a:lvl1pPr>
          </a:lstStyle>
          <a:p>
            <a:fld id="{404592BD-A84E-44A3-8DF7-E6ED0C1DA784}" type="slidenum">
              <a:rPr lang="en-US" smtClean="0"/>
              <a:pPr/>
              <a:t>‹#›</a:t>
            </a:fld>
            <a:endParaRPr lang="en-US" dirty="0"/>
          </a:p>
        </p:txBody>
      </p:sp>
    </p:spTree>
    <p:extLst>
      <p:ext uri="{BB962C8B-B14F-4D97-AF65-F5344CB8AC3E}">
        <p14:creationId xmlns:p14="http://schemas.microsoft.com/office/powerpoint/2010/main" val="3637403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Nonetheless, some interesting emissions testing results</a:t>
            </a:r>
          </a:p>
          <a:p>
            <a:endParaRPr lang="en-US" dirty="0"/>
          </a:p>
          <a:p>
            <a:r>
              <a:rPr lang="en-US" dirty="0"/>
              <a:t>Cars</a:t>
            </a:r>
            <a:r>
              <a:rPr lang="en-US" baseline="0" dirty="0"/>
              <a:t> less than about 5 years old have a failure rate of &lt; 1%</a:t>
            </a:r>
          </a:p>
          <a:p>
            <a:r>
              <a:rPr lang="en-US" baseline="0" dirty="0"/>
              <a:t>It goes up to a max of about 5% for 20 year old cars</a:t>
            </a:r>
          </a:p>
          <a:p>
            <a:endParaRPr lang="en-US" dirty="0"/>
          </a:p>
          <a:p>
            <a:r>
              <a:rPr lang="en-US" dirty="0"/>
              <a:t>The overall failure rate for emissions is about  2%</a:t>
            </a:r>
          </a:p>
          <a:p>
            <a:endParaRPr lang="en-US" dirty="0"/>
          </a:p>
          <a:p>
            <a:r>
              <a:rPr lang="en-US" dirty="0"/>
              <a:t>This also varies by odometer,</a:t>
            </a:r>
            <a:r>
              <a:rPr lang="en-US" baseline="0" dirty="0"/>
              <a:t> body type, </a:t>
            </a:r>
            <a:r>
              <a:rPr lang="en-US" baseline="0" dirty="0" err="1"/>
              <a:t>etc</a:t>
            </a:r>
            <a:r>
              <a:rPr lang="en-US" baseline="0" dirty="0"/>
              <a:t>, but not showing it here.</a:t>
            </a:r>
          </a:p>
          <a:p>
            <a:endParaRPr lang="en-US" baseline="0" dirty="0"/>
          </a:p>
          <a:p>
            <a:r>
              <a:rPr lang="en-US" baseline="0" dirty="0"/>
              <a:t>You might be saying “those failure rates aren’t so bad”.   But remember, only 1% of these tests did an actual emissions test!!</a:t>
            </a:r>
          </a:p>
          <a:p>
            <a:endParaRPr lang="en-US" baseline="0" dirty="0"/>
          </a:p>
          <a:p>
            <a:r>
              <a:rPr lang="en-US" baseline="0" dirty="0"/>
              <a:t>The problem is, we are trusting the computers to be programmed to know when the engine performance is sufficiently poor to create an </a:t>
            </a:r>
            <a:r>
              <a:rPr lang="en-US" baseline="0" dirty="0" err="1"/>
              <a:t>emissons</a:t>
            </a:r>
            <a:r>
              <a:rPr lang="en-US" baseline="0" dirty="0"/>
              <a:t> problem!</a:t>
            </a:r>
            <a:endParaRPr lang="en-US" dirty="0"/>
          </a:p>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16</a:t>
            </a:fld>
            <a:endParaRPr lang="en-US" dirty="0"/>
          </a:p>
        </p:txBody>
      </p:sp>
    </p:spTree>
    <p:extLst>
      <p:ext uri="{BB962C8B-B14F-4D97-AF65-F5344CB8AC3E}">
        <p14:creationId xmlns:p14="http://schemas.microsoft.com/office/powerpoint/2010/main" val="1296265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Prithvi S. Acharya</a:t>
            </a:r>
          </a:p>
        </p:txBody>
      </p:sp>
      <p:sp>
        <p:nvSpPr>
          <p:cNvPr id="8" name="Footer Placeholder 7">
            <a:extLst>
              <a:ext uri="{FF2B5EF4-FFF2-40B4-BE49-F238E27FC236}">
                <a16:creationId xmlns:a16="http://schemas.microsoft.com/office/drawing/2014/main" id="{91B7DA73-CC9F-4C9F-9323-A6904AA76171}"/>
              </a:ext>
            </a:extLst>
          </p:cNvPr>
          <p:cNvSpPr>
            <a:spLocks noGrp="1"/>
          </p:cNvSpPr>
          <p:nvPr>
            <p:ph type="ftr" sz="quarter" idx="4"/>
          </p:nvPr>
        </p:nvSpPr>
        <p:spPr/>
        <p:txBody>
          <a:bodyPr/>
          <a:lstStyle/>
          <a:p>
            <a:r>
              <a:rPr lang="en-GB"/>
              <a:t>Part A Slides (1/24, 11.00a-12.30p)</a:t>
            </a:r>
            <a:endParaRPr lang="en-US"/>
          </a:p>
        </p:txBody>
      </p:sp>
    </p:spTree>
    <p:extLst>
      <p:ext uri="{BB962C8B-B14F-4D97-AF65-F5344CB8AC3E}">
        <p14:creationId xmlns:p14="http://schemas.microsoft.com/office/powerpoint/2010/main" val="1203258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not trying to predict MIL – already know it</a:t>
            </a:r>
            <a:br>
              <a:rPr lang="en-US" dirty="0"/>
            </a:br>
            <a:r>
              <a:rPr lang="en-US" dirty="0"/>
              <a:t>We are trying to identify ACTUAL high emitters</a:t>
            </a:r>
          </a:p>
        </p:txBody>
      </p:sp>
      <p:sp>
        <p:nvSpPr>
          <p:cNvPr id="4" name="Header Placeholder 3"/>
          <p:cNvSpPr>
            <a:spLocks noGrp="1"/>
          </p:cNvSpPr>
          <p:nvPr>
            <p:ph type="hdr" sz="quarter"/>
          </p:nvPr>
        </p:nvSpPr>
        <p:spPr/>
        <p:txBody>
          <a:bodyPr/>
          <a:lstStyle/>
          <a:p>
            <a:r>
              <a:rPr lang="en-US"/>
              <a:t>Prithvi S. Acharya</a:t>
            </a:r>
          </a:p>
        </p:txBody>
      </p:sp>
      <p:sp>
        <p:nvSpPr>
          <p:cNvPr id="8" name="Footer Placeholder 7">
            <a:extLst>
              <a:ext uri="{FF2B5EF4-FFF2-40B4-BE49-F238E27FC236}">
                <a16:creationId xmlns:a16="http://schemas.microsoft.com/office/drawing/2014/main" id="{3F3C2FA1-CCEE-430E-AB90-DB7163E26F1A}"/>
              </a:ext>
            </a:extLst>
          </p:cNvPr>
          <p:cNvSpPr>
            <a:spLocks noGrp="1"/>
          </p:cNvSpPr>
          <p:nvPr>
            <p:ph type="ftr" sz="quarter" idx="4"/>
          </p:nvPr>
        </p:nvSpPr>
        <p:spPr/>
        <p:txBody>
          <a:bodyPr/>
          <a:lstStyle/>
          <a:p>
            <a:r>
              <a:rPr lang="en-GB"/>
              <a:t>Part A Slides (1/24, 11.00a-12.30p)</a:t>
            </a:r>
            <a:endParaRPr lang="en-US"/>
          </a:p>
        </p:txBody>
      </p:sp>
    </p:spTree>
    <p:extLst>
      <p:ext uri="{BB962C8B-B14F-4D97-AF65-F5344CB8AC3E}">
        <p14:creationId xmlns:p14="http://schemas.microsoft.com/office/powerpoint/2010/main" val="111110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Prithvi S. Acharya</a:t>
            </a:r>
          </a:p>
        </p:txBody>
      </p:sp>
      <p:sp>
        <p:nvSpPr>
          <p:cNvPr id="8" name="Footer Placeholder 7">
            <a:extLst>
              <a:ext uri="{FF2B5EF4-FFF2-40B4-BE49-F238E27FC236}">
                <a16:creationId xmlns:a16="http://schemas.microsoft.com/office/drawing/2014/main" id="{99DC13C1-9A23-4680-99CF-DE97D9BA2493}"/>
              </a:ext>
            </a:extLst>
          </p:cNvPr>
          <p:cNvSpPr>
            <a:spLocks noGrp="1"/>
          </p:cNvSpPr>
          <p:nvPr>
            <p:ph type="ftr" sz="quarter" idx="4"/>
          </p:nvPr>
        </p:nvSpPr>
        <p:spPr/>
        <p:txBody>
          <a:bodyPr/>
          <a:lstStyle/>
          <a:p>
            <a:r>
              <a:rPr lang="en-GB"/>
              <a:t>Part A Slides (1/24, 11.00a-12.30p)</a:t>
            </a:r>
            <a:endParaRPr lang="en-US"/>
          </a:p>
        </p:txBody>
      </p:sp>
    </p:spTree>
    <p:extLst>
      <p:ext uri="{BB962C8B-B14F-4D97-AF65-F5344CB8AC3E}">
        <p14:creationId xmlns:p14="http://schemas.microsoft.com/office/powerpoint/2010/main" val="2975282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“false positive (i.e. fail) rate” appears really low because overall incidence is really low.</a:t>
            </a:r>
          </a:p>
        </p:txBody>
      </p:sp>
      <p:sp>
        <p:nvSpPr>
          <p:cNvPr id="6" name="Header Placeholder 5">
            <a:extLst>
              <a:ext uri="{FF2B5EF4-FFF2-40B4-BE49-F238E27FC236}">
                <a16:creationId xmlns:a16="http://schemas.microsoft.com/office/drawing/2014/main" id="{8D4DBEC8-20D4-4E52-A1DD-DFFA2962F048}"/>
              </a:ext>
            </a:extLst>
          </p:cNvPr>
          <p:cNvSpPr>
            <a:spLocks noGrp="1"/>
          </p:cNvSpPr>
          <p:nvPr>
            <p:ph type="hdr" sz="quarter"/>
          </p:nvPr>
        </p:nvSpPr>
        <p:spPr/>
        <p:txBody>
          <a:bodyPr/>
          <a:lstStyle/>
          <a:p>
            <a:r>
              <a:rPr lang="en-US"/>
              <a:t>Prithvi S. Acharya</a:t>
            </a:r>
          </a:p>
        </p:txBody>
      </p:sp>
      <p:sp>
        <p:nvSpPr>
          <p:cNvPr id="8" name="Footer Placeholder 7">
            <a:extLst>
              <a:ext uri="{FF2B5EF4-FFF2-40B4-BE49-F238E27FC236}">
                <a16:creationId xmlns:a16="http://schemas.microsoft.com/office/drawing/2014/main" id="{BBE23752-6E29-480C-8953-31E1667E0C14}"/>
              </a:ext>
            </a:extLst>
          </p:cNvPr>
          <p:cNvSpPr>
            <a:spLocks noGrp="1"/>
          </p:cNvSpPr>
          <p:nvPr>
            <p:ph type="ftr" sz="quarter" idx="4"/>
          </p:nvPr>
        </p:nvSpPr>
        <p:spPr/>
        <p:txBody>
          <a:bodyPr/>
          <a:lstStyle/>
          <a:p>
            <a:r>
              <a:rPr lang="en-GB"/>
              <a:t>Part A Slides (1/24, 11.00a-12.30p)</a:t>
            </a:r>
            <a:endParaRPr lang="en-US"/>
          </a:p>
        </p:txBody>
      </p:sp>
    </p:spTree>
    <p:extLst>
      <p:ext uri="{BB962C8B-B14F-4D97-AF65-F5344CB8AC3E}">
        <p14:creationId xmlns:p14="http://schemas.microsoft.com/office/powerpoint/2010/main" val="48809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common in statistical analyses for many fields.</a:t>
            </a:r>
            <a:br>
              <a:rPr lang="en-US" dirty="0"/>
            </a:br>
            <a:r>
              <a:rPr lang="en-US" dirty="0"/>
              <a:t>ALL RESULTS AFTER THIS ARE BASED ON STRATIFIED DATA</a:t>
            </a:r>
          </a:p>
          <a:p>
            <a:endParaRPr lang="en-US" dirty="0"/>
          </a:p>
        </p:txBody>
      </p:sp>
      <p:sp>
        <p:nvSpPr>
          <p:cNvPr id="6" name="Header Placeholder 5">
            <a:extLst>
              <a:ext uri="{FF2B5EF4-FFF2-40B4-BE49-F238E27FC236}">
                <a16:creationId xmlns:a16="http://schemas.microsoft.com/office/drawing/2014/main" id="{25F03548-59BA-4E98-A7F2-3C3727F3A077}"/>
              </a:ext>
            </a:extLst>
          </p:cNvPr>
          <p:cNvSpPr>
            <a:spLocks noGrp="1"/>
          </p:cNvSpPr>
          <p:nvPr>
            <p:ph type="hdr" sz="quarter"/>
          </p:nvPr>
        </p:nvSpPr>
        <p:spPr/>
        <p:txBody>
          <a:bodyPr/>
          <a:lstStyle/>
          <a:p>
            <a:r>
              <a:rPr lang="en-US"/>
              <a:t>Prithvi S. Acharya</a:t>
            </a:r>
          </a:p>
        </p:txBody>
      </p:sp>
      <p:sp>
        <p:nvSpPr>
          <p:cNvPr id="8" name="Footer Placeholder 7">
            <a:extLst>
              <a:ext uri="{FF2B5EF4-FFF2-40B4-BE49-F238E27FC236}">
                <a16:creationId xmlns:a16="http://schemas.microsoft.com/office/drawing/2014/main" id="{884F38FA-59AB-4B12-AD1C-536886242386}"/>
              </a:ext>
            </a:extLst>
          </p:cNvPr>
          <p:cNvSpPr>
            <a:spLocks noGrp="1"/>
          </p:cNvSpPr>
          <p:nvPr>
            <p:ph type="ftr" sz="quarter" idx="4"/>
          </p:nvPr>
        </p:nvSpPr>
        <p:spPr/>
        <p:txBody>
          <a:bodyPr/>
          <a:lstStyle/>
          <a:p>
            <a:r>
              <a:rPr lang="en-GB"/>
              <a:t>Part A Slides (1/24, 11.00a-12.30p)</a:t>
            </a:r>
            <a:endParaRPr lang="en-US"/>
          </a:p>
        </p:txBody>
      </p:sp>
    </p:spTree>
    <p:extLst>
      <p:ext uri="{BB962C8B-B14F-4D97-AF65-F5344CB8AC3E}">
        <p14:creationId xmlns:p14="http://schemas.microsoft.com/office/powerpoint/2010/main" val="3658292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Conditional probability.</a:t>
            </a:r>
          </a:p>
          <a:p>
            <a:r>
              <a:rPr lang="en-GB" dirty="0"/>
              <a:t>Vary for rural/urban?</a:t>
            </a:r>
          </a:p>
          <a:p>
            <a:r>
              <a:rPr lang="en-GB" dirty="0"/>
              <a:t>A receiver operating characteristic curve, i.e., ROC curve, is a graphical plot that illustrates the diagnostic ability of a binary classifier system as its discrimination threshold is varied.</a:t>
            </a:r>
          </a:p>
          <a:p>
            <a:r>
              <a:rPr lang="en-GB" dirty="0"/>
              <a:t>The ROC curve is created by plotting the true positive rate (TPR) against the false positive rate (FPR) at various threshold settings. </a:t>
            </a:r>
            <a:endParaRPr lang="en-US" dirty="0"/>
          </a:p>
        </p:txBody>
      </p:sp>
      <p:sp>
        <p:nvSpPr>
          <p:cNvPr id="6" name="Header Placeholder 5">
            <a:extLst>
              <a:ext uri="{FF2B5EF4-FFF2-40B4-BE49-F238E27FC236}">
                <a16:creationId xmlns:a16="http://schemas.microsoft.com/office/drawing/2014/main" id="{00F2DF65-D50B-49CA-A0D2-885954F78586}"/>
              </a:ext>
            </a:extLst>
          </p:cNvPr>
          <p:cNvSpPr>
            <a:spLocks noGrp="1"/>
          </p:cNvSpPr>
          <p:nvPr>
            <p:ph type="hdr" sz="quarter"/>
          </p:nvPr>
        </p:nvSpPr>
        <p:spPr/>
        <p:txBody>
          <a:bodyPr/>
          <a:lstStyle/>
          <a:p>
            <a:r>
              <a:rPr lang="en-US"/>
              <a:t>Prithvi S. Acharya</a:t>
            </a:r>
          </a:p>
        </p:txBody>
      </p:sp>
      <p:sp>
        <p:nvSpPr>
          <p:cNvPr id="8" name="Footer Placeholder 7">
            <a:extLst>
              <a:ext uri="{FF2B5EF4-FFF2-40B4-BE49-F238E27FC236}">
                <a16:creationId xmlns:a16="http://schemas.microsoft.com/office/drawing/2014/main" id="{33A5B603-474B-46E6-8E8A-382AD78583BC}"/>
              </a:ext>
            </a:extLst>
          </p:cNvPr>
          <p:cNvSpPr>
            <a:spLocks noGrp="1"/>
          </p:cNvSpPr>
          <p:nvPr>
            <p:ph type="ftr" sz="quarter" idx="4"/>
          </p:nvPr>
        </p:nvSpPr>
        <p:spPr/>
        <p:txBody>
          <a:bodyPr/>
          <a:lstStyle/>
          <a:p>
            <a:r>
              <a:rPr lang="en-GB"/>
              <a:t>Part A Slides (1/24, 11.00a-12.30p)</a:t>
            </a:r>
            <a:endParaRPr lang="en-US"/>
          </a:p>
        </p:txBody>
      </p:sp>
    </p:spTree>
    <p:extLst>
      <p:ext uri="{BB962C8B-B14F-4D97-AF65-F5344CB8AC3E}">
        <p14:creationId xmlns:p14="http://schemas.microsoft.com/office/powerpoint/2010/main" val="1253850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Prithvi S. Acharya</a:t>
            </a:r>
          </a:p>
        </p:txBody>
      </p:sp>
      <p:sp>
        <p:nvSpPr>
          <p:cNvPr id="8" name="Footer Placeholder 7">
            <a:extLst>
              <a:ext uri="{FF2B5EF4-FFF2-40B4-BE49-F238E27FC236}">
                <a16:creationId xmlns:a16="http://schemas.microsoft.com/office/drawing/2014/main" id="{5C8E296B-C907-4735-BDE0-8A40E045AF88}"/>
              </a:ext>
            </a:extLst>
          </p:cNvPr>
          <p:cNvSpPr>
            <a:spLocks noGrp="1"/>
          </p:cNvSpPr>
          <p:nvPr>
            <p:ph type="ftr" sz="quarter" idx="4"/>
          </p:nvPr>
        </p:nvSpPr>
        <p:spPr/>
        <p:txBody>
          <a:bodyPr/>
          <a:lstStyle/>
          <a:p>
            <a:r>
              <a:rPr lang="en-GB"/>
              <a:t>Part A Slides (1/24, 11.00a-12.30p)</a:t>
            </a:r>
            <a:endParaRPr lang="en-US"/>
          </a:p>
        </p:txBody>
      </p:sp>
    </p:spTree>
    <p:extLst>
      <p:ext uri="{BB962C8B-B14F-4D97-AF65-F5344CB8AC3E}">
        <p14:creationId xmlns:p14="http://schemas.microsoft.com/office/powerpoint/2010/main" val="4218281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ENVISION A SCENARIO</a:t>
            </a:r>
            <a:br>
              <a:rPr lang="en-US" dirty="0"/>
            </a:br>
            <a:r>
              <a:rPr lang="en-US" dirty="0"/>
              <a:t>Based on last model,50-50 dataset</a:t>
            </a:r>
            <a:br>
              <a:rPr lang="en-US" dirty="0"/>
            </a:br>
            <a:r>
              <a:rPr lang="en-US" dirty="0"/>
              <a:t>Current: 100% flagged? </a:t>
            </a:r>
          </a:p>
          <a:p>
            <a:endParaRPr lang="en-US" dirty="0"/>
          </a:p>
        </p:txBody>
      </p:sp>
      <p:sp>
        <p:nvSpPr>
          <p:cNvPr id="6" name="Header Placeholder 5">
            <a:extLst>
              <a:ext uri="{FF2B5EF4-FFF2-40B4-BE49-F238E27FC236}">
                <a16:creationId xmlns:a16="http://schemas.microsoft.com/office/drawing/2014/main" id="{7738852C-5CE5-4018-96D9-671C3FFB3FC8}"/>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Prithvi S. Acharya</a:t>
            </a:r>
          </a:p>
        </p:txBody>
      </p:sp>
      <p:sp>
        <p:nvSpPr>
          <p:cNvPr id="8" name="Footer Placeholder 7">
            <a:extLst>
              <a:ext uri="{FF2B5EF4-FFF2-40B4-BE49-F238E27FC236}">
                <a16:creationId xmlns:a16="http://schemas.microsoft.com/office/drawing/2014/main" id="{358A3879-F687-4B5E-98AE-A7116E3EB2C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t>Part A Slides (1/24, 11.00a-12.30p)</a:t>
            </a: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33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STRATIFIED SAMPLE</a:t>
            </a:r>
          </a:p>
        </p:txBody>
      </p:sp>
      <p:sp>
        <p:nvSpPr>
          <p:cNvPr id="4" name="Header Placeholder 3"/>
          <p:cNvSpPr>
            <a:spLocks noGrp="1"/>
          </p:cNvSpPr>
          <p:nvPr>
            <p:ph type="hdr" sz="quarter"/>
          </p:nvPr>
        </p:nvSpPr>
        <p:spPr/>
        <p:txBody>
          <a:bodyPr/>
          <a:lstStyle/>
          <a:p>
            <a:r>
              <a:rPr lang="en-US"/>
              <a:t>Prithvi S. Acharya</a:t>
            </a:r>
          </a:p>
        </p:txBody>
      </p:sp>
      <p:sp>
        <p:nvSpPr>
          <p:cNvPr id="8" name="Footer Placeholder 7">
            <a:extLst>
              <a:ext uri="{FF2B5EF4-FFF2-40B4-BE49-F238E27FC236}">
                <a16:creationId xmlns:a16="http://schemas.microsoft.com/office/drawing/2014/main" id="{AD9AEC32-08F6-49A8-A339-EBBBFDB1D99B}"/>
              </a:ext>
            </a:extLst>
          </p:cNvPr>
          <p:cNvSpPr>
            <a:spLocks noGrp="1"/>
          </p:cNvSpPr>
          <p:nvPr>
            <p:ph type="ftr" sz="quarter" idx="4"/>
          </p:nvPr>
        </p:nvSpPr>
        <p:spPr/>
        <p:txBody>
          <a:bodyPr/>
          <a:lstStyle/>
          <a:p>
            <a:r>
              <a:rPr lang="en-GB"/>
              <a:t>Part A Slides (1/24, 11.00a-12.30p)</a:t>
            </a:r>
            <a:endParaRPr lang="en-US"/>
          </a:p>
        </p:txBody>
      </p:sp>
    </p:spTree>
    <p:extLst>
      <p:ext uri="{BB962C8B-B14F-4D97-AF65-F5344CB8AC3E}">
        <p14:creationId xmlns:p14="http://schemas.microsoft.com/office/powerpoint/2010/main" val="894042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here are a few slides on me. - its important to both convey my research but also understand why I approach problems the way I do.</a:t>
            </a:r>
          </a:p>
          <a:p>
            <a:endParaRPr lang="en-US" baseline="0" dirty="0"/>
          </a:p>
          <a:p>
            <a:r>
              <a:rPr lang="en-US" baseline="0" dirty="0"/>
              <a:t>CLICK</a:t>
            </a:r>
          </a:p>
          <a:p>
            <a:endParaRPr lang="en-US" baseline="0" dirty="0"/>
          </a:p>
          <a:p>
            <a:r>
              <a:rPr lang="en-US" baseline="0" dirty="0"/>
              <a:t>As undergraduate, I majored ECE / EPP.  One of the capstone projects I did while there was the first study to consider the waste disposal implications of electronics.  This was the first “e-waste” study, and estimated the then-cumulative, and projected, volumes of computers in landfills, in 1991.  It was never published in a journal, and has been grey literature for 25 years.   Last I checked, it had been cited 500 times.  </a:t>
            </a:r>
          </a:p>
          <a:p>
            <a:endParaRPr lang="en-US" baseline="0" dirty="0"/>
          </a:p>
          <a:p>
            <a:r>
              <a:rPr lang="en-US" baseline="0" dirty="0"/>
              <a:t>CLICK</a:t>
            </a:r>
          </a:p>
          <a:p>
            <a:r>
              <a:rPr lang="en-US" baseline="0" dirty="0"/>
              <a:t>It gave me the inspiration to get a PhD, and I had taken many economics courses.  I was drawn to study the effects of regulation, especially from an environmental perspective.  </a:t>
            </a:r>
          </a:p>
          <a:p>
            <a:endParaRPr lang="en-US" baseline="0" dirty="0"/>
          </a:p>
          <a:p>
            <a:r>
              <a:rPr lang="en-US" baseline="0" dirty="0"/>
              <a:t>CLICK</a:t>
            </a:r>
          </a:p>
          <a:p>
            <a:endParaRPr lang="en-US" baseline="0" dirty="0"/>
          </a:p>
          <a:p>
            <a:r>
              <a:rPr lang="en-US" baseline="0" dirty="0"/>
              <a:t>I studied under my mentor, the late Lester Lave. Lester as a mentor taught me two critical things:</a:t>
            </a:r>
          </a:p>
          <a:p>
            <a:endParaRPr lang="en-US" baseline="0" dirty="0"/>
          </a:p>
          <a:p>
            <a:pPr marL="228600" indent="-228600">
              <a:buAutoNum type="arabicParenR"/>
            </a:pPr>
            <a:r>
              <a:rPr lang="en-US" baseline="0" dirty="0"/>
              <a:t>Work on problems that matter  AND</a:t>
            </a:r>
          </a:p>
          <a:p>
            <a:pPr marL="228600" indent="-228600">
              <a:buAutoNum type="arabicParenR"/>
            </a:pPr>
            <a:r>
              <a:rPr lang="en-US" baseline="0" dirty="0"/>
              <a:t>Occasionally ask yourself how you want to be remembered.  At that time, I would have been remembered for counting PCs in landfills.  There had to be more.</a:t>
            </a:r>
          </a:p>
          <a:p>
            <a:endParaRPr lang="en-US" baseline="0" dirty="0"/>
          </a:p>
          <a:p>
            <a:r>
              <a:rPr lang="en-US" b="1" baseline="0" dirty="0"/>
              <a:t>I consider my main field to be industrial ecology, and my background of engineering and economics has been very useful in pursuing research in that area.</a:t>
            </a:r>
          </a:p>
          <a:p>
            <a:endParaRPr lang="en-US" b="1" baseline="0" dirty="0"/>
          </a:p>
          <a:p>
            <a:r>
              <a:rPr lang="en-US" b="1" baseline="0" dirty="0"/>
              <a:t>I’m mostly called “an LCA Person”.  But I’ve been called worse. </a:t>
            </a:r>
          </a:p>
          <a:p>
            <a:endParaRPr lang="en-US" b="1" baseline="0" dirty="0"/>
          </a:p>
          <a:p>
            <a:r>
              <a:rPr lang="en-US" b="1" baseline="0" dirty="0"/>
              <a:t> I see myself more generally as someone who seeks data to build models to inform technology and policy decisions.  LCA has been a great </a:t>
            </a:r>
            <a:r>
              <a:rPr lang="en-US" b="1" baseline="0" dirty="0" err="1"/>
              <a:t>testbed</a:t>
            </a:r>
            <a:r>
              <a:rPr lang="en-US" b="1" baseline="0" dirty="0"/>
              <a:t>.</a:t>
            </a:r>
          </a:p>
          <a:p>
            <a:endParaRPr lang="en-US" baseline="0"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2</a:t>
            </a:fld>
            <a:endParaRPr lang="en-US" dirty="0"/>
          </a:p>
        </p:txBody>
      </p:sp>
    </p:spTree>
    <p:extLst>
      <p:ext uri="{BB962C8B-B14F-4D97-AF65-F5344CB8AC3E}">
        <p14:creationId xmlns:p14="http://schemas.microsoft.com/office/powerpoint/2010/main" val="671910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domain especially (environmental), I don’t think jurisdictions would be willing to trust the manufacturers.</a:t>
            </a:r>
          </a:p>
        </p:txBody>
      </p:sp>
      <p:sp>
        <p:nvSpPr>
          <p:cNvPr id="4" name="Slide Number Placeholder 3"/>
          <p:cNvSpPr>
            <a:spLocks noGrp="1"/>
          </p:cNvSpPr>
          <p:nvPr>
            <p:ph type="sldNum" sz="quarter" idx="5"/>
          </p:nvPr>
        </p:nvSpPr>
        <p:spPr/>
        <p:txBody>
          <a:bodyPr/>
          <a:lstStyle/>
          <a:p>
            <a:fld id="{404592BD-A84E-44A3-8DF7-E6ED0C1DA784}" type="slidenum">
              <a:rPr lang="en-US" smtClean="0"/>
              <a:pPr/>
              <a:t>29</a:t>
            </a:fld>
            <a:endParaRPr lang="en-US" dirty="0"/>
          </a:p>
        </p:txBody>
      </p:sp>
    </p:spTree>
    <p:extLst>
      <p:ext uri="{BB962C8B-B14F-4D97-AF65-F5344CB8AC3E}">
        <p14:creationId xmlns:p14="http://schemas.microsoft.com/office/powerpoint/2010/main" val="2155553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NHTS</a:t>
            </a:r>
            <a:r>
              <a:rPr lang="en-US" baseline="0" dirty="0"/>
              <a:t> has been done for XX years and is still the “gold standard” for deriving VMT and other metrics for vehicles.  DOT has XX data points for Pennsylvania, which  means they make funding and other decisions based on these estimates on VMT from this limited sample.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30</a:t>
            </a:fld>
            <a:endParaRPr lang="en-US" dirty="0"/>
          </a:p>
        </p:txBody>
      </p:sp>
    </p:spTree>
    <p:extLst>
      <p:ext uri="{BB962C8B-B14F-4D97-AF65-F5344CB8AC3E}">
        <p14:creationId xmlns:p14="http://schemas.microsoft.com/office/powerpoint/2010/main" val="69885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EF71A8-C9FA-444F-A4C4-FB3B0673890A}" type="slidenum">
              <a:rPr lang="en-US" smtClean="0"/>
              <a:t>39</a:t>
            </a:fld>
            <a:endParaRPr lang="en-US"/>
          </a:p>
        </p:txBody>
      </p:sp>
    </p:spTree>
    <p:extLst>
      <p:ext uri="{BB962C8B-B14F-4D97-AF65-F5344CB8AC3E}">
        <p14:creationId xmlns:p14="http://schemas.microsoft.com/office/powerpoint/2010/main" val="3391332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4592BD-A84E-44A3-8DF7-E6ED0C1DA784}" type="slidenum">
              <a:rPr lang="en-US" smtClean="0"/>
              <a:pPr/>
              <a:t>41</a:t>
            </a:fld>
            <a:endParaRPr lang="en-US" dirty="0"/>
          </a:p>
        </p:txBody>
      </p:sp>
    </p:spTree>
    <p:extLst>
      <p:ext uri="{BB962C8B-B14F-4D97-AF65-F5344CB8AC3E}">
        <p14:creationId xmlns:p14="http://schemas.microsoft.com/office/powerpoint/2010/main" val="1194887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GHG emissions are almost entirely a 1:1 correspondence of fossil fuel combustion.</a:t>
            </a:r>
            <a:r>
              <a:rPr lang="en-US" baseline="0" dirty="0"/>
              <a:t> So to the extent that we do things that reduce energy use or increase efficiency (or de-carbonize transportation), we reduce GHGs in a straightforward manner.</a:t>
            </a:r>
          </a:p>
          <a:p>
            <a:endParaRPr lang="en-US" baseline="0" dirty="0"/>
          </a:p>
          <a:p>
            <a:r>
              <a:rPr lang="en-US" baseline="0" dirty="0"/>
              <a:t>If we think of the entire transportation sector “baseline” of about 30% of the total GHG emissions and compare that 30% baseline to the other air pollutants, its not so simple..</a:t>
            </a:r>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42</a:t>
            </a:fld>
            <a:endParaRPr lang="en-US" dirty="0"/>
          </a:p>
        </p:txBody>
      </p:sp>
    </p:spTree>
    <p:extLst>
      <p:ext uri="{BB962C8B-B14F-4D97-AF65-F5344CB8AC3E}">
        <p14:creationId xmlns:p14="http://schemas.microsoft.com/office/powerpoint/2010/main" val="1931268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on this slide, the share of emissions from transportation (not just passenger vehicles) ranges from 3% for PM to 60% for</a:t>
            </a:r>
            <a:r>
              <a:rPr lang="en-US" baseline="0" dirty="0"/>
              <a:t> </a:t>
            </a:r>
            <a:r>
              <a:rPr lang="en-US" baseline="0" dirty="0" err="1"/>
              <a:t>NOx</a:t>
            </a:r>
            <a:r>
              <a:rPr lang="en-US" baseline="0" dirty="0"/>
              <a:t>.  So, the relative share of benefits we get just from merely increasing fuel economy (and reducing energy use) isn’t as direct in the total picture here.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And of course, </a:t>
            </a:r>
            <a:r>
              <a:rPr lang="en-US" baseline="0" dirty="0" err="1"/>
              <a:t>NOx</a:t>
            </a:r>
            <a:r>
              <a:rPr lang="en-US" baseline="0" dirty="0"/>
              <a:t> and VOC are pre-cursors to ozone..</a:t>
            </a:r>
          </a:p>
          <a:p>
            <a:endParaRPr lang="en-US" baseline="0" dirty="0"/>
          </a:p>
          <a:p>
            <a:r>
              <a:rPr lang="en-US" baseline="0" dirty="0"/>
              <a:t>Not shown is SO2, where the transportation share is also only about 2%, like PM</a:t>
            </a:r>
          </a:p>
          <a:p>
            <a:endParaRPr lang="en-US" baseline="0" dirty="0"/>
          </a:p>
          <a:p>
            <a:endParaRPr lang="en-US" baseline="0" dirty="0"/>
          </a:p>
          <a:p>
            <a:r>
              <a:rPr lang="en-US" baseline="0" dirty="0"/>
              <a:t>If you add up these and other externalities associated with burning fuels for transportation, the costs are large</a:t>
            </a:r>
            <a:r>
              <a:rPr lang="mr-IN" baseline="0" dirty="0"/>
              <a:t>…</a:t>
            </a: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43</a:t>
            </a:fld>
            <a:endParaRPr lang="en-US" dirty="0"/>
          </a:p>
        </p:txBody>
      </p:sp>
    </p:spTree>
    <p:extLst>
      <p:ext uri="{BB962C8B-B14F-4D97-AF65-F5344CB8AC3E}">
        <p14:creationId xmlns:p14="http://schemas.microsoft.com/office/powerpoint/2010/main" val="351905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And gasoline is one of the two primary energy</a:t>
            </a:r>
            <a:r>
              <a:rPr lang="en-US" baseline="0" dirty="0"/>
              <a:t> sources in our transportation sector.</a:t>
            </a:r>
          </a:p>
          <a:p>
            <a:endParaRPr lang="en-US" baseline="0" dirty="0"/>
          </a:p>
          <a:p>
            <a:r>
              <a:rPr lang="en-US" baseline="0" dirty="0"/>
              <a:t>I am interested in a few research areas connected to elements of this bar graph.  Namely, air pollution, congestion, and accidents.  They happen to be pretty big parts of the total.  I’m interested in all vehicles but the most obvious application areas are for passenger vehicles (I will mention some commercial vehicles too later)</a:t>
            </a:r>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44</a:t>
            </a:fld>
            <a:endParaRPr lang="en-US" dirty="0"/>
          </a:p>
        </p:txBody>
      </p:sp>
    </p:spTree>
    <p:extLst>
      <p:ext uri="{BB962C8B-B14F-4D97-AF65-F5344CB8AC3E}">
        <p14:creationId xmlns:p14="http://schemas.microsoft.com/office/powerpoint/2010/main" val="2536225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1475" y="530225"/>
            <a:ext cx="3540125" cy="2654300"/>
          </a:xfrm>
        </p:spPr>
      </p:sp>
      <p:sp>
        <p:nvSpPr>
          <p:cNvPr id="3" name="Notes Placeholder 2"/>
          <p:cNvSpPr>
            <a:spLocks noGrp="1"/>
          </p:cNvSpPr>
          <p:nvPr>
            <p:ph type="body" idx="1"/>
          </p:nvPr>
        </p:nvSpPr>
        <p:spPr/>
        <p:txBody>
          <a:bodyPr>
            <a:normAutofit lnSpcReduction="10000"/>
          </a:bodyPr>
          <a:lstStyle/>
          <a:p>
            <a:pPr marL="0" indent="0">
              <a:buFont typeface="Arial"/>
              <a:buNone/>
            </a:pPr>
            <a:r>
              <a:rPr lang="en-US" sz="1800" kern="1200" dirty="0">
                <a:solidFill>
                  <a:schemeClr val="tx1"/>
                </a:solidFill>
                <a:effectLst/>
                <a:latin typeface="+mn-lt"/>
                <a:ea typeface="+mn-ea"/>
                <a:cs typeface="+mn-cs"/>
              </a:rPr>
              <a:t>Before I talk about the data..  Its primarily</a:t>
            </a:r>
            <a:r>
              <a:rPr lang="en-US" sz="1800" kern="1200" baseline="0" dirty="0">
                <a:solidFill>
                  <a:schemeClr val="tx1"/>
                </a:solidFill>
                <a:effectLst/>
                <a:latin typeface="+mn-lt"/>
                <a:ea typeface="+mn-ea"/>
                <a:cs typeface="+mn-cs"/>
              </a:rPr>
              <a:t> important to follow </a:t>
            </a:r>
            <a:r>
              <a:rPr lang="en-US" sz="1800" kern="1200" baseline="0" dirty="0" err="1">
                <a:solidFill>
                  <a:schemeClr val="tx1"/>
                </a:solidFill>
                <a:effectLst/>
                <a:latin typeface="+mn-lt"/>
                <a:ea typeface="+mn-ea"/>
                <a:cs typeface="+mn-cs"/>
              </a:rPr>
              <a:t>whats</a:t>
            </a:r>
            <a:r>
              <a:rPr lang="en-US" sz="1800" kern="1200" baseline="0" dirty="0">
                <a:solidFill>
                  <a:schemeClr val="tx1"/>
                </a:solidFill>
                <a:effectLst/>
                <a:latin typeface="+mn-lt"/>
                <a:ea typeface="+mn-ea"/>
                <a:cs typeface="+mn-cs"/>
              </a:rPr>
              <a:t> going on here.</a:t>
            </a:r>
            <a:endParaRPr lang="en-US" sz="1800" kern="1200" dirty="0">
              <a:solidFill>
                <a:schemeClr val="tx1"/>
              </a:solidFill>
              <a:effectLst/>
              <a:latin typeface="+mn-lt"/>
              <a:ea typeface="+mn-ea"/>
              <a:cs typeface="+mn-cs"/>
            </a:endParaRPr>
          </a:p>
          <a:p>
            <a:pPr marL="171450" indent="-171450">
              <a:buFont typeface="Arial"/>
              <a:buChar char="•"/>
            </a:pPr>
            <a:endParaRPr lang="en-US" sz="1800" kern="1200" dirty="0">
              <a:solidFill>
                <a:schemeClr val="tx1"/>
              </a:solidFill>
              <a:effectLst/>
              <a:latin typeface="+mn-lt"/>
              <a:ea typeface="+mn-ea"/>
              <a:cs typeface="+mn-cs"/>
            </a:endParaRPr>
          </a:p>
          <a:p>
            <a:pPr marL="171450" indent="-171450">
              <a:buFont typeface="Arial"/>
              <a:buChar char="•"/>
            </a:pPr>
            <a:r>
              <a:rPr lang="en-US" sz="1800" kern="1200" dirty="0">
                <a:solidFill>
                  <a:schemeClr val="tx1"/>
                </a:solidFill>
                <a:effectLst/>
                <a:latin typeface="+mn-lt"/>
                <a:ea typeface="+mn-ea"/>
                <a:cs typeface="+mn-cs"/>
              </a:rPr>
              <a:t>A typical inspection: a vehicle comes in, inspected, leaves with pass or fail, but Important to identify what occurs within the inspection itself</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sz="18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800" kern="1200" dirty="0">
                <a:solidFill>
                  <a:schemeClr val="tx1"/>
                </a:solidFill>
                <a:effectLst/>
                <a:latin typeface="+mn-lt"/>
                <a:ea typeface="+mn-ea"/>
                <a:cs typeface="+mn-cs"/>
              </a:rPr>
              <a:t>Work performed</a:t>
            </a:r>
            <a:r>
              <a:rPr lang="en-US" sz="1800" dirty="0"/>
              <a:t>= may leave with</a:t>
            </a:r>
            <a:r>
              <a:rPr lang="en-US" sz="1800" baseline="0" dirty="0"/>
              <a:t> a pass, but in essence, the vehicle “would have failed” if there were no safety program, and work would not have been performed</a:t>
            </a:r>
            <a:endParaRPr lang="en-US" sz="1800" kern="1200" dirty="0">
              <a:solidFill>
                <a:schemeClr val="tx1"/>
              </a:solidFill>
              <a:effectLst/>
              <a:latin typeface="+mn-lt"/>
              <a:ea typeface="+mn-ea"/>
              <a:cs typeface="+mn-cs"/>
            </a:endParaRPr>
          </a:p>
          <a:p>
            <a:pPr marL="171450" lvl="0" indent="-171450">
              <a:buFont typeface="Arial"/>
              <a:buChar char="•"/>
            </a:pPr>
            <a:endParaRPr lang="en-US" sz="1800" kern="1200" dirty="0">
              <a:solidFill>
                <a:schemeClr val="tx1"/>
              </a:solidFill>
              <a:effectLst/>
              <a:latin typeface="+mn-lt"/>
              <a:ea typeface="+mn-ea"/>
              <a:cs typeface="+mn-cs"/>
            </a:endParaRPr>
          </a:p>
          <a:p>
            <a:pPr marL="171450" lvl="0" indent="-171450">
              <a:buFont typeface="Arial"/>
              <a:buChar char="•"/>
            </a:pPr>
            <a:r>
              <a:rPr lang="en-US" sz="1800" kern="1200" dirty="0">
                <a:solidFill>
                  <a:schemeClr val="tx1"/>
                </a:solidFill>
                <a:effectLst/>
                <a:latin typeface="+mn-lt"/>
                <a:ea typeface="+mn-ea"/>
                <a:cs typeface="+mn-cs"/>
              </a:rPr>
              <a:t>Really we Need to focus on how cars are entering inspection to get idea of effectiveness of current program</a:t>
            </a:r>
          </a:p>
        </p:txBody>
      </p:sp>
      <p:sp>
        <p:nvSpPr>
          <p:cNvPr id="4" name="Slide Number Placeholder 3"/>
          <p:cNvSpPr>
            <a:spLocks noGrp="1"/>
          </p:cNvSpPr>
          <p:nvPr>
            <p:ph type="sldNum" sz="quarter" idx="10"/>
          </p:nvPr>
        </p:nvSpPr>
        <p:spPr/>
        <p:txBody>
          <a:bodyPr/>
          <a:lstStyle/>
          <a:p>
            <a:fld id="{955894D9-B0A3-46DC-B0BD-41A7DC5A8C63}" type="slidenum">
              <a:rPr lang="en-US" smtClean="0"/>
              <a:pPr/>
              <a:t>45</a:t>
            </a:fld>
            <a:endParaRPr lang="en-US" dirty="0"/>
          </a:p>
        </p:txBody>
      </p:sp>
    </p:spTree>
    <p:extLst>
      <p:ext uri="{BB962C8B-B14F-4D97-AF65-F5344CB8AC3E}">
        <p14:creationId xmlns:p14="http://schemas.microsoft.com/office/powerpoint/2010/main" val="1612170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look</a:t>
            </a:r>
            <a:r>
              <a:rPr lang="en-US" baseline="0" dirty="0"/>
              <a:t> at “pass given maintenance” vehicles because without the current program, these vehicles would not have been repaired. </a:t>
            </a:r>
            <a:r>
              <a:rPr lang="en-US" baseline="0"/>
              <a:t>This represents the vehicles that would be unsafe if the inspection program did not exist.</a:t>
            </a:r>
            <a:endParaRPr lang="en-US"/>
          </a:p>
          <a:p>
            <a:endParaRPr lang="en-US"/>
          </a:p>
        </p:txBody>
      </p:sp>
      <p:sp>
        <p:nvSpPr>
          <p:cNvPr id="4" name="Slide Number Placeholder 3"/>
          <p:cNvSpPr>
            <a:spLocks noGrp="1"/>
          </p:cNvSpPr>
          <p:nvPr>
            <p:ph type="sldNum" sz="quarter" idx="10"/>
          </p:nvPr>
        </p:nvSpPr>
        <p:spPr/>
        <p:txBody>
          <a:bodyPr/>
          <a:lstStyle/>
          <a:p>
            <a:fld id="{955894D9-B0A3-46DC-B0BD-41A7DC5A8C63}" type="slidenum">
              <a:rPr lang="en-US" smtClean="0"/>
              <a:pPr/>
              <a:t>46</a:t>
            </a:fld>
            <a:endParaRPr lang="en-US" dirty="0"/>
          </a:p>
        </p:txBody>
      </p:sp>
    </p:spTree>
    <p:extLst>
      <p:ext uri="{BB962C8B-B14F-4D97-AF65-F5344CB8AC3E}">
        <p14:creationId xmlns:p14="http://schemas.microsoft.com/office/powerpoint/2010/main" val="3945248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dirty="0"/>
              <a:t>First fail rate distribution I examined was failure</a:t>
            </a:r>
            <a:r>
              <a:rPr lang="en-US" sz="1200" baseline="0" dirty="0"/>
              <a:t> by age:</a:t>
            </a: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dirty="0"/>
              <a:t>Explain axes, bars, error bars, line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dirty="0"/>
              <a:t>Average failed vehicles over 6 years of data – ranges represent</a:t>
            </a:r>
            <a:r>
              <a:rPr lang="en-US" sz="1200" baseline="0" dirty="0"/>
              <a:t> min/max within those 6 years.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1" baseline="0" dirty="0"/>
              <a:t>Much higher than the 2-3% fail rates published by legislators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b="1" dirty="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1" dirty="0"/>
              <a:t>Point out that age 0 and 1 not zero, newer cars ARE failing, and also…back to legislator recommendation to exempt up</a:t>
            </a:r>
            <a:r>
              <a:rPr lang="en-US" sz="1200" b="1" baseline="0" dirty="0"/>
              <a:t> to 2 year old vehicles</a:t>
            </a:r>
            <a:endParaRPr lang="en-US" sz="1200" dirty="0"/>
          </a:p>
          <a:p>
            <a:endParaRPr lang="en-US" dirty="0"/>
          </a:p>
        </p:txBody>
      </p:sp>
      <p:sp>
        <p:nvSpPr>
          <p:cNvPr id="4" name="Slide Number Placeholder 3"/>
          <p:cNvSpPr>
            <a:spLocks noGrp="1"/>
          </p:cNvSpPr>
          <p:nvPr>
            <p:ph type="sldNum" sz="quarter" idx="10"/>
          </p:nvPr>
        </p:nvSpPr>
        <p:spPr/>
        <p:txBody>
          <a:bodyPr/>
          <a:lstStyle/>
          <a:p>
            <a:fld id="{955894D9-B0A3-46DC-B0BD-41A7DC5A8C63}" type="slidenum">
              <a:rPr lang="en-US" smtClean="0"/>
              <a:pPr/>
              <a:t>48</a:t>
            </a:fld>
            <a:endParaRPr lang="en-US" dirty="0"/>
          </a:p>
        </p:txBody>
      </p:sp>
    </p:spTree>
    <p:extLst>
      <p:ext uri="{BB962C8B-B14F-4D97-AF65-F5344CB8AC3E}">
        <p14:creationId xmlns:p14="http://schemas.microsoft.com/office/powerpoint/2010/main" val="2020473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off with a bit of motivation.  </a:t>
            </a:r>
          </a:p>
          <a:p>
            <a:endParaRPr lang="en-US" dirty="0"/>
          </a:p>
          <a:p>
            <a:r>
              <a:rPr lang="en-US" dirty="0"/>
              <a:t>Transportation,</a:t>
            </a:r>
            <a:r>
              <a:rPr lang="en-US" baseline="0" dirty="0"/>
              <a:t> like construction and the other core engineered system technologies that are a focus of the AIS group..  Interacts with everything.</a:t>
            </a:r>
          </a:p>
          <a:p>
            <a:endParaRPr lang="en-US" baseline="0" dirty="0"/>
          </a:p>
          <a:p>
            <a:r>
              <a:rPr lang="en-US" baseline="0" dirty="0"/>
              <a:t>And by interacting with everything, it means it has wide-ranging impacts that we need to study and manage.</a:t>
            </a:r>
          </a:p>
          <a:p>
            <a:endParaRPr lang="en-US" baseline="0" dirty="0"/>
          </a:p>
          <a:p>
            <a:r>
              <a:rPr lang="en-US" baseline="0" dirty="0"/>
              <a:t>Lets look at some of them.</a:t>
            </a:r>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3</a:t>
            </a:fld>
            <a:endParaRPr lang="en-US" dirty="0"/>
          </a:p>
        </p:txBody>
      </p:sp>
    </p:spTree>
    <p:extLst>
      <p:ext uri="{BB962C8B-B14F-4D97-AF65-F5344CB8AC3E}">
        <p14:creationId xmlns:p14="http://schemas.microsoft.com/office/powerpoint/2010/main" val="10149821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1475" y="530225"/>
            <a:ext cx="3540125" cy="26543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800" dirty="0"/>
              <a:t>Explain axes, bars, error bars, line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800" dirty="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800" kern="1200" dirty="0">
                <a:solidFill>
                  <a:schemeClr val="tx1"/>
                </a:solidFill>
                <a:effectLst/>
                <a:latin typeface="+mn-lt"/>
                <a:ea typeface="+mn-ea"/>
                <a:cs typeface="+mn-cs"/>
              </a:rPr>
              <a:t>note similar trend as age distr. yet smaller range bars </a:t>
            </a:r>
            <a:r>
              <a:rPr lang="en-US" sz="1800" kern="1200" dirty="0">
                <a:solidFill>
                  <a:schemeClr val="tx1"/>
                </a:solidFill>
                <a:effectLst/>
                <a:latin typeface="+mn-lt"/>
                <a:ea typeface="+mn-ea"/>
                <a:cs typeface="+mn-cs"/>
                <a:sym typeface="Wingdings"/>
              </a:rPr>
              <a:t></a:t>
            </a:r>
            <a:r>
              <a:rPr lang="en-US" sz="1800" kern="1200" dirty="0">
                <a:solidFill>
                  <a:schemeClr val="tx1"/>
                </a:solidFill>
                <a:effectLst/>
                <a:latin typeface="+mn-lt"/>
                <a:ea typeface="+mn-ea"/>
                <a:cs typeface="+mn-cs"/>
              </a:rPr>
              <a:t> better predictor of failure rates rather than age of vehicles</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sz="18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800" dirty="0"/>
              <a:t>Focuses more on </a:t>
            </a:r>
            <a:r>
              <a:rPr lang="en-US" sz="1800" dirty="0">
                <a:sym typeface="Wingdings"/>
              </a:rPr>
              <a:t>– wear and tear on car </a:t>
            </a:r>
            <a:r>
              <a:rPr lang="en-US" sz="1800" dirty="0" err="1">
                <a:sym typeface="Wingdings"/>
              </a:rPr>
              <a:t>etc</a:t>
            </a:r>
            <a:endParaRPr lang="en-US" sz="1800" dirty="0">
              <a:sym typeface="Wingding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800" dirty="0">
              <a:sym typeface="Wingdings"/>
            </a:endParaRPr>
          </a:p>
        </p:txBody>
      </p:sp>
      <p:sp>
        <p:nvSpPr>
          <p:cNvPr id="4" name="Slide Number Placeholder 3"/>
          <p:cNvSpPr>
            <a:spLocks noGrp="1"/>
          </p:cNvSpPr>
          <p:nvPr>
            <p:ph type="sldNum" sz="quarter" idx="10"/>
          </p:nvPr>
        </p:nvSpPr>
        <p:spPr/>
        <p:txBody>
          <a:bodyPr/>
          <a:lstStyle/>
          <a:p>
            <a:fld id="{955894D9-B0A3-46DC-B0BD-41A7DC5A8C63}" type="slidenum">
              <a:rPr lang="en-US" smtClean="0"/>
              <a:pPr/>
              <a:t>49</a:t>
            </a:fld>
            <a:endParaRPr lang="en-US" dirty="0"/>
          </a:p>
        </p:txBody>
      </p:sp>
    </p:spTree>
    <p:extLst>
      <p:ext uri="{BB962C8B-B14F-4D97-AF65-F5344CB8AC3E}">
        <p14:creationId xmlns:p14="http://schemas.microsoft.com/office/powerpoint/2010/main" val="2984394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1475" y="530225"/>
            <a:ext cx="3540125" cy="265430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Optima"/>
                <a:cs typeface="Optima"/>
              </a:rPr>
              <a:t>This distribution represents the vehicles that would have failed, without the current inspection implementation scheme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Optima"/>
              <a:cs typeface="Optima"/>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Optima"/>
                <a:cs typeface="Optima"/>
              </a:rPr>
              <a:t>Ranges represent the range of vehicles between the two datasets</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Optima"/>
                <a:cs typeface="Optima"/>
              </a:rPr>
              <a:t>Again, age 0,1 vehicle failures are not at zero…thousands </a:t>
            </a:r>
            <a:r>
              <a:rPr lang="en-US" sz="1800" dirty="0">
                <a:latin typeface="Optima"/>
                <a:cs typeface="Optima"/>
                <a:sym typeface="Wingdings"/>
              </a:rPr>
              <a:t> back to legislator</a:t>
            </a:r>
            <a:r>
              <a:rPr lang="en-US" sz="1800" baseline="0" dirty="0">
                <a:latin typeface="Optima"/>
                <a:cs typeface="Optima"/>
                <a:sym typeface="Wingdings"/>
              </a:rPr>
              <a:t> suggested amendment, not necessarily ideal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aseline="0" dirty="0">
              <a:latin typeface="Optima"/>
              <a:cs typeface="Optima"/>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Optima"/>
                <a:cs typeface="Optima"/>
              </a:rPr>
              <a:t>1-2M vehicles are failing annually. (~10.4</a:t>
            </a:r>
            <a:r>
              <a:rPr lang="en-US" sz="1800" dirty="0">
                <a:latin typeface="Optima"/>
                <a:cs typeface="Optima"/>
              </a:rPr>
              <a:t> million vehicle fleet according to registration count)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Optima"/>
              <a:cs typeface="Optima"/>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latin typeface="Optima"/>
                <a:cs typeface="Optima"/>
              </a:rPr>
              <a:t>What components are most commonly causing these vehicles</a:t>
            </a:r>
            <a:r>
              <a:rPr lang="en-US" sz="1800" b="1" baseline="0" dirty="0">
                <a:latin typeface="Optima"/>
                <a:cs typeface="Optima"/>
              </a:rPr>
              <a:t> to fail?...  Tires, brakes, lights (lots of deep analysis not shown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baseline="0" dirty="0">
              <a:latin typeface="Optima"/>
              <a:cs typeface="Optima"/>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ym typeface="Wingdings"/>
              </a:rPr>
              <a:t>So, to quickly</a:t>
            </a:r>
            <a:r>
              <a:rPr lang="en-US" sz="1800" baseline="0" dirty="0">
                <a:sym typeface="Wingdings"/>
              </a:rPr>
              <a:t> recap…</a:t>
            </a:r>
            <a:endParaRPr lang="en-US" sz="18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Optima"/>
              <a:cs typeface="Optima"/>
            </a:endParaRPr>
          </a:p>
        </p:txBody>
      </p:sp>
      <p:sp>
        <p:nvSpPr>
          <p:cNvPr id="4" name="Slide Number Placeholder 3"/>
          <p:cNvSpPr>
            <a:spLocks noGrp="1"/>
          </p:cNvSpPr>
          <p:nvPr>
            <p:ph type="sldNum" sz="quarter" idx="10"/>
          </p:nvPr>
        </p:nvSpPr>
        <p:spPr/>
        <p:txBody>
          <a:bodyPr/>
          <a:lstStyle/>
          <a:p>
            <a:fld id="{955894D9-B0A3-46DC-B0BD-41A7DC5A8C63}" type="slidenum">
              <a:rPr lang="en-US" smtClean="0"/>
              <a:pPr/>
              <a:t>50</a:t>
            </a:fld>
            <a:endParaRPr lang="en-US" dirty="0"/>
          </a:p>
        </p:txBody>
      </p:sp>
    </p:spTree>
    <p:extLst>
      <p:ext uri="{BB962C8B-B14F-4D97-AF65-F5344CB8AC3E}">
        <p14:creationId xmlns:p14="http://schemas.microsoft.com/office/powerpoint/2010/main" val="3206983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1475" y="530225"/>
            <a:ext cx="3540125" cy="2654300"/>
          </a:xfrm>
        </p:spPr>
      </p:sp>
      <p:sp>
        <p:nvSpPr>
          <p:cNvPr id="3" name="Notes Placeholder 2"/>
          <p:cNvSpPr>
            <a:spLocks noGrp="1"/>
          </p:cNvSpPr>
          <p:nvPr>
            <p:ph type="body" idx="1"/>
          </p:nvPr>
        </p:nvSpPr>
        <p:spPr/>
        <p:txBody>
          <a:bodyPr/>
          <a:lstStyle/>
          <a:p>
            <a:pPr marL="0" indent="0">
              <a:buFont typeface="Arial"/>
              <a:buNone/>
            </a:pPr>
            <a:endParaRPr lang="en-US" sz="16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5894D9-B0A3-46DC-B0BD-41A7DC5A8C63}" type="slidenum">
              <a:rPr lang="en-US" smtClean="0"/>
              <a:pPr/>
              <a:t>51</a:t>
            </a:fld>
            <a:endParaRPr lang="en-US" dirty="0"/>
          </a:p>
        </p:txBody>
      </p:sp>
    </p:spTree>
    <p:extLst>
      <p:ext uri="{BB962C8B-B14F-4D97-AF65-F5344CB8AC3E}">
        <p14:creationId xmlns:p14="http://schemas.microsoft.com/office/powerpoint/2010/main" val="3104704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53</a:t>
            </a:fld>
            <a:endParaRPr lang="en-US" dirty="0"/>
          </a:p>
        </p:txBody>
      </p:sp>
    </p:spTree>
    <p:extLst>
      <p:ext uri="{BB962C8B-B14F-4D97-AF65-F5344CB8AC3E}">
        <p14:creationId xmlns:p14="http://schemas.microsoft.com/office/powerpoint/2010/main" val="31306718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repetitive to a slide near</a:t>
            </a:r>
            <a:r>
              <a:rPr lang="en-US" b="1" baseline="0" dirty="0"/>
              <a:t> the end </a:t>
            </a:r>
            <a:r>
              <a:rPr lang="mr-IN" b="1" baseline="0" dirty="0"/>
              <a:t>–</a:t>
            </a:r>
            <a:r>
              <a:rPr lang="en-US" b="1" baseline="0" dirty="0"/>
              <a:t> should it stay up front or back there?</a:t>
            </a:r>
            <a:endParaRPr lang="en-US" b="1" dirty="0"/>
          </a:p>
          <a:p>
            <a:endParaRPr lang="en-US" dirty="0"/>
          </a:p>
          <a:p>
            <a:r>
              <a:rPr lang="en-US" dirty="0"/>
              <a:t>We’ve had data </a:t>
            </a:r>
            <a:r>
              <a:rPr lang="mr-IN" dirty="0"/>
              <a:t>–</a:t>
            </a:r>
            <a:r>
              <a:rPr lang="en-US" dirty="0"/>
              <a:t> meaning you get the data on vehicle counts/</a:t>
            </a:r>
            <a:r>
              <a:rPr lang="en-US" dirty="0" err="1"/>
              <a:t>etc</a:t>
            </a:r>
            <a:r>
              <a:rPr lang="en-US" dirty="0"/>
              <a:t>, but it wasn’t an internet connected system where we had real time counts.  Real-time data flows were restricted to urban areas with big traffic problems who made big investments in IT-based systems</a:t>
            </a:r>
          </a:p>
        </p:txBody>
      </p:sp>
      <p:sp>
        <p:nvSpPr>
          <p:cNvPr id="4" name="Slide Number Placeholder 3"/>
          <p:cNvSpPr>
            <a:spLocks noGrp="1"/>
          </p:cNvSpPr>
          <p:nvPr>
            <p:ph type="sldNum" sz="quarter" idx="10"/>
          </p:nvPr>
        </p:nvSpPr>
        <p:spPr/>
        <p:txBody>
          <a:bodyPr/>
          <a:lstStyle/>
          <a:p>
            <a:fld id="{404592BD-A84E-44A3-8DF7-E6ED0C1DA784}" type="slidenum">
              <a:rPr lang="en-US" smtClean="0"/>
              <a:pPr/>
              <a:t>54</a:t>
            </a:fld>
            <a:endParaRPr lang="en-US" dirty="0"/>
          </a:p>
        </p:txBody>
      </p:sp>
    </p:spTree>
    <p:extLst>
      <p:ext uri="{BB962C8B-B14F-4D97-AF65-F5344CB8AC3E}">
        <p14:creationId xmlns:p14="http://schemas.microsoft.com/office/powerpoint/2010/main" val="6686518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Safety - History </a:t>
            </a:r>
            <a:r>
              <a:rPr lang="mr-IN" dirty="0"/>
              <a:t>–</a:t>
            </a:r>
            <a:r>
              <a:rPr lang="en-US" dirty="0"/>
              <a:t>used to be almost everybody, now just a few</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There are resulting paid and unpaid costs (e.g., time)</a:t>
            </a:r>
          </a:p>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57</a:t>
            </a:fld>
            <a:endParaRPr lang="en-US" dirty="0"/>
          </a:p>
        </p:txBody>
      </p:sp>
    </p:spTree>
    <p:extLst>
      <p:ext uri="{BB962C8B-B14F-4D97-AF65-F5344CB8AC3E}">
        <p14:creationId xmlns:p14="http://schemas.microsoft.com/office/powerpoint/2010/main" val="3106858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800" kern="1200" dirty="0">
                <a:solidFill>
                  <a:schemeClr val="tx1"/>
                </a:solidFill>
                <a:effectLst/>
                <a:latin typeface="+mn-lt"/>
                <a:ea typeface="+mn-ea"/>
                <a:cs typeface="+mn-cs"/>
              </a:rPr>
              <a:t>First, in</a:t>
            </a:r>
            <a:r>
              <a:rPr lang="en-US" sz="1800" kern="1200" baseline="0" dirty="0">
                <a:solidFill>
                  <a:schemeClr val="tx1"/>
                </a:solidFill>
                <a:effectLst/>
                <a:latin typeface="+mn-lt"/>
                <a:ea typeface="+mn-ea"/>
                <a:cs typeface="+mn-cs"/>
              </a:rPr>
              <a:t> all of this work, we focus on light duty vehicles, or vehicles less than 10k lbs., these are also considered passenger vehicles.</a:t>
            </a:r>
            <a:endParaRPr lang="en-US" sz="1800" kern="1200" dirty="0">
              <a:solidFill>
                <a:schemeClr val="tx1"/>
              </a:solidFill>
              <a:effectLst/>
              <a:latin typeface="+mn-lt"/>
              <a:ea typeface="+mn-ea"/>
              <a:cs typeface="+mn-cs"/>
            </a:endParaRPr>
          </a:p>
          <a:p>
            <a:endParaRPr lang="en-US" sz="1800" kern="1200" dirty="0">
              <a:solidFill>
                <a:schemeClr val="tx1"/>
              </a:solidFill>
              <a:effectLst/>
              <a:latin typeface="+mn-lt"/>
              <a:ea typeface="+mn-ea"/>
              <a:cs typeface="+mn-cs"/>
            </a:endParaRPr>
          </a:p>
          <a:p>
            <a:pPr marL="171450" lvl="0" indent="-171450">
              <a:buFont typeface="Arial"/>
              <a:buChar char="•"/>
            </a:pPr>
            <a:r>
              <a:rPr lang="en-US" sz="1800" kern="1200" dirty="0">
                <a:solidFill>
                  <a:schemeClr val="tx1"/>
                </a:solidFill>
                <a:effectLst/>
                <a:latin typeface="+mn-lt"/>
                <a:ea typeface="+mn-ea"/>
                <a:cs typeface="+mn-cs"/>
              </a:rPr>
              <a:t>Federally mandated emissions</a:t>
            </a:r>
          </a:p>
          <a:p>
            <a:pPr marL="171450" lvl="0" indent="-171450">
              <a:buFont typeface="Arial"/>
              <a:buChar char="•"/>
            </a:pPr>
            <a:r>
              <a:rPr lang="en-US" sz="1800" kern="1200" dirty="0">
                <a:solidFill>
                  <a:schemeClr val="tx1"/>
                </a:solidFill>
                <a:effectLst/>
                <a:latin typeface="+mn-lt"/>
                <a:ea typeface="+mn-ea"/>
                <a:cs typeface="+mn-cs"/>
              </a:rPr>
              <a:t>State-regulated safety </a:t>
            </a:r>
            <a:r>
              <a:rPr lang="en-US" sz="1800" kern="1200" dirty="0">
                <a:solidFill>
                  <a:schemeClr val="tx1"/>
                </a:solidFill>
                <a:effectLst/>
                <a:latin typeface="+mn-lt"/>
                <a:ea typeface="+mn-ea"/>
                <a:cs typeface="+mn-cs"/>
                <a:sym typeface="Wingdings"/>
              </a:rPr>
              <a:t></a:t>
            </a:r>
            <a:r>
              <a:rPr lang="en-US" sz="1800" kern="1200" dirty="0">
                <a:solidFill>
                  <a:schemeClr val="tx1"/>
                </a:solidFill>
                <a:effectLst/>
                <a:latin typeface="+mn-lt"/>
                <a:ea typeface="+mn-ea"/>
                <a:cs typeface="+mn-cs"/>
              </a:rPr>
              <a:t> focus of the first half of this presentation and shown in blue</a:t>
            </a:r>
          </a:p>
          <a:p>
            <a:pPr marL="628650" lvl="1" indent="-171450">
              <a:buFont typeface="Arial"/>
              <a:buChar char="•"/>
            </a:pPr>
            <a:r>
              <a:rPr lang="en-US" sz="1800" kern="1200" dirty="0">
                <a:solidFill>
                  <a:schemeClr val="tx1"/>
                </a:solidFill>
                <a:effectLst/>
                <a:latin typeface="+mn-lt"/>
                <a:ea typeface="+mn-ea"/>
                <a:cs typeface="+mn-cs"/>
              </a:rPr>
              <a:t>A safety inspection typically checks vehicle components, such as brakes, tires, &amp; lights, against an allowable</a:t>
            </a:r>
            <a:r>
              <a:rPr lang="en-US" sz="1800" kern="1200" baseline="0" dirty="0">
                <a:solidFill>
                  <a:schemeClr val="tx1"/>
                </a:solidFill>
                <a:effectLst/>
                <a:latin typeface="+mn-lt"/>
                <a:ea typeface="+mn-ea"/>
                <a:cs typeface="+mn-cs"/>
              </a:rPr>
              <a:t> threshold defined by that state where it is implemented</a:t>
            </a:r>
            <a:endParaRPr lang="en-US" sz="1800" kern="1200" dirty="0">
              <a:solidFill>
                <a:schemeClr val="tx1"/>
              </a:solidFill>
              <a:effectLst/>
              <a:latin typeface="+mn-lt"/>
              <a:ea typeface="+mn-ea"/>
              <a:cs typeface="+mn-cs"/>
            </a:endParaRPr>
          </a:p>
          <a:p>
            <a:pPr marL="628650" lvl="1" indent="-171450">
              <a:buFont typeface="Arial"/>
              <a:buChar char="•"/>
            </a:pPr>
            <a:r>
              <a:rPr lang="en-US" sz="1800" kern="1200" dirty="0">
                <a:solidFill>
                  <a:schemeClr val="tx1"/>
                </a:solidFill>
                <a:effectLst/>
                <a:latin typeface="+mn-lt"/>
                <a:ea typeface="+mn-ea"/>
                <a:cs typeface="+mn-cs"/>
              </a:rPr>
              <a:t>Key takeaway</a:t>
            </a:r>
            <a:r>
              <a:rPr lang="en-US" sz="1800" kern="1200" baseline="0" dirty="0">
                <a:solidFill>
                  <a:schemeClr val="tx1"/>
                </a:solidFill>
                <a:effectLst/>
                <a:latin typeface="+mn-lt"/>
                <a:ea typeface="+mn-ea"/>
                <a:cs typeface="+mn-cs"/>
              </a:rPr>
              <a:t> here is that relatively few states currently have safety inspection programs</a:t>
            </a:r>
            <a:endParaRPr lang="en-US" sz="1800" kern="1200" dirty="0">
              <a:solidFill>
                <a:schemeClr val="tx1"/>
              </a:solidFill>
              <a:effectLst/>
              <a:latin typeface="+mn-lt"/>
              <a:ea typeface="+mn-ea"/>
              <a:cs typeface="+mn-cs"/>
            </a:endParaRPr>
          </a:p>
          <a:p>
            <a:pPr marL="628650" lvl="1" indent="-171450">
              <a:buFont typeface="Arial"/>
              <a:buChar char="•"/>
            </a:pPr>
            <a:r>
              <a:rPr lang="en-US" sz="1800" kern="1200" dirty="0">
                <a:solidFill>
                  <a:schemeClr val="tx1"/>
                </a:solidFill>
                <a:effectLst/>
                <a:latin typeface="+mn-lt"/>
                <a:ea typeface="+mn-ea"/>
                <a:cs typeface="+mn-cs"/>
              </a:rPr>
              <a:t>PA is one of the few that requires</a:t>
            </a:r>
            <a:r>
              <a:rPr lang="en-US" sz="1800" kern="1200" baseline="0" dirty="0">
                <a:solidFill>
                  <a:schemeClr val="tx1"/>
                </a:solidFill>
                <a:effectLst/>
                <a:latin typeface="+mn-lt"/>
                <a:ea typeface="+mn-ea"/>
                <a:cs typeface="+mn-cs"/>
              </a:rPr>
              <a:t> annual inspections</a:t>
            </a:r>
            <a:endParaRPr lang="en-US" sz="1800" kern="1200" dirty="0">
              <a:solidFill>
                <a:schemeClr val="tx1"/>
              </a:solidFill>
              <a:effectLst/>
              <a:latin typeface="+mn-lt"/>
              <a:ea typeface="+mn-ea"/>
              <a:cs typeface="+mn-cs"/>
            </a:endParaRPr>
          </a:p>
          <a:p>
            <a:pPr marL="457200" lvl="1" indent="0">
              <a:buFont typeface="Arial"/>
              <a:buNone/>
            </a:pPr>
            <a:endParaRPr lang="en-US" sz="1800" kern="1200" dirty="0">
              <a:solidFill>
                <a:schemeClr val="tx1"/>
              </a:solidFill>
              <a:effectLst/>
              <a:latin typeface="+mn-lt"/>
              <a:ea typeface="+mn-ea"/>
              <a:cs typeface="+mn-cs"/>
            </a:endParaRPr>
          </a:p>
          <a:p>
            <a:pPr marL="457200" lvl="1" indent="0">
              <a:buFont typeface="Arial"/>
              <a:buNone/>
            </a:pPr>
            <a:r>
              <a:rPr lang="en-US" sz="1800" kern="1200" dirty="0">
                <a:solidFill>
                  <a:schemeClr val="tx1"/>
                </a:solidFill>
                <a:effectLst/>
                <a:latin typeface="+mn-lt"/>
                <a:ea typeface="+mn-ea"/>
                <a:cs typeface="+mn-cs"/>
              </a:rPr>
              <a:t>As we will see in the next</a:t>
            </a:r>
            <a:r>
              <a:rPr lang="en-US" sz="1800" kern="1200" baseline="0" dirty="0">
                <a:solidFill>
                  <a:schemeClr val="tx1"/>
                </a:solidFill>
                <a:effectLst/>
                <a:latin typeface="+mn-lt"/>
                <a:ea typeface="+mn-ea"/>
                <a:cs typeface="+mn-cs"/>
              </a:rPr>
              <a:t> few chapters of my work, VMT will play a large role in both measuring vehicle safety. In addition to this, VMT creates a platform for policy-makers to allocate transportation funds as well as making other policy decisions for states.</a:t>
            </a:r>
          </a:p>
          <a:p>
            <a:pPr marL="457200" lvl="1" indent="0">
              <a:buFont typeface="Arial"/>
              <a:buNone/>
            </a:pPr>
            <a:r>
              <a:rPr lang="en-US" sz="1800" kern="1200" dirty="0">
                <a:solidFill>
                  <a:schemeClr val="tx1"/>
                </a:solidFill>
                <a:effectLst/>
                <a:latin typeface="+mn-lt"/>
                <a:ea typeface="+mn-ea"/>
                <a:cs typeface="+mn-cs"/>
              </a:rPr>
              <a:t>As a result, part of this</a:t>
            </a:r>
            <a:r>
              <a:rPr lang="en-US" sz="1800" kern="1200" baseline="0" dirty="0">
                <a:solidFill>
                  <a:schemeClr val="tx1"/>
                </a:solidFill>
                <a:effectLst/>
                <a:latin typeface="+mn-lt"/>
                <a:ea typeface="+mn-ea"/>
                <a:cs typeface="+mn-cs"/>
              </a:rPr>
              <a:t> presentation more thoroughly </a:t>
            </a:r>
            <a:r>
              <a:rPr lang="en-US" sz="1800" kern="1200" dirty="0">
                <a:solidFill>
                  <a:schemeClr val="tx1"/>
                </a:solidFill>
                <a:effectLst/>
                <a:latin typeface="+mn-lt"/>
                <a:ea typeface="+mn-ea"/>
                <a:cs typeface="+mn-cs"/>
              </a:rPr>
              <a:t>Investigates the</a:t>
            </a:r>
            <a:r>
              <a:rPr lang="en-US" sz="1800" kern="1200" baseline="0" dirty="0">
                <a:solidFill>
                  <a:schemeClr val="tx1"/>
                </a:solidFill>
                <a:effectLst/>
                <a:latin typeface="+mn-lt"/>
                <a:ea typeface="+mn-ea"/>
                <a:cs typeface="+mn-cs"/>
              </a:rPr>
              <a:t> uncertainty around VMT estimates that are used</a:t>
            </a:r>
          </a:p>
          <a:p>
            <a:pPr marL="457200" lvl="1" indent="0">
              <a:buFont typeface="Arial"/>
              <a:buNone/>
            </a:pPr>
            <a:endParaRPr lang="en-US" sz="1800" kern="1200" baseline="0" dirty="0">
              <a:solidFill>
                <a:schemeClr val="tx1"/>
              </a:solidFill>
              <a:effectLst/>
              <a:latin typeface="+mn-lt"/>
              <a:ea typeface="+mn-ea"/>
              <a:cs typeface="+mn-cs"/>
            </a:endParaRPr>
          </a:p>
          <a:p>
            <a:pPr marL="457200" lvl="1" indent="0">
              <a:buFont typeface="Arial"/>
              <a:buNone/>
            </a:pPr>
            <a:r>
              <a:rPr lang="en-US" sz="1800" kern="1200" baseline="0" dirty="0">
                <a:solidFill>
                  <a:schemeClr val="tx1"/>
                </a:solidFill>
                <a:effectLst/>
                <a:latin typeface="+mn-lt"/>
                <a:ea typeface="+mn-ea"/>
                <a:cs typeface="+mn-cs"/>
              </a:rPr>
              <a:t>Which brings me to the research goals and outline of this dissertation:</a:t>
            </a:r>
          </a:p>
          <a:p>
            <a:pPr marL="457200" lvl="1" indent="0">
              <a:buFont typeface="Arial"/>
              <a:buNone/>
            </a:pPr>
            <a:endParaRPr lang="en-US" sz="18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5894D9-B0A3-46DC-B0BD-41A7DC5A8C63}" type="slidenum">
              <a:rPr lang="en-US" smtClean="0"/>
              <a:pPr/>
              <a:t>58</a:t>
            </a:fld>
            <a:endParaRPr lang="en-US" dirty="0"/>
          </a:p>
        </p:txBody>
      </p:sp>
    </p:spTree>
    <p:extLst>
      <p:ext uri="{BB962C8B-B14F-4D97-AF65-F5344CB8AC3E}">
        <p14:creationId xmlns:p14="http://schemas.microsoft.com/office/powerpoint/2010/main" val="3953468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59</a:t>
            </a:fld>
            <a:endParaRPr lang="en-US" dirty="0"/>
          </a:p>
        </p:txBody>
      </p:sp>
    </p:spTree>
    <p:extLst>
      <p:ext uri="{BB962C8B-B14F-4D97-AF65-F5344CB8AC3E}">
        <p14:creationId xmlns:p14="http://schemas.microsoft.com/office/powerpoint/2010/main" val="5531213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Anti-tamper for example</a:t>
            </a:r>
            <a:r>
              <a:rPr lang="en-US" baseline="0" dirty="0"/>
              <a:t> makes sure you </a:t>
            </a:r>
            <a:r>
              <a:rPr lang="en-US" baseline="0" dirty="0" err="1"/>
              <a:t>didn</a:t>
            </a:r>
            <a:r>
              <a:rPr lang="mr-IN" baseline="0" dirty="0"/>
              <a:t>’</a:t>
            </a:r>
            <a:r>
              <a:rPr lang="en-US" baseline="0" dirty="0"/>
              <a:t>t take out the catalytic converter!</a:t>
            </a:r>
          </a:p>
          <a:p>
            <a:endParaRPr lang="en-US" baseline="0" dirty="0"/>
          </a:p>
          <a:p>
            <a:r>
              <a:rPr lang="en-US" baseline="0" dirty="0"/>
              <a:t>Our skim of the safety inspection database </a:t>
            </a:r>
            <a:r>
              <a:rPr lang="en-US" baseline="0" dirty="0" err="1"/>
              <a:t>didn</a:t>
            </a:r>
            <a:r>
              <a:rPr lang="mr-IN" baseline="0" dirty="0"/>
              <a:t>’</a:t>
            </a:r>
            <a:r>
              <a:rPr lang="en-US" baseline="0" dirty="0"/>
              <a:t>t find many instances of failed anti-tamper tests..</a:t>
            </a:r>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60</a:t>
            </a:fld>
            <a:endParaRPr lang="en-US" dirty="0"/>
          </a:p>
        </p:txBody>
      </p:sp>
    </p:spTree>
    <p:extLst>
      <p:ext uri="{BB962C8B-B14F-4D97-AF65-F5344CB8AC3E}">
        <p14:creationId xmlns:p14="http://schemas.microsoft.com/office/powerpoint/2010/main" val="15450277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2" name="Shape 72"/>
          <p:cNvSpPr txBox="1">
            <a:spLocks noGrp="1"/>
          </p:cNvSpPr>
          <p:nvPr>
            <p:ph type="body" idx="1"/>
          </p:nvPr>
        </p:nvSpPr>
        <p:spPr>
          <a:xfrm>
            <a:off x="685800" y="4343400"/>
            <a:ext cx="5486400" cy="4114800"/>
          </a:xfrm>
          <a:prstGeom prst="rect">
            <a:avLst/>
          </a:prstGeom>
          <a:noFill/>
          <a:ln>
            <a:noFill/>
          </a:ln>
        </p:spPr>
        <p:txBody>
          <a:bodyPr lIns="91100" tIns="91100" rIns="91100" bIns="91100" anchor="ctr" anchorCtr="0">
            <a:noAutofit/>
          </a:bodyPr>
          <a:lstStyle/>
          <a:p>
            <a:pPr marL="0" marR="0" lvl="0" indent="0" algn="l" rtl="0">
              <a:spcBef>
                <a:spcPts val="0"/>
              </a:spcBef>
              <a:buClr>
                <a:schemeClr val="dk1"/>
              </a:buClr>
              <a:buSzPct val="25000"/>
              <a:buFont typeface="Arial"/>
              <a:buNone/>
            </a:pPr>
            <a:r>
              <a:rPr lang="en-US" sz="1200" dirty="0"/>
              <a:t>Dataset 1.  We don’t have the incoming failure rate of PA but we do in Colorado.  Chronological may be better way to sort than failure rate.</a:t>
            </a:r>
          </a:p>
          <a:p>
            <a:pPr marL="0" marR="0" lvl="0" indent="0" algn="l" rtl="0">
              <a:spcBef>
                <a:spcPts val="0"/>
              </a:spcBef>
              <a:buClr>
                <a:schemeClr val="dk1"/>
              </a:buClr>
              <a:buSzPct val="25000"/>
              <a:buFont typeface="Arial"/>
              <a:buNone/>
            </a:pPr>
            <a:endParaRPr sz="1200" dirty="0"/>
          </a:p>
          <a:p>
            <a:pPr lvl="0" rtl="0">
              <a:spcBef>
                <a:spcPts val="0"/>
              </a:spcBef>
              <a:buClr>
                <a:schemeClr val="dk1"/>
              </a:buClr>
              <a:buSzPct val="91666"/>
              <a:buFont typeface="Arial"/>
              <a:buNone/>
            </a:pPr>
            <a:r>
              <a:rPr lang="en-US" sz="1200" dirty="0"/>
              <a:t>For a given model year, OBD failure rates for Allegheny vehicles were significantly lower than Colorado vehicle's OBD failure rates (</a:t>
            </a:r>
            <a:r>
              <a:rPr lang="en-US" sz="1200" dirty="0" err="1"/>
              <a:t>kero</a:t>
            </a:r>
            <a:r>
              <a:rPr lang="en-US" sz="1200" dirty="0"/>
              <a:t>)</a:t>
            </a:r>
          </a:p>
          <a:p>
            <a:pPr lvl="0" rtl="0">
              <a:spcBef>
                <a:spcPts val="0"/>
              </a:spcBef>
              <a:buClr>
                <a:schemeClr val="dk1"/>
              </a:buClr>
              <a:buSzPct val="91666"/>
              <a:buFont typeface="Arial"/>
              <a:buNone/>
            </a:pPr>
            <a:endParaRPr lang="en-US" sz="1200" dirty="0"/>
          </a:p>
          <a:p>
            <a:pPr lvl="0" rtl="0">
              <a:spcBef>
                <a:spcPts val="0"/>
              </a:spcBef>
              <a:buClr>
                <a:schemeClr val="dk1"/>
              </a:buClr>
              <a:buSzPct val="91666"/>
              <a:buFont typeface="Arial"/>
              <a:buNone/>
            </a:pPr>
            <a:r>
              <a:rPr lang="en-US" sz="1200" dirty="0"/>
              <a:t>MESSAGE:</a:t>
            </a:r>
          </a:p>
          <a:p>
            <a:pPr lvl="0" rtl="0">
              <a:spcBef>
                <a:spcPts val="0"/>
              </a:spcBef>
              <a:buClr>
                <a:schemeClr val="dk1"/>
              </a:buClr>
              <a:buSzPct val="91666"/>
              <a:buFont typeface="Arial"/>
              <a:buNone/>
            </a:pPr>
            <a:r>
              <a:rPr lang="en-US" sz="1200" dirty="0"/>
              <a:t>1 – not </a:t>
            </a:r>
            <a:r>
              <a:rPr lang="en-US" sz="1200" dirty="0" err="1"/>
              <a:t>suprisingly</a:t>
            </a:r>
            <a:r>
              <a:rPr lang="en-US" sz="1200" dirty="0"/>
              <a:t>,</a:t>
            </a:r>
            <a:r>
              <a:rPr lang="en-US" sz="1200" baseline="0" dirty="0"/>
              <a:t> as vehicles age they are more likely to fail the OBD test. </a:t>
            </a:r>
          </a:p>
          <a:p>
            <a:pPr lvl="0" rtl="0">
              <a:spcBef>
                <a:spcPts val="0"/>
              </a:spcBef>
              <a:buClr>
                <a:schemeClr val="dk1"/>
              </a:buClr>
              <a:buSzPct val="91666"/>
              <a:buFont typeface="Arial"/>
              <a:buNone/>
            </a:pPr>
            <a:r>
              <a:rPr lang="en-US" sz="1200" baseline="0" dirty="0"/>
              <a:t>2 – we suspect the Allegheny County failure rates are so low because vehicles that would otherwise fail are getting repaired first, then inspected and passing. This is likely do to inspections that are done at repair stations, rather than at the central testing locations that Colorado has.</a:t>
            </a:r>
            <a:endParaRPr lang="en-US" sz="1200" dirty="0"/>
          </a:p>
          <a:p>
            <a:pPr marL="0" marR="0" lvl="0" indent="0" algn="l" rtl="0">
              <a:spcBef>
                <a:spcPts val="0"/>
              </a:spcBef>
              <a:buClr>
                <a:schemeClr val="dk1"/>
              </a:buClr>
              <a:buSzPct val="25000"/>
              <a:buFont typeface="Arial"/>
              <a:buNone/>
            </a:pPr>
            <a:endParaRPr sz="1200" dirty="0"/>
          </a:p>
        </p:txBody>
      </p:sp>
    </p:spTree>
    <p:extLst>
      <p:ext uri="{BB962C8B-B14F-4D97-AF65-F5344CB8AC3E}">
        <p14:creationId xmlns:p14="http://schemas.microsoft.com/office/powerpoint/2010/main" val="3687732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a:t>Lets start by assuming its 2016 and we don</a:t>
            </a:r>
            <a:r>
              <a:rPr lang="mr-IN" baseline="0" dirty="0"/>
              <a:t>’</a:t>
            </a:r>
            <a:r>
              <a:rPr lang="en-US" baseline="0" dirty="0"/>
              <a:t>t have data for this, and brainstorm some ways in which you could do this.</a:t>
            </a:r>
          </a:p>
          <a:p>
            <a:endParaRPr lang="en-US" baseline="0" dirty="0"/>
          </a:p>
          <a:p>
            <a:r>
              <a:rPr lang="en-US" baseline="0" dirty="0"/>
              <a:t>Some high-tech things come to mind:</a:t>
            </a:r>
          </a:p>
          <a:p>
            <a:r>
              <a:rPr lang="en-US" baseline="0" dirty="0"/>
              <a:t>Class 1</a:t>
            </a:r>
          </a:p>
          <a:p>
            <a:r>
              <a:rPr lang="en-US" baseline="0" dirty="0"/>
              <a:t>We could install sensors on vehicles;</a:t>
            </a:r>
          </a:p>
          <a:p>
            <a:r>
              <a:rPr lang="en-US" baseline="0" dirty="0"/>
              <a:t>We could install sensors on roads;</a:t>
            </a:r>
          </a:p>
          <a:p>
            <a:endParaRPr lang="en-US" baseline="0" dirty="0"/>
          </a:p>
          <a:p>
            <a:r>
              <a:rPr lang="en-US" baseline="0" dirty="0"/>
              <a:t>Class 2</a:t>
            </a:r>
          </a:p>
          <a:p>
            <a:r>
              <a:rPr lang="en-US" baseline="0" dirty="0"/>
              <a:t>But what if we don</a:t>
            </a:r>
            <a:r>
              <a:rPr lang="mr-IN" baseline="0" dirty="0"/>
              <a:t>’</a:t>
            </a:r>
            <a:r>
              <a:rPr lang="en-US" baseline="0" dirty="0"/>
              <a:t>t want a sensor technology based solution.  We could collect data by sending government employees (ok, contractors) door to door and ask people how much they drive their cars.  Ask about a “travel day” and then scale up numbers on a yearly basis.</a:t>
            </a:r>
          </a:p>
          <a:p>
            <a:endParaRPr lang="en-US" baseline="0" dirty="0"/>
          </a:p>
          <a:p>
            <a:r>
              <a:rPr lang="en-US" baseline="0" dirty="0"/>
              <a:t>Class 3 </a:t>
            </a:r>
            <a:r>
              <a:rPr lang="mr-IN" baseline="0" dirty="0"/>
              <a:t>–</a:t>
            </a:r>
            <a:r>
              <a:rPr lang="en-US" baseline="0" dirty="0"/>
              <a:t> John Oliver moment warning</a:t>
            </a:r>
            <a:r>
              <a:rPr lang="mr-IN" baseline="0" dirty="0"/>
              <a:t>…</a:t>
            </a:r>
            <a:endParaRPr lang="en-US" baseline="0" dirty="0"/>
          </a:p>
          <a:p>
            <a:r>
              <a:rPr lang="en-US" baseline="0" dirty="0"/>
              <a:t>If you </a:t>
            </a:r>
            <a:r>
              <a:rPr lang="en-US" baseline="0" dirty="0" err="1"/>
              <a:t>dont</a:t>
            </a:r>
            <a:r>
              <a:rPr lang="en-US" baseline="0" dirty="0"/>
              <a:t> care enough to do those things, and don</a:t>
            </a:r>
            <a:r>
              <a:rPr lang="mr-IN" baseline="0" dirty="0"/>
              <a:t>’</a:t>
            </a:r>
            <a:r>
              <a:rPr lang="en-US" baseline="0" dirty="0"/>
              <a:t>t really care about the real value, “you might as well just do something lame like just randomly call phone numbers and ask whoever answers how much they drive*”.</a:t>
            </a:r>
          </a:p>
          <a:p>
            <a:endParaRPr lang="en-US" baseline="0" dirty="0"/>
          </a:p>
          <a:p>
            <a:r>
              <a:rPr lang="en-US" baseline="0" dirty="0"/>
              <a:t>Oh wait </a:t>
            </a:r>
            <a:r>
              <a:rPr lang="mr-IN" baseline="0" dirty="0"/>
              <a:t>–</a:t>
            </a:r>
            <a:r>
              <a:rPr lang="en-US" baseline="0" dirty="0"/>
              <a:t> that</a:t>
            </a:r>
            <a:r>
              <a:rPr lang="mr-IN" baseline="0" dirty="0"/>
              <a:t>’</a:t>
            </a:r>
            <a:r>
              <a:rPr lang="en-US" baseline="0" dirty="0"/>
              <a:t>s literally what we do.</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4</a:t>
            </a:fld>
            <a:endParaRPr lang="en-US" dirty="0"/>
          </a:p>
        </p:txBody>
      </p:sp>
    </p:spTree>
    <p:extLst>
      <p:ext uri="{BB962C8B-B14F-4D97-AF65-F5344CB8AC3E}">
        <p14:creationId xmlns:p14="http://schemas.microsoft.com/office/powerpoint/2010/main" val="2928615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talk will talk about my continued interests in a few areas that I have cared about a lot for 20 years, specifically the intersection of technology and transportation with a focus on externalities like safety and environmental issues.  And even though my own personal interests in energy and environmental issues aren’t as prominent as they used to be, I think there are still some interesting things to consider here.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Thanks to Costa who has been .</a:t>
            </a:r>
          </a:p>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5</a:t>
            </a:fld>
            <a:endParaRPr lang="en-US" dirty="0"/>
          </a:p>
        </p:txBody>
      </p:sp>
    </p:spTree>
    <p:extLst>
      <p:ext uri="{BB962C8B-B14F-4D97-AF65-F5344CB8AC3E}">
        <p14:creationId xmlns:p14="http://schemas.microsoft.com/office/powerpoint/2010/main" val="161748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vehicles, this means Internet-connected cars</a:t>
            </a:r>
          </a:p>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pPr/>
              <a:t>7</a:t>
            </a:fld>
            <a:endParaRPr lang="en-US" dirty="0"/>
          </a:p>
        </p:txBody>
      </p:sp>
    </p:spTree>
    <p:extLst>
      <p:ext uri="{BB962C8B-B14F-4D97-AF65-F5344CB8AC3E}">
        <p14:creationId xmlns:p14="http://schemas.microsoft.com/office/powerpoint/2010/main" val="861765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Enforce vehicle standards</a:t>
            </a:r>
            <a:br>
              <a:rPr lang="en-US" dirty="0"/>
            </a:br>
            <a:r>
              <a:rPr lang="en-US" dirty="0"/>
              <a:t>* Vary between states, but same format</a:t>
            </a:r>
            <a:br>
              <a:rPr lang="en-US" dirty="0"/>
            </a:br>
            <a:r>
              <a:rPr lang="en-US" dirty="0"/>
              <a:t>* Annual reports to EPA</a:t>
            </a:r>
          </a:p>
        </p:txBody>
      </p:sp>
      <p:sp>
        <p:nvSpPr>
          <p:cNvPr id="4" name="Header Placeholder 3"/>
          <p:cNvSpPr>
            <a:spLocks noGrp="1"/>
          </p:cNvSpPr>
          <p:nvPr>
            <p:ph type="hdr" sz="quarter"/>
          </p:nvPr>
        </p:nvSpPr>
        <p:spPr/>
        <p:txBody>
          <a:bodyPr/>
          <a:lstStyle/>
          <a:p>
            <a:r>
              <a:rPr lang="en-US"/>
              <a:t>Prithvi S. Acharya</a:t>
            </a:r>
          </a:p>
        </p:txBody>
      </p:sp>
      <p:sp>
        <p:nvSpPr>
          <p:cNvPr id="8" name="Footer Placeholder 7">
            <a:extLst>
              <a:ext uri="{FF2B5EF4-FFF2-40B4-BE49-F238E27FC236}">
                <a16:creationId xmlns:a16="http://schemas.microsoft.com/office/drawing/2014/main" id="{75C1BF4E-90AF-4D9A-A393-B219AC7EFC7C}"/>
              </a:ext>
            </a:extLst>
          </p:cNvPr>
          <p:cNvSpPr>
            <a:spLocks noGrp="1"/>
          </p:cNvSpPr>
          <p:nvPr>
            <p:ph type="ftr" sz="quarter" idx="4"/>
          </p:nvPr>
        </p:nvSpPr>
        <p:spPr/>
        <p:txBody>
          <a:bodyPr/>
          <a:lstStyle/>
          <a:p>
            <a:r>
              <a:rPr lang="en-GB"/>
              <a:t>Part A Slides (1/24, 11.00a-12.30p)</a:t>
            </a:r>
            <a:endParaRPr lang="en-US"/>
          </a:p>
        </p:txBody>
      </p:sp>
    </p:spTree>
    <p:extLst>
      <p:ext uri="{BB962C8B-B14F-4D97-AF65-F5344CB8AC3E}">
        <p14:creationId xmlns:p14="http://schemas.microsoft.com/office/powerpoint/2010/main" val="87543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Whats</a:t>
            </a:r>
            <a:r>
              <a:rPr lang="en-US" dirty="0"/>
              <a:t> </a:t>
            </a:r>
            <a:r>
              <a:rPr lang="en-US" dirty="0" err="1"/>
              <a:t>goind</a:t>
            </a:r>
            <a:r>
              <a:rPr lang="en-US" dirty="0"/>
              <a:t> down is that little window of the fleet that needs to be tested.</a:t>
            </a:r>
          </a:p>
        </p:txBody>
      </p:sp>
      <p:sp>
        <p:nvSpPr>
          <p:cNvPr id="4" name="Slide Number Placeholder 3"/>
          <p:cNvSpPr>
            <a:spLocks noGrp="1"/>
          </p:cNvSpPr>
          <p:nvPr>
            <p:ph type="sldNum" sz="quarter" idx="10"/>
          </p:nvPr>
        </p:nvSpPr>
        <p:spPr/>
        <p:txBody>
          <a:bodyPr/>
          <a:lstStyle/>
          <a:p>
            <a:fld id="{404592BD-A84E-44A3-8DF7-E6ED0C1DA784}" type="slidenum">
              <a:rPr lang="en-US" smtClean="0"/>
              <a:pPr/>
              <a:t>13</a:t>
            </a:fld>
            <a:endParaRPr lang="en-US" dirty="0"/>
          </a:p>
        </p:txBody>
      </p:sp>
    </p:spTree>
    <p:extLst>
      <p:ext uri="{BB962C8B-B14F-4D97-AF65-F5344CB8AC3E}">
        <p14:creationId xmlns:p14="http://schemas.microsoft.com/office/powerpoint/2010/main" val="2954295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vehicles starting 1/1/1996</a:t>
            </a:r>
          </a:p>
          <a:p>
            <a:r>
              <a:rPr lang="en-US" dirty="0"/>
              <a:t>SAE maintains list of DTC’s – some are universal, some are </a:t>
            </a:r>
            <a:r>
              <a:rPr lang="en-US" dirty="0" err="1"/>
              <a:t>manuf</a:t>
            </a:r>
            <a:r>
              <a:rPr lang="en-US" dirty="0"/>
              <a:t>-specific</a:t>
            </a:r>
          </a:p>
          <a:p>
            <a:r>
              <a:rPr lang="en-US" dirty="0"/>
              <a:t>Current test – ONLY CHECKING IF THE MIL IS ON.</a:t>
            </a:r>
          </a:p>
        </p:txBody>
      </p:sp>
      <p:sp>
        <p:nvSpPr>
          <p:cNvPr id="6" name="Header Placeholder 5">
            <a:extLst>
              <a:ext uri="{FF2B5EF4-FFF2-40B4-BE49-F238E27FC236}">
                <a16:creationId xmlns:a16="http://schemas.microsoft.com/office/drawing/2014/main" id="{038F4E33-778D-4DF3-9D4B-981A67054368}"/>
              </a:ext>
            </a:extLst>
          </p:cNvPr>
          <p:cNvSpPr>
            <a:spLocks noGrp="1"/>
          </p:cNvSpPr>
          <p:nvPr>
            <p:ph type="hdr" sz="quarter"/>
          </p:nvPr>
        </p:nvSpPr>
        <p:spPr/>
        <p:txBody>
          <a:bodyPr/>
          <a:lstStyle/>
          <a:p>
            <a:r>
              <a:rPr lang="en-US"/>
              <a:t>Prithvi S. Acharya</a:t>
            </a:r>
          </a:p>
        </p:txBody>
      </p:sp>
      <p:sp>
        <p:nvSpPr>
          <p:cNvPr id="8" name="Footer Placeholder 7">
            <a:extLst>
              <a:ext uri="{FF2B5EF4-FFF2-40B4-BE49-F238E27FC236}">
                <a16:creationId xmlns:a16="http://schemas.microsoft.com/office/drawing/2014/main" id="{2701F232-D004-4396-B39A-9A4B460E45B5}"/>
              </a:ext>
            </a:extLst>
          </p:cNvPr>
          <p:cNvSpPr>
            <a:spLocks noGrp="1"/>
          </p:cNvSpPr>
          <p:nvPr>
            <p:ph type="ftr" sz="quarter" idx="4"/>
          </p:nvPr>
        </p:nvSpPr>
        <p:spPr/>
        <p:txBody>
          <a:bodyPr/>
          <a:lstStyle/>
          <a:p>
            <a:r>
              <a:rPr lang="en-GB"/>
              <a:t>Part A Slides (1/24, 11.00a-12.30p)</a:t>
            </a:r>
            <a:endParaRPr lang="en-US"/>
          </a:p>
        </p:txBody>
      </p:sp>
    </p:spTree>
    <p:extLst>
      <p:ext uri="{BB962C8B-B14F-4D97-AF65-F5344CB8AC3E}">
        <p14:creationId xmlns:p14="http://schemas.microsoft.com/office/powerpoint/2010/main" val="2525125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27AD1C-C8D7-9A46-A508-936952699C6D}" type="datetime1">
              <a:rPr lang="en-US" smtClean="0"/>
              <a:t>4/9/19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userDrawn="1"/>
        </p:nvGrpSpPr>
        <p:grpSpPr>
          <a:xfrm>
            <a:off x="0" y="2267858"/>
            <a:ext cx="4191000" cy="4590144"/>
            <a:chOff x="-1" y="1600199"/>
            <a:chExt cx="4501019" cy="5257801"/>
          </a:xfrm>
        </p:grpSpPr>
        <p:sp>
          <p:nvSpPr>
            <p:cNvPr id="11" name="Freeform 7"/>
            <p:cNvSpPr>
              <a:spLocks/>
            </p:cNvSpPr>
            <p:nvPr userDrawn="1"/>
          </p:nvSpPr>
          <p:spPr bwMode="auto">
            <a:xfrm>
              <a:off x="-1" y="1600199"/>
              <a:ext cx="4127498" cy="2514600"/>
            </a:xfrm>
            <a:custGeom>
              <a:avLst/>
              <a:gdLst/>
              <a:ahLst/>
              <a:cxnLst>
                <a:cxn ang="0">
                  <a:pos x="0" y="0"/>
                </a:cxn>
                <a:cxn ang="0">
                  <a:pos x="124" y="18"/>
                </a:cxn>
                <a:cxn ang="0">
                  <a:pos x="246" y="40"/>
                </a:cxn>
                <a:cxn ang="0">
                  <a:pos x="365" y="64"/>
                </a:cxn>
                <a:cxn ang="0">
                  <a:pos x="596" y="127"/>
                </a:cxn>
                <a:cxn ang="0">
                  <a:pos x="815" y="200"/>
                </a:cxn>
                <a:cxn ang="0">
                  <a:pos x="1025" y="286"/>
                </a:cxn>
                <a:cxn ang="0">
                  <a:pos x="1223" y="380"/>
                </a:cxn>
                <a:cxn ang="0">
                  <a:pos x="1411" y="482"/>
                </a:cxn>
                <a:cxn ang="0">
                  <a:pos x="1588" y="591"/>
                </a:cxn>
                <a:cxn ang="0">
                  <a:pos x="1753" y="707"/>
                </a:cxn>
                <a:cxn ang="0">
                  <a:pos x="1907" y="824"/>
                </a:cxn>
                <a:cxn ang="0">
                  <a:pos x="2047" y="946"/>
                </a:cxn>
                <a:cxn ang="0">
                  <a:pos x="2177" y="1066"/>
                </a:cxn>
                <a:cxn ang="0">
                  <a:pos x="2293" y="1189"/>
                </a:cxn>
                <a:cxn ang="0">
                  <a:pos x="2397" y="1308"/>
                </a:cxn>
                <a:cxn ang="0">
                  <a:pos x="2488" y="1423"/>
                </a:cxn>
                <a:cxn ang="0">
                  <a:pos x="2565" y="1534"/>
                </a:cxn>
                <a:cxn ang="0">
                  <a:pos x="2600" y="1587"/>
                </a:cxn>
                <a:cxn ang="0">
                  <a:pos x="2535" y="1522"/>
                </a:cxn>
                <a:cxn ang="0">
                  <a:pos x="2455" y="1451"/>
                </a:cxn>
                <a:cxn ang="0">
                  <a:pos x="2359" y="1375"/>
                </a:cxn>
                <a:cxn ang="0">
                  <a:pos x="2247" y="1294"/>
                </a:cxn>
                <a:cxn ang="0">
                  <a:pos x="2119" y="1215"/>
                </a:cxn>
                <a:cxn ang="0">
                  <a:pos x="1981" y="1134"/>
                </a:cxn>
                <a:cxn ang="0">
                  <a:pos x="1827" y="1058"/>
                </a:cxn>
                <a:cxn ang="0">
                  <a:pos x="1662" y="986"/>
                </a:cxn>
                <a:cxn ang="0">
                  <a:pos x="1486" y="921"/>
                </a:cxn>
                <a:cxn ang="0">
                  <a:pos x="1299" y="865"/>
                </a:cxn>
                <a:cxn ang="0">
                  <a:pos x="1103" y="819"/>
                </a:cxn>
                <a:cxn ang="0">
                  <a:pos x="896" y="787"/>
                </a:cxn>
                <a:cxn ang="0">
                  <a:pos x="791" y="776"/>
                </a:cxn>
                <a:cxn ang="0">
                  <a:pos x="683" y="769"/>
                </a:cxn>
                <a:cxn ang="0">
                  <a:pos x="573" y="768"/>
                </a:cxn>
                <a:cxn ang="0">
                  <a:pos x="462" y="769"/>
                </a:cxn>
                <a:cxn ang="0">
                  <a:pos x="348" y="776"/>
                </a:cxn>
                <a:cxn ang="0">
                  <a:pos x="234" y="787"/>
                </a:cxn>
                <a:cxn ang="0">
                  <a:pos x="117" y="806"/>
                </a:cxn>
                <a:cxn ang="0">
                  <a:pos x="0" y="827"/>
                </a:cxn>
                <a:cxn ang="0">
                  <a:pos x="0" y="0"/>
                </a:cxn>
              </a:cxnLst>
              <a:rect l="0" t="0" r="r" b="b"/>
              <a:pathLst>
                <a:path w="2600" h="1587">
                  <a:moveTo>
                    <a:pt x="0" y="0"/>
                  </a:moveTo>
                  <a:lnTo>
                    <a:pt x="0" y="0"/>
                  </a:lnTo>
                  <a:lnTo>
                    <a:pt x="63" y="8"/>
                  </a:lnTo>
                  <a:lnTo>
                    <a:pt x="124" y="18"/>
                  </a:lnTo>
                  <a:lnTo>
                    <a:pt x="185" y="28"/>
                  </a:lnTo>
                  <a:lnTo>
                    <a:pt x="246" y="40"/>
                  </a:lnTo>
                  <a:lnTo>
                    <a:pt x="305" y="53"/>
                  </a:lnTo>
                  <a:lnTo>
                    <a:pt x="365" y="64"/>
                  </a:lnTo>
                  <a:lnTo>
                    <a:pt x="480" y="94"/>
                  </a:lnTo>
                  <a:lnTo>
                    <a:pt x="596" y="127"/>
                  </a:lnTo>
                  <a:lnTo>
                    <a:pt x="706" y="162"/>
                  </a:lnTo>
                  <a:lnTo>
                    <a:pt x="815" y="200"/>
                  </a:lnTo>
                  <a:lnTo>
                    <a:pt x="921" y="241"/>
                  </a:lnTo>
                  <a:lnTo>
                    <a:pt x="1025" y="286"/>
                  </a:lnTo>
                  <a:lnTo>
                    <a:pt x="1126" y="330"/>
                  </a:lnTo>
                  <a:lnTo>
                    <a:pt x="1223" y="380"/>
                  </a:lnTo>
                  <a:lnTo>
                    <a:pt x="1319" y="429"/>
                  </a:lnTo>
                  <a:lnTo>
                    <a:pt x="1411" y="482"/>
                  </a:lnTo>
                  <a:lnTo>
                    <a:pt x="1502" y="537"/>
                  </a:lnTo>
                  <a:lnTo>
                    <a:pt x="1588" y="591"/>
                  </a:lnTo>
                  <a:lnTo>
                    <a:pt x="1672" y="649"/>
                  </a:lnTo>
                  <a:lnTo>
                    <a:pt x="1753" y="707"/>
                  </a:lnTo>
                  <a:lnTo>
                    <a:pt x="1831" y="764"/>
                  </a:lnTo>
                  <a:lnTo>
                    <a:pt x="1907" y="824"/>
                  </a:lnTo>
                  <a:lnTo>
                    <a:pt x="1979" y="885"/>
                  </a:lnTo>
                  <a:lnTo>
                    <a:pt x="2047" y="946"/>
                  </a:lnTo>
                  <a:lnTo>
                    <a:pt x="2113" y="1005"/>
                  </a:lnTo>
                  <a:lnTo>
                    <a:pt x="2177" y="1066"/>
                  </a:lnTo>
                  <a:lnTo>
                    <a:pt x="2237" y="1128"/>
                  </a:lnTo>
                  <a:lnTo>
                    <a:pt x="2293" y="1189"/>
                  </a:lnTo>
                  <a:lnTo>
                    <a:pt x="2347" y="1248"/>
                  </a:lnTo>
                  <a:lnTo>
                    <a:pt x="2397" y="1308"/>
                  </a:lnTo>
                  <a:lnTo>
                    <a:pt x="2445" y="1365"/>
                  </a:lnTo>
                  <a:lnTo>
                    <a:pt x="2488" y="1423"/>
                  </a:lnTo>
                  <a:lnTo>
                    <a:pt x="2529" y="1479"/>
                  </a:lnTo>
                  <a:lnTo>
                    <a:pt x="2565" y="1534"/>
                  </a:lnTo>
                  <a:lnTo>
                    <a:pt x="2600" y="1587"/>
                  </a:lnTo>
                  <a:lnTo>
                    <a:pt x="2600" y="1587"/>
                  </a:lnTo>
                  <a:lnTo>
                    <a:pt x="2570" y="1555"/>
                  </a:lnTo>
                  <a:lnTo>
                    <a:pt x="2535" y="1522"/>
                  </a:lnTo>
                  <a:lnTo>
                    <a:pt x="2497" y="1487"/>
                  </a:lnTo>
                  <a:lnTo>
                    <a:pt x="2455" y="1451"/>
                  </a:lnTo>
                  <a:lnTo>
                    <a:pt x="2408" y="1413"/>
                  </a:lnTo>
                  <a:lnTo>
                    <a:pt x="2359" y="1375"/>
                  </a:lnTo>
                  <a:lnTo>
                    <a:pt x="2304" y="1336"/>
                  </a:lnTo>
                  <a:lnTo>
                    <a:pt x="2247" y="1294"/>
                  </a:lnTo>
                  <a:lnTo>
                    <a:pt x="2185" y="1255"/>
                  </a:lnTo>
                  <a:lnTo>
                    <a:pt x="2119" y="1215"/>
                  </a:lnTo>
                  <a:lnTo>
                    <a:pt x="2052" y="1174"/>
                  </a:lnTo>
                  <a:lnTo>
                    <a:pt x="1981" y="1134"/>
                  </a:lnTo>
                  <a:lnTo>
                    <a:pt x="1905" y="1096"/>
                  </a:lnTo>
                  <a:lnTo>
                    <a:pt x="1827" y="1058"/>
                  </a:lnTo>
                  <a:lnTo>
                    <a:pt x="1746" y="1020"/>
                  </a:lnTo>
                  <a:lnTo>
                    <a:pt x="1662" y="986"/>
                  </a:lnTo>
                  <a:lnTo>
                    <a:pt x="1576" y="953"/>
                  </a:lnTo>
                  <a:lnTo>
                    <a:pt x="1486" y="921"/>
                  </a:lnTo>
                  <a:lnTo>
                    <a:pt x="1393" y="891"/>
                  </a:lnTo>
                  <a:lnTo>
                    <a:pt x="1299" y="865"/>
                  </a:lnTo>
                  <a:lnTo>
                    <a:pt x="1202" y="840"/>
                  </a:lnTo>
                  <a:lnTo>
                    <a:pt x="1103" y="819"/>
                  </a:lnTo>
                  <a:lnTo>
                    <a:pt x="1000" y="801"/>
                  </a:lnTo>
                  <a:lnTo>
                    <a:pt x="896" y="787"/>
                  </a:lnTo>
                  <a:lnTo>
                    <a:pt x="843" y="781"/>
                  </a:lnTo>
                  <a:lnTo>
                    <a:pt x="791" y="776"/>
                  </a:lnTo>
                  <a:lnTo>
                    <a:pt x="738" y="773"/>
                  </a:lnTo>
                  <a:lnTo>
                    <a:pt x="683" y="769"/>
                  </a:lnTo>
                  <a:lnTo>
                    <a:pt x="629" y="768"/>
                  </a:lnTo>
                  <a:lnTo>
                    <a:pt x="573" y="768"/>
                  </a:lnTo>
                  <a:lnTo>
                    <a:pt x="518" y="768"/>
                  </a:lnTo>
                  <a:lnTo>
                    <a:pt x="462" y="769"/>
                  </a:lnTo>
                  <a:lnTo>
                    <a:pt x="406" y="773"/>
                  </a:lnTo>
                  <a:lnTo>
                    <a:pt x="348" y="776"/>
                  </a:lnTo>
                  <a:lnTo>
                    <a:pt x="292" y="781"/>
                  </a:lnTo>
                  <a:lnTo>
                    <a:pt x="234" y="787"/>
                  </a:lnTo>
                  <a:lnTo>
                    <a:pt x="177" y="796"/>
                  </a:lnTo>
                  <a:lnTo>
                    <a:pt x="117" y="806"/>
                  </a:lnTo>
                  <a:lnTo>
                    <a:pt x="59" y="816"/>
                  </a:lnTo>
                  <a:lnTo>
                    <a:pt x="0" y="827"/>
                  </a:lnTo>
                  <a:lnTo>
                    <a:pt x="0" y="0"/>
                  </a:lnTo>
                  <a:lnTo>
                    <a:pt x="0" y="0"/>
                  </a:lnTo>
                  <a:close/>
                </a:path>
              </a:pathLst>
            </a:custGeom>
            <a:solidFill>
              <a:schemeClr val="accent2">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8"/>
            <p:cNvSpPr>
              <a:spLocks/>
            </p:cNvSpPr>
            <p:nvPr userDrawn="1"/>
          </p:nvSpPr>
          <p:spPr bwMode="auto">
            <a:xfrm>
              <a:off x="-1" y="3581398"/>
              <a:ext cx="1600200" cy="3276599"/>
            </a:xfrm>
            <a:custGeom>
              <a:avLst/>
              <a:gdLst/>
              <a:ahLst/>
              <a:cxnLst>
                <a:cxn ang="0">
                  <a:pos x="0" y="776"/>
                </a:cxn>
                <a:cxn ang="0">
                  <a:pos x="0" y="776"/>
                </a:cxn>
                <a:cxn ang="0">
                  <a:pos x="38" y="703"/>
                </a:cxn>
                <a:cxn ang="0">
                  <a:pos x="78" y="634"/>
                </a:cxn>
                <a:cxn ang="0">
                  <a:pos x="119" y="566"/>
                </a:cxn>
                <a:cxn ang="0">
                  <a:pos x="162" y="502"/>
                </a:cxn>
                <a:cxn ang="0">
                  <a:pos x="208" y="441"/>
                </a:cxn>
                <a:cxn ang="0">
                  <a:pos x="256" y="381"/>
                </a:cxn>
                <a:cxn ang="0">
                  <a:pos x="305" y="327"/>
                </a:cxn>
                <a:cxn ang="0">
                  <a:pos x="330" y="300"/>
                </a:cxn>
                <a:cxn ang="0">
                  <a:pos x="357" y="274"/>
                </a:cxn>
                <a:cxn ang="0">
                  <a:pos x="385" y="249"/>
                </a:cxn>
                <a:cxn ang="0">
                  <a:pos x="411" y="226"/>
                </a:cxn>
                <a:cxn ang="0">
                  <a:pos x="439" y="203"/>
                </a:cxn>
                <a:cxn ang="0">
                  <a:pos x="469" y="182"/>
                </a:cxn>
                <a:cxn ang="0">
                  <a:pos x="497" y="160"/>
                </a:cxn>
                <a:cxn ang="0">
                  <a:pos x="527" y="140"/>
                </a:cxn>
                <a:cxn ang="0">
                  <a:pos x="558" y="122"/>
                </a:cxn>
                <a:cxn ang="0">
                  <a:pos x="588" y="104"/>
                </a:cxn>
                <a:cxn ang="0">
                  <a:pos x="619" y="87"/>
                </a:cxn>
                <a:cxn ang="0">
                  <a:pos x="652" y="71"/>
                </a:cxn>
                <a:cxn ang="0">
                  <a:pos x="685" y="56"/>
                </a:cxn>
                <a:cxn ang="0">
                  <a:pos x="718" y="43"/>
                </a:cxn>
                <a:cxn ang="0">
                  <a:pos x="751" y="31"/>
                </a:cxn>
                <a:cxn ang="0">
                  <a:pos x="786" y="20"/>
                </a:cxn>
                <a:cxn ang="0">
                  <a:pos x="822" y="10"/>
                </a:cxn>
                <a:cxn ang="0">
                  <a:pos x="857" y="0"/>
                </a:cxn>
                <a:cxn ang="0">
                  <a:pos x="857" y="0"/>
                </a:cxn>
                <a:cxn ang="0">
                  <a:pos x="806" y="46"/>
                </a:cxn>
                <a:cxn ang="0">
                  <a:pos x="754" y="94"/>
                </a:cxn>
                <a:cxn ang="0">
                  <a:pos x="706" y="144"/>
                </a:cxn>
                <a:cxn ang="0">
                  <a:pos x="660" y="196"/>
                </a:cxn>
                <a:cxn ang="0">
                  <a:pos x="617" y="249"/>
                </a:cxn>
                <a:cxn ang="0">
                  <a:pos x="576" y="304"/>
                </a:cxn>
                <a:cxn ang="0">
                  <a:pos x="536" y="362"/>
                </a:cxn>
                <a:cxn ang="0">
                  <a:pos x="498" y="419"/>
                </a:cxn>
                <a:cxn ang="0">
                  <a:pos x="462" y="479"/>
                </a:cxn>
                <a:cxn ang="0">
                  <a:pos x="429" y="538"/>
                </a:cxn>
                <a:cxn ang="0">
                  <a:pos x="398" y="601"/>
                </a:cxn>
                <a:cxn ang="0">
                  <a:pos x="368" y="664"/>
                </a:cxn>
                <a:cxn ang="0">
                  <a:pos x="340" y="728"/>
                </a:cxn>
                <a:cxn ang="0">
                  <a:pos x="315" y="792"/>
                </a:cxn>
                <a:cxn ang="0">
                  <a:pos x="291" y="858"/>
                </a:cxn>
                <a:cxn ang="0">
                  <a:pos x="269" y="925"/>
                </a:cxn>
                <a:cxn ang="0">
                  <a:pos x="249" y="992"/>
                </a:cxn>
                <a:cxn ang="0">
                  <a:pos x="229" y="1060"/>
                </a:cxn>
                <a:cxn ang="0">
                  <a:pos x="213" y="1128"/>
                </a:cxn>
                <a:cxn ang="0">
                  <a:pos x="198" y="1197"/>
                </a:cxn>
                <a:cxn ang="0">
                  <a:pos x="185" y="1266"/>
                </a:cxn>
                <a:cxn ang="0">
                  <a:pos x="173" y="1336"/>
                </a:cxn>
                <a:cxn ang="0">
                  <a:pos x="162" y="1405"/>
                </a:cxn>
                <a:cxn ang="0">
                  <a:pos x="154" y="1474"/>
                </a:cxn>
                <a:cxn ang="0">
                  <a:pos x="147" y="1544"/>
                </a:cxn>
                <a:cxn ang="0">
                  <a:pos x="140" y="1613"/>
                </a:cxn>
                <a:cxn ang="0">
                  <a:pos x="137" y="1682"/>
                </a:cxn>
                <a:cxn ang="0">
                  <a:pos x="134" y="1752"/>
                </a:cxn>
                <a:cxn ang="0">
                  <a:pos x="132" y="1821"/>
                </a:cxn>
                <a:cxn ang="0">
                  <a:pos x="132" y="1889"/>
                </a:cxn>
                <a:cxn ang="0">
                  <a:pos x="134" y="1956"/>
                </a:cxn>
                <a:cxn ang="0">
                  <a:pos x="135" y="2024"/>
                </a:cxn>
                <a:cxn ang="0">
                  <a:pos x="0" y="2024"/>
                </a:cxn>
                <a:cxn ang="0">
                  <a:pos x="0" y="776"/>
                </a:cxn>
                <a:cxn ang="0">
                  <a:pos x="0" y="776"/>
                </a:cxn>
              </a:cxnLst>
              <a:rect l="0" t="0" r="r" b="b"/>
              <a:pathLst>
                <a:path w="857" h="2024">
                  <a:moveTo>
                    <a:pt x="0" y="776"/>
                  </a:moveTo>
                  <a:lnTo>
                    <a:pt x="0" y="776"/>
                  </a:lnTo>
                  <a:lnTo>
                    <a:pt x="38" y="703"/>
                  </a:lnTo>
                  <a:lnTo>
                    <a:pt x="78" y="634"/>
                  </a:lnTo>
                  <a:lnTo>
                    <a:pt x="119" y="566"/>
                  </a:lnTo>
                  <a:lnTo>
                    <a:pt x="162" y="502"/>
                  </a:lnTo>
                  <a:lnTo>
                    <a:pt x="208" y="441"/>
                  </a:lnTo>
                  <a:lnTo>
                    <a:pt x="256" y="381"/>
                  </a:lnTo>
                  <a:lnTo>
                    <a:pt x="305" y="327"/>
                  </a:lnTo>
                  <a:lnTo>
                    <a:pt x="330" y="300"/>
                  </a:lnTo>
                  <a:lnTo>
                    <a:pt x="357" y="274"/>
                  </a:lnTo>
                  <a:lnTo>
                    <a:pt x="385" y="249"/>
                  </a:lnTo>
                  <a:lnTo>
                    <a:pt x="411" y="226"/>
                  </a:lnTo>
                  <a:lnTo>
                    <a:pt x="439" y="203"/>
                  </a:lnTo>
                  <a:lnTo>
                    <a:pt x="469" y="182"/>
                  </a:lnTo>
                  <a:lnTo>
                    <a:pt x="497" y="160"/>
                  </a:lnTo>
                  <a:lnTo>
                    <a:pt x="527" y="140"/>
                  </a:lnTo>
                  <a:lnTo>
                    <a:pt x="558" y="122"/>
                  </a:lnTo>
                  <a:lnTo>
                    <a:pt x="588" y="104"/>
                  </a:lnTo>
                  <a:lnTo>
                    <a:pt x="619" y="87"/>
                  </a:lnTo>
                  <a:lnTo>
                    <a:pt x="652" y="71"/>
                  </a:lnTo>
                  <a:lnTo>
                    <a:pt x="685" y="56"/>
                  </a:lnTo>
                  <a:lnTo>
                    <a:pt x="718" y="43"/>
                  </a:lnTo>
                  <a:lnTo>
                    <a:pt x="751" y="31"/>
                  </a:lnTo>
                  <a:lnTo>
                    <a:pt x="786" y="20"/>
                  </a:lnTo>
                  <a:lnTo>
                    <a:pt x="822" y="10"/>
                  </a:lnTo>
                  <a:lnTo>
                    <a:pt x="857" y="0"/>
                  </a:lnTo>
                  <a:lnTo>
                    <a:pt x="857" y="0"/>
                  </a:lnTo>
                  <a:lnTo>
                    <a:pt x="806" y="46"/>
                  </a:lnTo>
                  <a:lnTo>
                    <a:pt x="754" y="94"/>
                  </a:lnTo>
                  <a:lnTo>
                    <a:pt x="706" y="144"/>
                  </a:lnTo>
                  <a:lnTo>
                    <a:pt x="660" y="196"/>
                  </a:lnTo>
                  <a:lnTo>
                    <a:pt x="617" y="249"/>
                  </a:lnTo>
                  <a:lnTo>
                    <a:pt x="576" y="304"/>
                  </a:lnTo>
                  <a:lnTo>
                    <a:pt x="536" y="362"/>
                  </a:lnTo>
                  <a:lnTo>
                    <a:pt x="498" y="419"/>
                  </a:lnTo>
                  <a:lnTo>
                    <a:pt x="462" y="479"/>
                  </a:lnTo>
                  <a:lnTo>
                    <a:pt x="429" y="538"/>
                  </a:lnTo>
                  <a:lnTo>
                    <a:pt x="398" y="601"/>
                  </a:lnTo>
                  <a:lnTo>
                    <a:pt x="368" y="664"/>
                  </a:lnTo>
                  <a:lnTo>
                    <a:pt x="340" y="728"/>
                  </a:lnTo>
                  <a:lnTo>
                    <a:pt x="315" y="792"/>
                  </a:lnTo>
                  <a:lnTo>
                    <a:pt x="291" y="858"/>
                  </a:lnTo>
                  <a:lnTo>
                    <a:pt x="269" y="925"/>
                  </a:lnTo>
                  <a:lnTo>
                    <a:pt x="249" y="992"/>
                  </a:lnTo>
                  <a:lnTo>
                    <a:pt x="229" y="1060"/>
                  </a:lnTo>
                  <a:lnTo>
                    <a:pt x="213" y="1128"/>
                  </a:lnTo>
                  <a:lnTo>
                    <a:pt x="198" y="1197"/>
                  </a:lnTo>
                  <a:lnTo>
                    <a:pt x="185" y="1266"/>
                  </a:lnTo>
                  <a:lnTo>
                    <a:pt x="173" y="1336"/>
                  </a:lnTo>
                  <a:lnTo>
                    <a:pt x="162" y="1405"/>
                  </a:lnTo>
                  <a:lnTo>
                    <a:pt x="154" y="1474"/>
                  </a:lnTo>
                  <a:lnTo>
                    <a:pt x="147" y="1544"/>
                  </a:lnTo>
                  <a:lnTo>
                    <a:pt x="140" y="1613"/>
                  </a:lnTo>
                  <a:lnTo>
                    <a:pt x="137" y="1682"/>
                  </a:lnTo>
                  <a:lnTo>
                    <a:pt x="134" y="1752"/>
                  </a:lnTo>
                  <a:lnTo>
                    <a:pt x="132" y="1821"/>
                  </a:lnTo>
                  <a:lnTo>
                    <a:pt x="132" y="1889"/>
                  </a:lnTo>
                  <a:lnTo>
                    <a:pt x="134" y="1956"/>
                  </a:lnTo>
                  <a:lnTo>
                    <a:pt x="135" y="2024"/>
                  </a:lnTo>
                  <a:lnTo>
                    <a:pt x="0" y="2024"/>
                  </a:lnTo>
                  <a:lnTo>
                    <a:pt x="0" y="776"/>
                  </a:lnTo>
                  <a:lnTo>
                    <a:pt x="0" y="776"/>
                  </a:lnTo>
                  <a:close/>
                </a:path>
              </a:pathLst>
            </a:custGeom>
            <a:solidFill>
              <a:schemeClr val="accent2">
                <a:lumMod val="40000"/>
                <a:lumOff val="60000"/>
                <a:alpha val="44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9"/>
            <p:cNvSpPr>
              <a:spLocks/>
            </p:cNvSpPr>
            <p:nvPr userDrawn="1"/>
          </p:nvSpPr>
          <p:spPr bwMode="auto">
            <a:xfrm>
              <a:off x="0" y="2438399"/>
              <a:ext cx="2895599" cy="2154237"/>
            </a:xfrm>
            <a:custGeom>
              <a:avLst/>
              <a:gdLst/>
              <a:ahLst/>
              <a:cxnLst>
                <a:cxn ang="0">
                  <a:pos x="0" y="118"/>
                </a:cxn>
                <a:cxn ang="0">
                  <a:pos x="165" y="69"/>
                </a:cxn>
                <a:cxn ang="0">
                  <a:pos x="327" y="33"/>
                </a:cxn>
                <a:cxn ang="0">
                  <a:pos x="487" y="11"/>
                </a:cxn>
                <a:cxn ang="0">
                  <a:pos x="645" y="1"/>
                </a:cxn>
                <a:cxn ang="0">
                  <a:pos x="797" y="1"/>
                </a:cxn>
                <a:cxn ang="0">
                  <a:pos x="946" y="13"/>
                </a:cxn>
                <a:cxn ang="0">
                  <a:pos x="1088" y="33"/>
                </a:cxn>
                <a:cxn ang="0">
                  <a:pos x="1225" y="62"/>
                </a:cxn>
                <a:cxn ang="0">
                  <a:pos x="1352" y="97"/>
                </a:cxn>
                <a:cxn ang="0">
                  <a:pos x="1472" y="138"/>
                </a:cxn>
                <a:cxn ang="0">
                  <a:pos x="1585" y="184"/>
                </a:cxn>
                <a:cxn ang="0">
                  <a:pos x="1685" y="236"/>
                </a:cxn>
                <a:cxn ang="0">
                  <a:pos x="1776" y="288"/>
                </a:cxn>
                <a:cxn ang="0">
                  <a:pos x="1854" y="343"/>
                </a:cxn>
                <a:cxn ang="0">
                  <a:pos x="1921" y="399"/>
                </a:cxn>
                <a:cxn ang="0">
                  <a:pos x="1974" y="455"/>
                </a:cxn>
                <a:cxn ang="0">
                  <a:pos x="1920" y="434"/>
                </a:cxn>
                <a:cxn ang="0">
                  <a:pos x="1804" y="394"/>
                </a:cxn>
                <a:cxn ang="0">
                  <a:pos x="1680" y="361"/>
                </a:cxn>
                <a:cxn ang="0">
                  <a:pos x="1548" y="338"/>
                </a:cxn>
                <a:cxn ang="0">
                  <a:pos x="1413" y="323"/>
                </a:cxn>
                <a:cxn ang="0">
                  <a:pos x="1273" y="321"/>
                </a:cxn>
                <a:cxn ang="0">
                  <a:pos x="1132" y="331"/>
                </a:cxn>
                <a:cxn ang="0">
                  <a:pos x="990" y="356"/>
                </a:cxn>
                <a:cxn ang="0">
                  <a:pos x="919" y="374"/>
                </a:cxn>
                <a:cxn ang="0">
                  <a:pos x="850" y="396"/>
                </a:cxn>
                <a:cxn ang="0">
                  <a:pos x="781" y="424"/>
                </a:cxn>
                <a:cxn ang="0">
                  <a:pos x="711" y="455"/>
                </a:cxn>
                <a:cxn ang="0">
                  <a:pos x="645" y="490"/>
                </a:cxn>
                <a:cxn ang="0">
                  <a:pos x="579" y="531"/>
                </a:cxn>
                <a:cxn ang="0">
                  <a:pos x="515" y="577"/>
                </a:cxn>
                <a:cxn ang="0">
                  <a:pos x="452" y="629"/>
                </a:cxn>
                <a:cxn ang="0">
                  <a:pos x="391" y="685"/>
                </a:cxn>
                <a:cxn ang="0">
                  <a:pos x="333" y="747"/>
                </a:cxn>
                <a:cxn ang="0">
                  <a:pos x="277" y="815"/>
                </a:cxn>
                <a:cxn ang="0">
                  <a:pos x="223" y="889"/>
                </a:cxn>
                <a:cxn ang="0">
                  <a:pos x="172" y="970"/>
                </a:cxn>
                <a:cxn ang="0">
                  <a:pos x="124" y="1056"/>
                </a:cxn>
                <a:cxn ang="0">
                  <a:pos x="79" y="1150"/>
                </a:cxn>
                <a:cxn ang="0">
                  <a:pos x="38" y="1249"/>
                </a:cxn>
                <a:cxn ang="0">
                  <a:pos x="0" y="1357"/>
                </a:cxn>
                <a:cxn ang="0">
                  <a:pos x="0" y="118"/>
                </a:cxn>
              </a:cxnLst>
              <a:rect l="0" t="0" r="r" b="b"/>
              <a:pathLst>
                <a:path w="1974" h="1357">
                  <a:moveTo>
                    <a:pt x="0" y="118"/>
                  </a:moveTo>
                  <a:lnTo>
                    <a:pt x="0" y="118"/>
                  </a:lnTo>
                  <a:lnTo>
                    <a:pt x="83" y="92"/>
                  </a:lnTo>
                  <a:lnTo>
                    <a:pt x="165" y="69"/>
                  </a:lnTo>
                  <a:lnTo>
                    <a:pt x="246" y="49"/>
                  </a:lnTo>
                  <a:lnTo>
                    <a:pt x="327" y="33"/>
                  </a:lnTo>
                  <a:lnTo>
                    <a:pt x="408" y="21"/>
                  </a:lnTo>
                  <a:lnTo>
                    <a:pt x="487" y="11"/>
                  </a:lnTo>
                  <a:lnTo>
                    <a:pt x="566" y="5"/>
                  </a:lnTo>
                  <a:lnTo>
                    <a:pt x="645" y="1"/>
                  </a:lnTo>
                  <a:lnTo>
                    <a:pt x="721" y="0"/>
                  </a:lnTo>
                  <a:lnTo>
                    <a:pt x="797" y="1"/>
                  </a:lnTo>
                  <a:lnTo>
                    <a:pt x="873" y="6"/>
                  </a:lnTo>
                  <a:lnTo>
                    <a:pt x="946" y="13"/>
                  </a:lnTo>
                  <a:lnTo>
                    <a:pt x="1018" y="23"/>
                  </a:lnTo>
                  <a:lnTo>
                    <a:pt x="1088" y="33"/>
                  </a:lnTo>
                  <a:lnTo>
                    <a:pt x="1157" y="47"/>
                  </a:lnTo>
                  <a:lnTo>
                    <a:pt x="1225" y="62"/>
                  </a:lnTo>
                  <a:lnTo>
                    <a:pt x="1289" y="79"/>
                  </a:lnTo>
                  <a:lnTo>
                    <a:pt x="1352" y="97"/>
                  </a:lnTo>
                  <a:lnTo>
                    <a:pt x="1413" y="117"/>
                  </a:lnTo>
                  <a:lnTo>
                    <a:pt x="1472" y="138"/>
                  </a:lnTo>
                  <a:lnTo>
                    <a:pt x="1530" y="161"/>
                  </a:lnTo>
                  <a:lnTo>
                    <a:pt x="1585" y="184"/>
                  </a:lnTo>
                  <a:lnTo>
                    <a:pt x="1636" y="209"/>
                  </a:lnTo>
                  <a:lnTo>
                    <a:pt x="1685" y="236"/>
                  </a:lnTo>
                  <a:lnTo>
                    <a:pt x="1732" y="262"/>
                  </a:lnTo>
                  <a:lnTo>
                    <a:pt x="1776" y="288"/>
                  </a:lnTo>
                  <a:lnTo>
                    <a:pt x="1816" y="315"/>
                  </a:lnTo>
                  <a:lnTo>
                    <a:pt x="1854" y="343"/>
                  </a:lnTo>
                  <a:lnTo>
                    <a:pt x="1888" y="371"/>
                  </a:lnTo>
                  <a:lnTo>
                    <a:pt x="1921" y="399"/>
                  </a:lnTo>
                  <a:lnTo>
                    <a:pt x="1949" y="427"/>
                  </a:lnTo>
                  <a:lnTo>
                    <a:pt x="1974" y="455"/>
                  </a:lnTo>
                  <a:lnTo>
                    <a:pt x="1974" y="455"/>
                  </a:lnTo>
                  <a:lnTo>
                    <a:pt x="1920" y="434"/>
                  </a:lnTo>
                  <a:lnTo>
                    <a:pt x="1864" y="412"/>
                  </a:lnTo>
                  <a:lnTo>
                    <a:pt x="1804" y="394"/>
                  </a:lnTo>
                  <a:lnTo>
                    <a:pt x="1743" y="376"/>
                  </a:lnTo>
                  <a:lnTo>
                    <a:pt x="1680" y="361"/>
                  </a:lnTo>
                  <a:lnTo>
                    <a:pt x="1614" y="348"/>
                  </a:lnTo>
                  <a:lnTo>
                    <a:pt x="1548" y="338"/>
                  </a:lnTo>
                  <a:lnTo>
                    <a:pt x="1481" y="330"/>
                  </a:lnTo>
                  <a:lnTo>
                    <a:pt x="1413" y="323"/>
                  </a:lnTo>
                  <a:lnTo>
                    <a:pt x="1344" y="320"/>
                  </a:lnTo>
                  <a:lnTo>
                    <a:pt x="1273" y="321"/>
                  </a:lnTo>
                  <a:lnTo>
                    <a:pt x="1203" y="325"/>
                  </a:lnTo>
                  <a:lnTo>
                    <a:pt x="1132" y="331"/>
                  </a:lnTo>
                  <a:lnTo>
                    <a:pt x="1061" y="341"/>
                  </a:lnTo>
                  <a:lnTo>
                    <a:pt x="990" y="356"/>
                  </a:lnTo>
                  <a:lnTo>
                    <a:pt x="954" y="364"/>
                  </a:lnTo>
                  <a:lnTo>
                    <a:pt x="919" y="374"/>
                  </a:lnTo>
                  <a:lnTo>
                    <a:pt x="885" y="384"/>
                  </a:lnTo>
                  <a:lnTo>
                    <a:pt x="850" y="396"/>
                  </a:lnTo>
                  <a:lnTo>
                    <a:pt x="815" y="409"/>
                  </a:lnTo>
                  <a:lnTo>
                    <a:pt x="781" y="424"/>
                  </a:lnTo>
                  <a:lnTo>
                    <a:pt x="746" y="439"/>
                  </a:lnTo>
                  <a:lnTo>
                    <a:pt x="711" y="455"/>
                  </a:lnTo>
                  <a:lnTo>
                    <a:pt x="678" y="472"/>
                  </a:lnTo>
                  <a:lnTo>
                    <a:pt x="645" y="490"/>
                  </a:lnTo>
                  <a:lnTo>
                    <a:pt x="612" y="510"/>
                  </a:lnTo>
                  <a:lnTo>
                    <a:pt x="579" y="531"/>
                  </a:lnTo>
                  <a:lnTo>
                    <a:pt x="546" y="554"/>
                  </a:lnTo>
                  <a:lnTo>
                    <a:pt x="515" y="577"/>
                  </a:lnTo>
                  <a:lnTo>
                    <a:pt x="484" y="602"/>
                  </a:lnTo>
                  <a:lnTo>
                    <a:pt x="452" y="629"/>
                  </a:lnTo>
                  <a:lnTo>
                    <a:pt x="421" y="657"/>
                  </a:lnTo>
                  <a:lnTo>
                    <a:pt x="391" y="685"/>
                  </a:lnTo>
                  <a:lnTo>
                    <a:pt x="361" y="716"/>
                  </a:lnTo>
                  <a:lnTo>
                    <a:pt x="333" y="747"/>
                  </a:lnTo>
                  <a:lnTo>
                    <a:pt x="304" y="780"/>
                  </a:lnTo>
                  <a:lnTo>
                    <a:pt x="277" y="815"/>
                  </a:lnTo>
                  <a:lnTo>
                    <a:pt x="249" y="851"/>
                  </a:lnTo>
                  <a:lnTo>
                    <a:pt x="223" y="889"/>
                  </a:lnTo>
                  <a:lnTo>
                    <a:pt x="198" y="929"/>
                  </a:lnTo>
                  <a:lnTo>
                    <a:pt x="172" y="970"/>
                  </a:lnTo>
                  <a:lnTo>
                    <a:pt x="149" y="1012"/>
                  </a:lnTo>
                  <a:lnTo>
                    <a:pt x="124" y="1056"/>
                  </a:lnTo>
                  <a:lnTo>
                    <a:pt x="101" y="1102"/>
                  </a:lnTo>
                  <a:lnTo>
                    <a:pt x="79" y="1150"/>
                  </a:lnTo>
                  <a:lnTo>
                    <a:pt x="58" y="1198"/>
                  </a:lnTo>
                  <a:lnTo>
                    <a:pt x="38" y="1249"/>
                  </a:lnTo>
                  <a:lnTo>
                    <a:pt x="18" y="1302"/>
                  </a:lnTo>
                  <a:lnTo>
                    <a:pt x="0" y="1357"/>
                  </a:lnTo>
                  <a:lnTo>
                    <a:pt x="0" y="118"/>
                  </a:lnTo>
                  <a:lnTo>
                    <a:pt x="0" y="118"/>
                  </a:lnTo>
                  <a:close/>
                </a:path>
              </a:pathLst>
            </a:custGeom>
            <a:solidFill>
              <a:schemeClr val="accent2">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1224419" y="3886199"/>
              <a:ext cx="3276599" cy="2971800"/>
            </a:xfrm>
            <a:custGeom>
              <a:avLst/>
              <a:gdLst/>
              <a:ahLst/>
              <a:cxnLst>
                <a:cxn ang="0">
                  <a:pos x="1377" y="130"/>
                </a:cxn>
                <a:cxn ang="0">
                  <a:pos x="1299" y="89"/>
                </a:cxn>
                <a:cxn ang="0">
                  <a:pos x="1220" y="56"/>
                </a:cxn>
                <a:cxn ang="0">
                  <a:pos x="1137" y="30"/>
                </a:cxn>
                <a:cxn ang="0">
                  <a:pos x="1052" y="11"/>
                </a:cxn>
                <a:cxn ang="0">
                  <a:pos x="966" y="2"/>
                </a:cxn>
                <a:cxn ang="0">
                  <a:pos x="880" y="0"/>
                </a:cxn>
                <a:cxn ang="0">
                  <a:pos x="794" y="5"/>
                </a:cxn>
                <a:cxn ang="0">
                  <a:pos x="708" y="18"/>
                </a:cxn>
                <a:cxn ang="0">
                  <a:pos x="624" y="40"/>
                </a:cxn>
                <a:cxn ang="0">
                  <a:pos x="543" y="69"/>
                </a:cxn>
                <a:cxn ang="0">
                  <a:pos x="466" y="107"/>
                </a:cxn>
                <a:cxn ang="0">
                  <a:pos x="391" y="155"/>
                </a:cxn>
                <a:cxn ang="0">
                  <a:pos x="322" y="210"/>
                </a:cxn>
                <a:cxn ang="0">
                  <a:pos x="258" y="272"/>
                </a:cxn>
                <a:cxn ang="0">
                  <a:pos x="200" y="345"/>
                </a:cxn>
                <a:cxn ang="0">
                  <a:pos x="149" y="426"/>
                </a:cxn>
                <a:cxn ang="0">
                  <a:pos x="124" y="472"/>
                </a:cxn>
                <a:cxn ang="0">
                  <a:pos x="83" y="568"/>
                </a:cxn>
                <a:cxn ang="0">
                  <a:pos x="48" y="667"/>
                </a:cxn>
                <a:cxn ang="0">
                  <a:pos x="23" y="769"/>
                </a:cxn>
                <a:cxn ang="0">
                  <a:pos x="7" y="875"/>
                </a:cxn>
                <a:cxn ang="0">
                  <a:pos x="0" y="982"/>
                </a:cxn>
                <a:cxn ang="0">
                  <a:pos x="2" y="1090"/>
                </a:cxn>
                <a:cxn ang="0">
                  <a:pos x="12" y="1200"/>
                </a:cxn>
                <a:cxn ang="0">
                  <a:pos x="31" y="1311"/>
                </a:cxn>
                <a:cxn ang="0">
                  <a:pos x="61" y="1420"/>
                </a:cxn>
                <a:cxn ang="0">
                  <a:pos x="101" y="1529"/>
                </a:cxn>
                <a:cxn ang="0">
                  <a:pos x="149" y="1636"/>
                </a:cxn>
                <a:cxn ang="0">
                  <a:pos x="206" y="1742"/>
                </a:cxn>
                <a:cxn ang="0">
                  <a:pos x="274" y="1844"/>
                </a:cxn>
                <a:cxn ang="0">
                  <a:pos x="353" y="1943"/>
                </a:cxn>
                <a:cxn ang="0">
                  <a:pos x="441" y="2039"/>
                </a:cxn>
                <a:cxn ang="0">
                  <a:pos x="2552" y="2085"/>
                </a:cxn>
                <a:cxn ang="0">
                  <a:pos x="2526" y="2070"/>
                </a:cxn>
                <a:cxn ang="0">
                  <a:pos x="2336" y="1955"/>
                </a:cxn>
                <a:cxn ang="0">
                  <a:pos x="2192" y="1860"/>
                </a:cxn>
                <a:cxn ang="0">
                  <a:pos x="2025" y="1748"/>
                </a:cxn>
                <a:cxn ang="0">
                  <a:pos x="1849" y="1619"/>
                </a:cxn>
                <a:cxn ang="0">
                  <a:pos x="1667" y="1477"/>
                </a:cxn>
                <a:cxn ang="0">
                  <a:pos x="1492" y="1326"/>
                </a:cxn>
                <a:cxn ang="0">
                  <a:pos x="1410" y="1246"/>
                </a:cxn>
                <a:cxn ang="0">
                  <a:pos x="1332" y="1167"/>
                </a:cxn>
                <a:cxn ang="0">
                  <a:pos x="1261" y="1086"/>
                </a:cxn>
                <a:cxn ang="0">
                  <a:pos x="1195" y="1004"/>
                </a:cxn>
                <a:cxn ang="0">
                  <a:pos x="1139" y="923"/>
                </a:cxn>
                <a:cxn ang="0">
                  <a:pos x="1091" y="840"/>
                </a:cxn>
                <a:cxn ang="0">
                  <a:pos x="1055" y="761"/>
                </a:cxn>
                <a:cxn ang="0">
                  <a:pos x="1030" y="680"/>
                </a:cxn>
                <a:cxn ang="0">
                  <a:pos x="1017" y="602"/>
                </a:cxn>
                <a:cxn ang="0">
                  <a:pos x="1019" y="527"/>
                </a:cxn>
                <a:cxn ang="0">
                  <a:pos x="1028" y="470"/>
                </a:cxn>
                <a:cxn ang="0">
                  <a:pos x="1040" y="434"/>
                </a:cxn>
                <a:cxn ang="0">
                  <a:pos x="1057" y="398"/>
                </a:cxn>
                <a:cxn ang="0">
                  <a:pos x="1076" y="363"/>
                </a:cxn>
                <a:cxn ang="0">
                  <a:pos x="1101" y="330"/>
                </a:cxn>
                <a:cxn ang="0">
                  <a:pos x="1131" y="295"/>
                </a:cxn>
                <a:cxn ang="0">
                  <a:pos x="1182" y="248"/>
                </a:cxn>
                <a:cxn ang="0">
                  <a:pos x="1269" y="186"/>
                </a:cxn>
                <a:cxn ang="0">
                  <a:pos x="1377" y="130"/>
                </a:cxn>
              </a:cxnLst>
              <a:rect l="0" t="0" r="r" b="b"/>
              <a:pathLst>
                <a:path w="2552" h="2085">
                  <a:moveTo>
                    <a:pt x="1377" y="130"/>
                  </a:moveTo>
                  <a:lnTo>
                    <a:pt x="1377" y="130"/>
                  </a:lnTo>
                  <a:lnTo>
                    <a:pt x="1339" y="109"/>
                  </a:lnTo>
                  <a:lnTo>
                    <a:pt x="1299" y="89"/>
                  </a:lnTo>
                  <a:lnTo>
                    <a:pt x="1260" y="73"/>
                  </a:lnTo>
                  <a:lnTo>
                    <a:pt x="1220" y="56"/>
                  </a:lnTo>
                  <a:lnTo>
                    <a:pt x="1179" y="43"/>
                  </a:lnTo>
                  <a:lnTo>
                    <a:pt x="1137" y="30"/>
                  </a:lnTo>
                  <a:lnTo>
                    <a:pt x="1094" y="20"/>
                  </a:lnTo>
                  <a:lnTo>
                    <a:pt x="1052" y="11"/>
                  </a:lnTo>
                  <a:lnTo>
                    <a:pt x="1009" y="7"/>
                  </a:lnTo>
                  <a:lnTo>
                    <a:pt x="966" y="2"/>
                  </a:lnTo>
                  <a:lnTo>
                    <a:pt x="923" y="0"/>
                  </a:lnTo>
                  <a:lnTo>
                    <a:pt x="880" y="0"/>
                  </a:lnTo>
                  <a:lnTo>
                    <a:pt x="837" y="2"/>
                  </a:lnTo>
                  <a:lnTo>
                    <a:pt x="794" y="5"/>
                  </a:lnTo>
                  <a:lnTo>
                    <a:pt x="751" y="10"/>
                  </a:lnTo>
                  <a:lnTo>
                    <a:pt x="708" y="18"/>
                  </a:lnTo>
                  <a:lnTo>
                    <a:pt x="667" y="28"/>
                  </a:lnTo>
                  <a:lnTo>
                    <a:pt x="624" y="40"/>
                  </a:lnTo>
                  <a:lnTo>
                    <a:pt x="584" y="54"/>
                  </a:lnTo>
                  <a:lnTo>
                    <a:pt x="543" y="69"/>
                  </a:lnTo>
                  <a:lnTo>
                    <a:pt x="504" y="87"/>
                  </a:lnTo>
                  <a:lnTo>
                    <a:pt x="466" y="107"/>
                  </a:lnTo>
                  <a:lnTo>
                    <a:pt x="428" y="130"/>
                  </a:lnTo>
                  <a:lnTo>
                    <a:pt x="391" y="155"/>
                  </a:lnTo>
                  <a:lnTo>
                    <a:pt x="357" y="182"/>
                  </a:lnTo>
                  <a:lnTo>
                    <a:pt x="322" y="210"/>
                  </a:lnTo>
                  <a:lnTo>
                    <a:pt x="289" y="241"/>
                  </a:lnTo>
                  <a:lnTo>
                    <a:pt x="258" y="272"/>
                  </a:lnTo>
                  <a:lnTo>
                    <a:pt x="228" y="309"/>
                  </a:lnTo>
                  <a:lnTo>
                    <a:pt x="200" y="345"/>
                  </a:lnTo>
                  <a:lnTo>
                    <a:pt x="173" y="385"/>
                  </a:lnTo>
                  <a:lnTo>
                    <a:pt x="149" y="426"/>
                  </a:lnTo>
                  <a:lnTo>
                    <a:pt x="149" y="426"/>
                  </a:lnTo>
                  <a:lnTo>
                    <a:pt x="124" y="472"/>
                  </a:lnTo>
                  <a:lnTo>
                    <a:pt x="102" y="520"/>
                  </a:lnTo>
                  <a:lnTo>
                    <a:pt x="83" y="568"/>
                  </a:lnTo>
                  <a:lnTo>
                    <a:pt x="64" y="617"/>
                  </a:lnTo>
                  <a:lnTo>
                    <a:pt x="48" y="667"/>
                  </a:lnTo>
                  <a:lnTo>
                    <a:pt x="35" y="718"/>
                  </a:lnTo>
                  <a:lnTo>
                    <a:pt x="23" y="769"/>
                  </a:lnTo>
                  <a:lnTo>
                    <a:pt x="15" y="822"/>
                  </a:lnTo>
                  <a:lnTo>
                    <a:pt x="7" y="875"/>
                  </a:lnTo>
                  <a:lnTo>
                    <a:pt x="2" y="928"/>
                  </a:lnTo>
                  <a:lnTo>
                    <a:pt x="0" y="982"/>
                  </a:lnTo>
                  <a:lnTo>
                    <a:pt x="0" y="1035"/>
                  </a:lnTo>
                  <a:lnTo>
                    <a:pt x="2" y="1090"/>
                  </a:lnTo>
                  <a:lnTo>
                    <a:pt x="5" y="1146"/>
                  </a:lnTo>
                  <a:lnTo>
                    <a:pt x="12" y="1200"/>
                  </a:lnTo>
                  <a:lnTo>
                    <a:pt x="22" y="1255"/>
                  </a:lnTo>
                  <a:lnTo>
                    <a:pt x="31" y="1311"/>
                  </a:lnTo>
                  <a:lnTo>
                    <a:pt x="46" y="1365"/>
                  </a:lnTo>
                  <a:lnTo>
                    <a:pt x="61" y="1420"/>
                  </a:lnTo>
                  <a:lnTo>
                    <a:pt x="79" y="1474"/>
                  </a:lnTo>
                  <a:lnTo>
                    <a:pt x="101" y="1529"/>
                  </a:lnTo>
                  <a:lnTo>
                    <a:pt x="124" y="1583"/>
                  </a:lnTo>
                  <a:lnTo>
                    <a:pt x="149" y="1636"/>
                  </a:lnTo>
                  <a:lnTo>
                    <a:pt x="177" y="1689"/>
                  </a:lnTo>
                  <a:lnTo>
                    <a:pt x="206" y="1742"/>
                  </a:lnTo>
                  <a:lnTo>
                    <a:pt x="239" y="1793"/>
                  </a:lnTo>
                  <a:lnTo>
                    <a:pt x="274" y="1844"/>
                  </a:lnTo>
                  <a:lnTo>
                    <a:pt x="312" y="1895"/>
                  </a:lnTo>
                  <a:lnTo>
                    <a:pt x="353" y="1943"/>
                  </a:lnTo>
                  <a:lnTo>
                    <a:pt x="396" y="1993"/>
                  </a:lnTo>
                  <a:lnTo>
                    <a:pt x="441" y="2039"/>
                  </a:lnTo>
                  <a:lnTo>
                    <a:pt x="489" y="2085"/>
                  </a:lnTo>
                  <a:lnTo>
                    <a:pt x="2552" y="2085"/>
                  </a:lnTo>
                  <a:lnTo>
                    <a:pt x="2552" y="2085"/>
                  </a:lnTo>
                  <a:lnTo>
                    <a:pt x="2526" y="2070"/>
                  </a:lnTo>
                  <a:lnTo>
                    <a:pt x="2450" y="2026"/>
                  </a:lnTo>
                  <a:lnTo>
                    <a:pt x="2336" y="1955"/>
                  </a:lnTo>
                  <a:lnTo>
                    <a:pt x="2266" y="1910"/>
                  </a:lnTo>
                  <a:lnTo>
                    <a:pt x="2192" y="1860"/>
                  </a:lnTo>
                  <a:lnTo>
                    <a:pt x="2111" y="1808"/>
                  </a:lnTo>
                  <a:lnTo>
                    <a:pt x="2025" y="1748"/>
                  </a:lnTo>
                  <a:lnTo>
                    <a:pt x="1938" y="1685"/>
                  </a:lnTo>
                  <a:lnTo>
                    <a:pt x="1849" y="1619"/>
                  </a:lnTo>
                  <a:lnTo>
                    <a:pt x="1758" y="1550"/>
                  </a:lnTo>
                  <a:lnTo>
                    <a:pt x="1667" y="1477"/>
                  </a:lnTo>
                  <a:lnTo>
                    <a:pt x="1578" y="1403"/>
                  </a:lnTo>
                  <a:lnTo>
                    <a:pt x="1492" y="1326"/>
                  </a:lnTo>
                  <a:lnTo>
                    <a:pt x="1451" y="1286"/>
                  </a:lnTo>
                  <a:lnTo>
                    <a:pt x="1410" y="1246"/>
                  </a:lnTo>
                  <a:lnTo>
                    <a:pt x="1370" y="1207"/>
                  </a:lnTo>
                  <a:lnTo>
                    <a:pt x="1332" y="1167"/>
                  </a:lnTo>
                  <a:lnTo>
                    <a:pt x="1296" y="1126"/>
                  </a:lnTo>
                  <a:lnTo>
                    <a:pt x="1261" y="1086"/>
                  </a:lnTo>
                  <a:lnTo>
                    <a:pt x="1227" y="1045"/>
                  </a:lnTo>
                  <a:lnTo>
                    <a:pt x="1195" y="1004"/>
                  </a:lnTo>
                  <a:lnTo>
                    <a:pt x="1167" y="962"/>
                  </a:lnTo>
                  <a:lnTo>
                    <a:pt x="1139" y="923"/>
                  </a:lnTo>
                  <a:lnTo>
                    <a:pt x="1114" y="881"/>
                  </a:lnTo>
                  <a:lnTo>
                    <a:pt x="1091" y="840"/>
                  </a:lnTo>
                  <a:lnTo>
                    <a:pt x="1071" y="801"/>
                  </a:lnTo>
                  <a:lnTo>
                    <a:pt x="1055" y="761"/>
                  </a:lnTo>
                  <a:lnTo>
                    <a:pt x="1042" y="720"/>
                  </a:lnTo>
                  <a:lnTo>
                    <a:pt x="1030" y="680"/>
                  </a:lnTo>
                  <a:lnTo>
                    <a:pt x="1022" y="642"/>
                  </a:lnTo>
                  <a:lnTo>
                    <a:pt x="1017" y="602"/>
                  </a:lnTo>
                  <a:lnTo>
                    <a:pt x="1015" y="565"/>
                  </a:lnTo>
                  <a:lnTo>
                    <a:pt x="1019" y="527"/>
                  </a:lnTo>
                  <a:lnTo>
                    <a:pt x="1023" y="489"/>
                  </a:lnTo>
                  <a:lnTo>
                    <a:pt x="1028" y="470"/>
                  </a:lnTo>
                  <a:lnTo>
                    <a:pt x="1033" y="452"/>
                  </a:lnTo>
                  <a:lnTo>
                    <a:pt x="1040" y="434"/>
                  </a:lnTo>
                  <a:lnTo>
                    <a:pt x="1048" y="416"/>
                  </a:lnTo>
                  <a:lnTo>
                    <a:pt x="1057" y="398"/>
                  </a:lnTo>
                  <a:lnTo>
                    <a:pt x="1066" y="381"/>
                  </a:lnTo>
                  <a:lnTo>
                    <a:pt x="1076" y="363"/>
                  </a:lnTo>
                  <a:lnTo>
                    <a:pt x="1088" y="347"/>
                  </a:lnTo>
                  <a:lnTo>
                    <a:pt x="1101" y="330"/>
                  </a:lnTo>
                  <a:lnTo>
                    <a:pt x="1116" y="312"/>
                  </a:lnTo>
                  <a:lnTo>
                    <a:pt x="1131" y="295"/>
                  </a:lnTo>
                  <a:lnTo>
                    <a:pt x="1147" y="281"/>
                  </a:lnTo>
                  <a:lnTo>
                    <a:pt x="1182" y="248"/>
                  </a:lnTo>
                  <a:lnTo>
                    <a:pt x="1223" y="216"/>
                  </a:lnTo>
                  <a:lnTo>
                    <a:pt x="1269" y="186"/>
                  </a:lnTo>
                  <a:lnTo>
                    <a:pt x="1321" y="158"/>
                  </a:lnTo>
                  <a:lnTo>
                    <a:pt x="1377" y="130"/>
                  </a:lnTo>
                  <a:lnTo>
                    <a:pt x="1377" y="130"/>
                  </a:lnTo>
                  <a:close/>
                </a:path>
              </a:pathLst>
            </a:custGeom>
            <a:solidFill>
              <a:schemeClr val="bg1">
                <a:lumMod val="95000"/>
                <a:alpha val="34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876758" y="3994150"/>
              <a:ext cx="1719262" cy="2863850"/>
            </a:xfrm>
            <a:custGeom>
              <a:avLst/>
              <a:gdLst/>
              <a:ahLst/>
              <a:cxnLst>
                <a:cxn ang="0">
                  <a:pos x="99" y="1804"/>
                </a:cxn>
                <a:cxn ang="0">
                  <a:pos x="57" y="1647"/>
                </a:cxn>
                <a:cxn ang="0">
                  <a:pos x="29" y="1492"/>
                </a:cxn>
                <a:cxn ang="0">
                  <a:pos x="10" y="1342"/>
                </a:cxn>
                <a:cxn ang="0">
                  <a:pos x="1" y="1195"/>
                </a:cxn>
                <a:cxn ang="0">
                  <a:pos x="1" y="1054"/>
                </a:cxn>
                <a:cxn ang="0">
                  <a:pos x="10" y="919"/>
                </a:cxn>
                <a:cxn ang="0">
                  <a:pos x="26" y="790"/>
                </a:cxn>
                <a:cxn ang="0">
                  <a:pos x="49" y="667"/>
                </a:cxn>
                <a:cxn ang="0">
                  <a:pos x="81" y="553"/>
                </a:cxn>
                <a:cxn ang="0">
                  <a:pos x="117" y="445"/>
                </a:cxn>
                <a:cxn ang="0">
                  <a:pos x="158" y="346"/>
                </a:cxn>
                <a:cxn ang="0">
                  <a:pos x="203" y="255"/>
                </a:cxn>
                <a:cxn ang="0">
                  <a:pos x="254" y="176"/>
                </a:cxn>
                <a:cxn ang="0">
                  <a:pos x="307" y="105"/>
                </a:cxn>
                <a:cxn ang="0">
                  <a:pos x="363" y="47"/>
                </a:cxn>
                <a:cxn ang="0">
                  <a:pos x="421" y="0"/>
                </a:cxn>
                <a:cxn ang="0">
                  <a:pos x="383" y="57"/>
                </a:cxn>
                <a:cxn ang="0">
                  <a:pos x="317" y="176"/>
                </a:cxn>
                <a:cxn ang="0">
                  <a:pos x="265" y="298"/>
                </a:cxn>
                <a:cxn ang="0">
                  <a:pos x="226" y="421"/>
                </a:cxn>
                <a:cxn ang="0">
                  <a:pos x="201" y="544"/>
                </a:cxn>
                <a:cxn ang="0">
                  <a:pos x="188" y="667"/>
                </a:cxn>
                <a:cxn ang="0">
                  <a:pos x="186" y="789"/>
                </a:cxn>
                <a:cxn ang="0">
                  <a:pos x="196" y="911"/>
                </a:cxn>
                <a:cxn ang="0">
                  <a:pos x="219" y="1030"/>
                </a:cxn>
                <a:cxn ang="0">
                  <a:pos x="252" y="1147"/>
                </a:cxn>
                <a:cxn ang="0">
                  <a:pos x="297" y="1261"/>
                </a:cxn>
                <a:cxn ang="0">
                  <a:pos x="351" y="1371"/>
                </a:cxn>
                <a:cxn ang="0">
                  <a:pos x="416" y="1477"/>
                </a:cxn>
                <a:cxn ang="0">
                  <a:pos x="492" y="1578"/>
                </a:cxn>
                <a:cxn ang="0">
                  <a:pos x="576" y="1674"/>
                </a:cxn>
                <a:cxn ang="0">
                  <a:pos x="668" y="1763"/>
                </a:cxn>
                <a:cxn ang="0">
                  <a:pos x="99" y="1804"/>
                </a:cxn>
              </a:cxnLst>
              <a:rect l="0" t="0" r="r" b="b"/>
              <a:pathLst>
                <a:path w="718" h="1804">
                  <a:moveTo>
                    <a:pt x="99" y="1804"/>
                  </a:moveTo>
                  <a:lnTo>
                    <a:pt x="99" y="1804"/>
                  </a:lnTo>
                  <a:lnTo>
                    <a:pt x="77" y="1725"/>
                  </a:lnTo>
                  <a:lnTo>
                    <a:pt x="57" y="1647"/>
                  </a:lnTo>
                  <a:lnTo>
                    <a:pt x="43" y="1570"/>
                  </a:lnTo>
                  <a:lnTo>
                    <a:pt x="29" y="1492"/>
                  </a:lnTo>
                  <a:lnTo>
                    <a:pt x="18" y="1416"/>
                  </a:lnTo>
                  <a:lnTo>
                    <a:pt x="10" y="1342"/>
                  </a:lnTo>
                  <a:lnTo>
                    <a:pt x="5" y="1267"/>
                  </a:lnTo>
                  <a:lnTo>
                    <a:pt x="1" y="1195"/>
                  </a:lnTo>
                  <a:lnTo>
                    <a:pt x="0" y="1124"/>
                  </a:lnTo>
                  <a:lnTo>
                    <a:pt x="1" y="1054"/>
                  </a:lnTo>
                  <a:lnTo>
                    <a:pt x="5" y="987"/>
                  </a:lnTo>
                  <a:lnTo>
                    <a:pt x="10" y="919"/>
                  </a:lnTo>
                  <a:lnTo>
                    <a:pt x="18" y="853"/>
                  </a:lnTo>
                  <a:lnTo>
                    <a:pt x="26" y="790"/>
                  </a:lnTo>
                  <a:lnTo>
                    <a:pt x="38" y="728"/>
                  </a:lnTo>
                  <a:lnTo>
                    <a:pt x="49" y="667"/>
                  </a:lnTo>
                  <a:lnTo>
                    <a:pt x="64" y="609"/>
                  </a:lnTo>
                  <a:lnTo>
                    <a:pt x="81" y="553"/>
                  </a:lnTo>
                  <a:lnTo>
                    <a:pt x="97" y="496"/>
                  </a:lnTo>
                  <a:lnTo>
                    <a:pt x="117" y="445"/>
                  </a:lnTo>
                  <a:lnTo>
                    <a:pt x="137" y="394"/>
                  </a:lnTo>
                  <a:lnTo>
                    <a:pt x="158" y="346"/>
                  </a:lnTo>
                  <a:lnTo>
                    <a:pt x="180" y="300"/>
                  </a:lnTo>
                  <a:lnTo>
                    <a:pt x="203" y="255"/>
                  </a:lnTo>
                  <a:lnTo>
                    <a:pt x="227" y="214"/>
                  </a:lnTo>
                  <a:lnTo>
                    <a:pt x="254" y="176"/>
                  </a:lnTo>
                  <a:lnTo>
                    <a:pt x="280" y="140"/>
                  </a:lnTo>
                  <a:lnTo>
                    <a:pt x="307" y="105"/>
                  </a:lnTo>
                  <a:lnTo>
                    <a:pt x="335" y="76"/>
                  </a:lnTo>
                  <a:lnTo>
                    <a:pt x="363" y="47"/>
                  </a:lnTo>
                  <a:lnTo>
                    <a:pt x="391" y="21"/>
                  </a:lnTo>
                  <a:lnTo>
                    <a:pt x="421" y="0"/>
                  </a:lnTo>
                  <a:lnTo>
                    <a:pt x="421" y="0"/>
                  </a:lnTo>
                  <a:lnTo>
                    <a:pt x="383" y="57"/>
                  </a:lnTo>
                  <a:lnTo>
                    <a:pt x="348" y="117"/>
                  </a:lnTo>
                  <a:lnTo>
                    <a:pt x="317" y="176"/>
                  </a:lnTo>
                  <a:lnTo>
                    <a:pt x="289" y="237"/>
                  </a:lnTo>
                  <a:lnTo>
                    <a:pt x="265" y="298"/>
                  </a:lnTo>
                  <a:lnTo>
                    <a:pt x="244" y="359"/>
                  </a:lnTo>
                  <a:lnTo>
                    <a:pt x="226" y="421"/>
                  </a:lnTo>
                  <a:lnTo>
                    <a:pt x="213" y="482"/>
                  </a:lnTo>
                  <a:lnTo>
                    <a:pt x="201" y="544"/>
                  </a:lnTo>
                  <a:lnTo>
                    <a:pt x="193" y="605"/>
                  </a:lnTo>
                  <a:lnTo>
                    <a:pt x="188" y="667"/>
                  </a:lnTo>
                  <a:lnTo>
                    <a:pt x="185" y="728"/>
                  </a:lnTo>
                  <a:lnTo>
                    <a:pt x="186" y="789"/>
                  </a:lnTo>
                  <a:lnTo>
                    <a:pt x="189" y="850"/>
                  </a:lnTo>
                  <a:lnTo>
                    <a:pt x="196" y="911"/>
                  </a:lnTo>
                  <a:lnTo>
                    <a:pt x="206" y="970"/>
                  </a:lnTo>
                  <a:lnTo>
                    <a:pt x="219" y="1030"/>
                  </a:lnTo>
                  <a:lnTo>
                    <a:pt x="234" y="1089"/>
                  </a:lnTo>
                  <a:lnTo>
                    <a:pt x="252" y="1147"/>
                  </a:lnTo>
                  <a:lnTo>
                    <a:pt x="274" y="1205"/>
                  </a:lnTo>
                  <a:lnTo>
                    <a:pt x="297" y="1261"/>
                  </a:lnTo>
                  <a:lnTo>
                    <a:pt x="323" y="1317"/>
                  </a:lnTo>
                  <a:lnTo>
                    <a:pt x="351" y="1371"/>
                  </a:lnTo>
                  <a:lnTo>
                    <a:pt x="383" y="1424"/>
                  </a:lnTo>
                  <a:lnTo>
                    <a:pt x="416" y="1477"/>
                  </a:lnTo>
                  <a:lnTo>
                    <a:pt x="452" y="1528"/>
                  </a:lnTo>
                  <a:lnTo>
                    <a:pt x="492" y="1578"/>
                  </a:lnTo>
                  <a:lnTo>
                    <a:pt x="531" y="1626"/>
                  </a:lnTo>
                  <a:lnTo>
                    <a:pt x="576" y="1674"/>
                  </a:lnTo>
                  <a:lnTo>
                    <a:pt x="620" y="1718"/>
                  </a:lnTo>
                  <a:lnTo>
                    <a:pt x="668" y="1763"/>
                  </a:lnTo>
                  <a:lnTo>
                    <a:pt x="718" y="1804"/>
                  </a:lnTo>
                  <a:lnTo>
                    <a:pt x="99" y="1804"/>
                  </a:lnTo>
                  <a:lnTo>
                    <a:pt x="99" y="1804"/>
                  </a:lnTo>
                  <a:close/>
                </a:path>
              </a:pathLst>
            </a:custGeom>
            <a:solidFill>
              <a:schemeClr val="accent2">
                <a:lumMod val="60000"/>
                <a:lumOff val="40000"/>
                <a:alpha val="37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6" name="Freeform 15"/>
          <p:cNvSpPr>
            <a:spLocks/>
          </p:cNvSpPr>
          <p:nvPr userDrawn="1"/>
        </p:nvSpPr>
        <p:spPr bwMode="auto">
          <a:xfrm>
            <a:off x="7543800" y="0"/>
            <a:ext cx="1600201" cy="2209800"/>
          </a:xfrm>
          <a:custGeom>
            <a:avLst/>
            <a:gdLst/>
            <a:ahLst/>
            <a:cxnLst>
              <a:cxn ang="0">
                <a:pos x="0" y="0"/>
              </a:cxn>
              <a:cxn ang="0">
                <a:pos x="1432" y="0"/>
              </a:cxn>
              <a:cxn ang="0">
                <a:pos x="1432" y="3492"/>
              </a:cxn>
              <a:cxn ang="0">
                <a:pos x="1419" y="3252"/>
              </a:cxn>
              <a:cxn ang="0">
                <a:pos x="1406" y="3024"/>
              </a:cxn>
              <a:cxn ang="0">
                <a:pos x="1393" y="2807"/>
              </a:cxn>
              <a:cxn ang="0">
                <a:pos x="1379" y="2601"/>
              </a:cxn>
              <a:cxn ang="0">
                <a:pos x="1364" y="2407"/>
              </a:cxn>
              <a:cxn ang="0">
                <a:pos x="1348" y="2222"/>
              </a:cxn>
              <a:cxn ang="0">
                <a:pos x="1330" y="2047"/>
              </a:cxn>
              <a:cxn ang="0">
                <a:pos x="1311" y="1881"/>
              </a:cxn>
              <a:cxn ang="0">
                <a:pos x="1291" y="1726"/>
              </a:cxn>
              <a:cxn ang="0">
                <a:pos x="1268" y="1580"/>
              </a:cxn>
              <a:cxn ang="0">
                <a:pos x="1245" y="1442"/>
              </a:cxn>
              <a:cxn ang="0">
                <a:pos x="1218" y="1313"/>
              </a:cxn>
              <a:cxn ang="0">
                <a:pos x="1190" y="1192"/>
              </a:cxn>
              <a:cxn ang="0">
                <a:pos x="1158" y="1078"/>
              </a:cxn>
              <a:cxn ang="0">
                <a:pos x="1125" y="973"/>
              </a:cxn>
              <a:cxn ang="0">
                <a:pos x="1089" y="873"/>
              </a:cxn>
              <a:cxn ang="0">
                <a:pos x="1049" y="781"/>
              </a:cxn>
              <a:cxn ang="0">
                <a:pos x="1007" y="696"/>
              </a:cxn>
              <a:cxn ang="0">
                <a:pos x="962" y="617"/>
              </a:cxn>
              <a:cxn ang="0">
                <a:pos x="913" y="544"/>
              </a:cxn>
              <a:cxn ang="0">
                <a:pos x="860" y="475"/>
              </a:cxn>
              <a:cxn ang="0">
                <a:pos x="804" y="413"/>
              </a:cxn>
              <a:cxn ang="0">
                <a:pos x="744" y="354"/>
              </a:cxn>
              <a:cxn ang="0">
                <a:pos x="680" y="301"/>
              </a:cxn>
              <a:cxn ang="0">
                <a:pos x="611" y="252"/>
              </a:cxn>
              <a:cxn ang="0">
                <a:pos x="539" y="206"/>
              </a:cxn>
              <a:cxn ang="0">
                <a:pos x="461" y="165"/>
              </a:cxn>
              <a:cxn ang="0">
                <a:pos x="379" y="128"/>
              </a:cxn>
              <a:cxn ang="0">
                <a:pos x="292" y="92"/>
              </a:cxn>
              <a:cxn ang="0">
                <a:pos x="200" y="59"/>
              </a:cxn>
              <a:cxn ang="0">
                <a:pos x="103" y="28"/>
              </a:cxn>
              <a:cxn ang="0">
                <a:pos x="0" y="0"/>
              </a:cxn>
            </a:cxnLst>
            <a:rect l="0" t="0" r="r" b="b"/>
            <a:pathLst>
              <a:path w="1432" h="3492">
                <a:moveTo>
                  <a:pt x="0" y="0"/>
                </a:moveTo>
                <a:lnTo>
                  <a:pt x="1432" y="0"/>
                </a:lnTo>
                <a:lnTo>
                  <a:pt x="1432" y="3492"/>
                </a:lnTo>
                <a:lnTo>
                  <a:pt x="1419" y="3252"/>
                </a:lnTo>
                <a:lnTo>
                  <a:pt x="1406" y="3024"/>
                </a:lnTo>
                <a:lnTo>
                  <a:pt x="1393" y="2807"/>
                </a:lnTo>
                <a:lnTo>
                  <a:pt x="1379" y="2601"/>
                </a:lnTo>
                <a:lnTo>
                  <a:pt x="1364" y="2407"/>
                </a:lnTo>
                <a:lnTo>
                  <a:pt x="1348" y="2222"/>
                </a:lnTo>
                <a:lnTo>
                  <a:pt x="1330" y="2047"/>
                </a:lnTo>
                <a:lnTo>
                  <a:pt x="1311" y="1881"/>
                </a:lnTo>
                <a:lnTo>
                  <a:pt x="1291" y="1726"/>
                </a:lnTo>
                <a:lnTo>
                  <a:pt x="1268" y="1580"/>
                </a:lnTo>
                <a:lnTo>
                  <a:pt x="1245" y="1442"/>
                </a:lnTo>
                <a:lnTo>
                  <a:pt x="1218" y="1313"/>
                </a:lnTo>
                <a:lnTo>
                  <a:pt x="1190" y="1192"/>
                </a:lnTo>
                <a:lnTo>
                  <a:pt x="1158" y="1078"/>
                </a:lnTo>
                <a:lnTo>
                  <a:pt x="1125" y="973"/>
                </a:lnTo>
                <a:lnTo>
                  <a:pt x="1089" y="873"/>
                </a:lnTo>
                <a:lnTo>
                  <a:pt x="1049" y="781"/>
                </a:lnTo>
                <a:lnTo>
                  <a:pt x="1007" y="696"/>
                </a:lnTo>
                <a:lnTo>
                  <a:pt x="962" y="617"/>
                </a:lnTo>
                <a:lnTo>
                  <a:pt x="913" y="544"/>
                </a:lnTo>
                <a:lnTo>
                  <a:pt x="860" y="475"/>
                </a:lnTo>
                <a:lnTo>
                  <a:pt x="804" y="413"/>
                </a:lnTo>
                <a:lnTo>
                  <a:pt x="744" y="354"/>
                </a:lnTo>
                <a:lnTo>
                  <a:pt x="680" y="301"/>
                </a:lnTo>
                <a:lnTo>
                  <a:pt x="611" y="252"/>
                </a:lnTo>
                <a:lnTo>
                  <a:pt x="539" y="206"/>
                </a:lnTo>
                <a:lnTo>
                  <a:pt x="461" y="165"/>
                </a:lnTo>
                <a:lnTo>
                  <a:pt x="379" y="128"/>
                </a:lnTo>
                <a:lnTo>
                  <a:pt x="292" y="92"/>
                </a:lnTo>
                <a:lnTo>
                  <a:pt x="200" y="59"/>
                </a:lnTo>
                <a:lnTo>
                  <a:pt x="103" y="28"/>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6"/>
          <p:cNvSpPr>
            <a:spLocks/>
          </p:cNvSpPr>
          <p:nvPr userDrawn="1"/>
        </p:nvSpPr>
        <p:spPr bwMode="auto">
          <a:xfrm>
            <a:off x="3733800" y="5715000"/>
            <a:ext cx="5029200" cy="762000"/>
          </a:xfrm>
          <a:custGeom>
            <a:avLst/>
            <a:gdLst/>
            <a:ahLst/>
            <a:cxnLst>
              <a:cxn ang="0">
                <a:pos x="17264" y="180"/>
              </a:cxn>
              <a:cxn ang="0">
                <a:pos x="16706" y="689"/>
              </a:cxn>
              <a:cxn ang="0">
                <a:pos x="15959" y="1141"/>
              </a:cxn>
              <a:cxn ang="0">
                <a:pos x="15050" y="1535"/>
              </a:cxn>
              <a:cxn ang="0">
                <a:pos x="14003" y="1871"/>
              </a:cxn>
              <a:cxn ang="0">
                <a:pos x="12844" y="2151"/>
              </a:cxn>
              <a:cxn ang="0">
                <a:pos x="11599" y="2374"/>
              </a:cxn>
              <a:cxn ang="0">
                <a:pos x="10294" y="2540"/>
              </a:cxn>
              <a:cxn ang="0">
                <a:pos x="8951" y="2649"/>
              </a:cxn>
              <a:cxn ang="0">
                <a:pos x="7599" y="2704"/>
              </a:cxn>
              <a:cxn ang="0">
                <a:pos x="6264" y="2702"/>
              </a:cxn>
              <a:cxn ang="0">
                <a:pos x="4968" y="2645"/>
              </a:cxn>
              <a:cxn ang="0">
                <a:pos x="3740" y="2534"/>
              </a:cxn>
              <a:cxn ang="0">
                <a:pos x="2603" y="2367"/>
              </a:cxn>
              <a:cxn ang="0">
                <a:pos x="1584" y="2147"/>
              </a:cxn>
              <a:cxn ang="0">
                <a:pos x="708" y="1871"/>
              </a:cxn>
              <a:cxn ang="0">
                <a:pos x="0" y="1543"/>
              </a:cxn>
              <a:cxn ang="0">
                <a:pos x="341" y="1635"/>
              </a:cxn>
              <a:cxn ang="0">
                <a:pos x="1155" y="1920"/>
              </a:cxn>
              <a:cxn ang="0">
                <a:pos x="2121" y="2151"/>
              </a:cxn>
              <a:cxn ang="0">
                <a:pos x="3215" y="2331"/>
              </a:cxn>
              <a:cxn ang="0">
                <a:pos x="4413" y="2457"/>
              </a:cxn>
              <a:cxn ang="0">
                <a:pos x="5686" y="2531"/>
              </a:cxn>
              <a:cxn ang="0">
                <a:pos x="7011" y="2550"/>
              </a:cxn>
              <a:cxn ang="0">
                <a:pos x="8361" y="2515"/>
              </a:cxn>
              <a:cxn ang="0">
                <a:pos x="9712" y="2426"/>
              </a:cxn>
              <a:cxn ang="0">
                <a:pos x="11037" y="2283"/>
              </a:cxn>
              <a:cxn ang="0">
                <a:pos x="12311" y="2084"/>
              </a:cxn>
              <a:cxn ang="0">
                <a:pos x="13509" y="1831"/>
              </a:cxn>
              <a:cxn ang="0">
                <a:pos x="14604" y="1522"/>
              </a:cxn>
              <a:cxn ang="0">
                <a:pos x="15571" y="1158"/>
              </a:cxn>
              <a:cxn ang="0">
                <a:pos x="16386" y="737"/>
              </a:cxn>
              <a:cxn ang="0">
                <a:pos x="17021" y="260"/>
              </a:cxn>
            </a:cxnLst>
            <a:rect l="0" t="0" r="r" b="b"/>
            <a:pathLst>
              <a:path w="17264" h="2710">
                <a:moveTo>
                  <a:pt x="17264" y="0"/>
                </a:moveTo>
                <a:lnTo>
                  <a:pt x="17264" y="180"/>
                </a:lnTo>
                <a:lnTo>
                  <a:pt x="17010" y="442"/>
                </a:lnTo>
                <a:lnTo>
                  <a:pt x="16706" y="689"/>
                </a:lnTo>
                <a:lnTo>
                  <a:pt x="16354" y="923"/>
                </a:lnTo>
                <a:lnTo>
                  <a:pt x="15959" y="1141"/>
                </a:lnTo>
                <a:lnTo>
                  <a:pt x="15524" y="1345"/>
                </a:lnTo>
                <a:lnTo>
                  <a:pt x="15050" y="1535"/>
                </a:lnTo>
                <a:lnTo>
                  <a:pt x="14543" y="1710"/>
                </a:lnTo>
                <a:lnTo>
                  <a:pt x="14003" y="1871"/>
                </a:lnTo>
                <a:lnTo>
                  <a:pt x="13437" y="2018"/>
                </a:lnTo>
                <a:lnTo>
                  <a:pt x="12844" y="2151"/>
                </a:lnTo>
                <a:lnTo>
                  <a:pt x="12232" y="2269"/>
                </a:lnTo>
                <a:lnTo>
                  <a:pt x="11599" y="2374"/>
                </a:lnTo>
                <a:lnTo>
                  <a:pt x="10952" y="2464"/>
                </a:lnTo>
                <a:lnTo>
                  <a:pt x="10294" y="2540"/>
                </a:lnTo>
                <a:lnTo>
                  <a:pt x="9625" y="2602"/>
                </a:lnTo>
                <a:lnTo>
                  <a:pt x="8951" y="2649"/>
                </a:lnTo>
                <a:lnTo>
                  <a:pt x="8275" y="2684"/>
                </a:lnTo>
                <a:lnTo>
                  <a:pt x="7599" y="2704"/>
                </a:lnTo>
                <a:lnTo>
                  <a:pt x="6928" y="2710"/>
                </a:lnTo>
                <a:lnTo>
                  <a:pt x="6264" y="2702"/>
                </a:lnTo>
                <a:lnTo>
                  <a:pt x="5609" y="2681"/>
                </a:lnTo>
                <a:lnTo>
                  <a:pt x="4968" y="2645"/>
                </a:lnTo>
                <a:lnTo>
                  <a:pt x="4344" y="2597"/>
                </a:lnTo>
                <a:lnTo>
                  <a:pt x="3740" y="2534"/>
                </a:lnTo>
                <a:lnTo>
                  <a:pt x="3158" y="2457"/>
                </a:lnTo>
                <a:lnTo>
                  <a:pt x="2603" y="2367"/>
                </a:lnTo>
                <a:lnTo>
                  <a:pt x="2077" y="2264"/>
                </a:lnTo>
                <a:lnTo>
                  <a:pt x="1584" y="2147"/>
                </a:lnTo>
                <a:lnTo>
                  <a:pt x="1126" y="2016"/>
                </a:lnTo>
                <a:lnTo>
                  <a:pt x="708" y="1871"/>
                </a:lnTo>
                <a:lnTo>
                  <a:pt x="331" y="1714"/>
                </a:lnTo>
                <a:lnTo>
                  <a:pt x="0" y="1543"/>
                </a:lnTo>
                <a:lnTo>
                  <a:pt x="0" y="1474"/>
                </a:lnTo>
                <a:lnTo>
                  <a:pt x="341" y="1635"/>
                </a:lnTo>
                <a:lnTo>
                  <a:pt x="727" y="1784"/>
                </a:lnTo>
                <a:lnTo>
                  <a:pt x="1155" y="1920"/>
                </a:lnTo>
                <a:lnTo>
                  <a:pt x="1621" y="2042"/>
                </a:lnTo>
                <a:lnTo>
                  <a:pt x="2121" y="2151"/>
                </a:lnTo>
                <a:lnTo>
                  <a:pt x="2654" y="2249"/>
                </a:lnTo>
                <a:lnTo>
                  <a:pt x="3215" y="2331"/>
                </a:lnTo>
                <a:lnTo>
                  <a:pt x="3803" y="2401"/>
                </a:lnTo>
                <a:lnTo>
                  <a:pt x="4413" y="2457"/>
                </a:lnTo>
                <a:lnTo>
                  <a:pt x="5041" y="2500"/>
                </a:lnTo>
                <a:lnTo>
                  <a:pt x="5686" y="2531"/>
                </a:lnTo>
                <a:lnTo>
                  <a:pt x="6343" y="2547"/>
                </a:lnTo>
                <a:lnTo>
                  <a:pt x="7011" y="2550"/>
                </a:lnTo>
                <a:lnTo>
                  <a:pt x="7685" y="2539"/>
                </a:lnTo>
                <a:lnTo>
                  <a:pt x="8361" y="2515"/>
                </a:lnTo>
                <a:lnTo>
                  <a:pt x="9039" y="2478"/>
                </a:lnTo>
                <a:lnTo>
                  <a:pt x="9712" y="2426"/>
                </a:lnTo>
                <a:lnTo>
                  <a:pt x="10379" y="2361"/>
                </a:lnTo>
                <a:lnTo>
                  <a:pt x="11037" y="2283"/>
                </a:lnTo>
                <a:lnTo>
                  <a:pt x="11682" y="2190"/>
                </a:lnTo>
                <a:lnTo>
                  <a:pt x="12311" y="2084"/>
                </a:lnTo>
                <a:lnTo>
                  <a:pt x="12921" y="1964"/>
                </a:lnTo>
                <a:lnTo>
                  <a:pt x="13509" y="1831"/>
                </a:lnTo>
                <a:lnTo>
                  <a:pt x="14070" y="1683"/>
                </a:lnTo>
                <a:lnTo>
                  <a:pt x="14604" y="1522"/>
                </a:lnTo>
                <a:lnTo>
                  <a:pt x="15105" y="1347"/>
                </a:lnTo>
                <a:lnTo>
                  <a:pt x="15571" y="1158"/>
                </a:lnTo>
                <a:lnTo>
                  <a:pt x="15999" y="954"/>
                </a:lnTo>
                <a:lnTo>
                  <a:pt x="16386" y="737"/>
                </a:lnTo>
                <a:lnTo>
                  <a:pt x="16728" y="506"/>
                </a:lnTo>
                <a:lnTo>
                  <a:pt x="17021" y="260"/>
                </a:lnTo>
                <a:lnTo>
                  <a:pt x="17264" y="0"/>
                </a:lnTo>
                <a:close/>
              </a:path>
            </a:pathLst>
          </a:custGeom>
          <a:gradFill flip="none" rotWithShape="1">
            <a:gsLst>
              <a:gs pos="0">
                <a:schemeClr val="bg1">
                  <a:alpha val="0"/>
                </a:schemeClr>
              </a:gs>
              <a:gs pos="50000">
                <a:schemeClr val="accent2"/>
              </a:gs>
              <a:gs pos="100000">
                <a:schemeClr val="bg1">
                  <a:alpha val="0"/>
                </a:schemeClr>
              </a:gs>
            </a:gsLst>
            <a:lin ang="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Title 1"/>
          <p:cNvSpPr>
            <a:spLocks noGrp="1"/>
          </p:cNvSpPr>
          <p:nvPr>
            <p:ph type="ctrTitle"/>
          </p:nvPr>
        </p:nvSpPr>
        <p:spPr>
          <a:xfrm>
            <a:off x="990600" y="1116449"/>
            <a:ext cx="6858000" cy="707886"/>
          </a:xfrm>
        </p:spPr>
        <p:txBody>
          <a:bodyPr wrap="square">
            <a:spAutoFit/>
          </a:bodyPr>
          <a:lstStyle>
            <a:lvl1pPr algn="r">
              <a:defRPr sz="4000">
                <a:solidFill>
                  <a:schemeClr val="tx1"/>
                </a:solidFill>
              </a:defRPr>
            </a:lvl1pPr>
          </a:lstStyle>
          <a:p>
            <a:r>
              <a:rPr lang="en-US" dirty="0"/>
              <a:t>Click to edit Master title style</a:t>
            </a:r>
          </a:p>
        </p:txBody>
      </p:sp>
      <p:sp>
        <p:nvSpPr>
          <p:cNvPr id="19" name="Subtitle 2"/>
          <p:cNvSpPr>
            <a:spLocks noGrp="1"/>
          </p:cNvSpPr>
          <p:nvPr>
            <p:ph type="subTitle" idx="1"/>
          </p:nvPr>
        </p:nvSpPr>
        <p:spPr>
          <a:xfrm>
            <a:off x="990600" y="1900535"/>
            <a:ext cx="6858000" cy="461665"/>
          </a:xfrm>
        </p:spPr>
        <p:txBody>
          <a:bodyPr wrap="square">
            <a:spAutoFit/>
          </a:bodyPr>
          <a:lstStyle>
            <a:lvl1pPr marL="0" indent="0" algn="r">
              <a:buNone/>
              <a:defRPr sz="2400">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Date Placeholder 3"/>
          <p:cNvSpPr>
            <a:spLocks noGrp="1"/>
          </p:cNvSpPr>
          <p:nvPr>
            <p:ph type="dt" sz="half" idx="10"/>
          </p:nvPr>
        </p:nvSpPr>
        <p:spPr>
          <a:xfrm>
            <a:off x="457200" y="6356350"/>
            <a:ext cx="2133600" cy="365125"/>
          </a:xfrm>
        </p:spPr>
        <p:txBody>
          <a:bodyPr/>
          <a:lstStyle/>
          <a:p>
            <a:fld id="{BA9E58D9-03CC-4A36-BECE-CA70BBB04C92}" type="datetime1">
              <a:rPr lang="en-US" smtClean="0"/>
              <a:pPr/>
              <a:t>4/9/19</a:t>
            </a:fld>
            <a:endParaRPr lang="en-US" dirty="0"/>
          </a:p>
        </p:txBody>
      </p:sp>
      <p:sp>
        <p:nvSpPr>
          <p:cNvPr id="21" name="Footer Placeholder 4"/>
          <p:cNvSpPr>
            <a:spLocks noGrp="1"/>
          </p:cNvSpPr>
          <p:nvPr>
            <p:ph type="ftr" sz="quarter" idx="11"/>
          </p:nvPr>
        </p:nvSpPr>
        <p:spPr>
          <a:xfrm>
            <a:off x="3124200" y="6356350"/>
            <a:ext cx="2895600" cy="365125"/>
          </a:xfrm>
        </p:spPr>
        <p:txBody>
          <a:bodyPr/>
          <a:lstStyle/>
          <a:p>
            <a:endParaRPr lang="en-US" dirty="0"/>
          </a:p>
        </p:txBody>
      </p:sp>
      <p:sp>
        <p:nvSpPr>
          <p:cNvPr id="22" name="Slide Number Placeholder 5"/>
          <p:cNvSpPr>
            <a:spLocks noGrp="1"/>
          </p:cNvSpPr>
          <p:nvPr>
            <p:ph type="sldNum" sz="quarter" idx="12"/>
          </p:nvPr>
        </p:nvSpPr>
        <p:spPr>
          <a:xfrm>
            <a:off x="6553200" y="6356350"/>
            <a:ext cx="2133600" cy="365125"/>
          </a:xfrm>
        </p:spPr>
        <p:txBody>
          <a:bodyPr/>
          <a:lstStyle>
            <a:lvl1pPr>
              <a:defRPr sz="1600"/>
            </a:lvl1pPr>
          </a:lstStyle>
          <a:p>
            <a:fld id="{C238F03A-58E1-4ECA-9024-348A9A81A53D}"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FF00EE-11A8-3644-A0F9-2E1D155909DB}" type="datetime1">
              <a:rPr lang="en-US" smtClean="0"/>
              <a:t>4/9/19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38F03A-58E1-4ECA-9024-348A9A81A53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8589F4-A03F-5249-A48F-61089DEC7508}" type="datetime1">
              <a:rPr lang="en-US" smtClean="0"/>
              <a:t>4/9/19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38F03A-58E1-4ECA-9024-348A9A81A53D}"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45" name="Rectangle 44"/>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p:cNvGrpSpPr/>
          <p:nvPr userDrawn="1"/>
        </p:nvGrpSpPr>
        <p:grpSpPr>
          <a:xfrm>
            <a:off x="0" y="2267858"/>
            <a:ext cx="4191000" cy="4590144"/>
            <a:chOff x="-1" y="1600199"/>
            <a:chExt cx="4501019" cy="5257801"/>
          </a:xfrm>
        </p:grpSpPr>
        <p:sp>
          <p:nvSpPr>
            <p:cNvPr id="39" name="Freeform 7"/>
            <p:cNvSpPr>
              <a:spLocks/>
            </p:cNvSpPr>
            <p:nvPr userDrawn="1"/>
          </p:nvSpPr>
          <p:spPr bwMode="auto">
            <a:xfrm>
              <a:off x="-1" y="1600199"/>
              <a:ext cx="4127498" cy="2514600"/>
            </a:xfrm>
            <a:custGeom>
              <a:avLst/>
              <a:gdLst/>
              <a:ahLst/>
              <a:cxnLst>
                <a:cxn ang="0">
                  <a:pos x="0" y="0"/>
                </a:cxn>
                <a:cxn ang="0">
                  <a:pos x="124" y="18"/>
                </a:cxn>
                <a:cxn ang="0">
                  <a:pos x="246" y="40"/>
                </a:cxn>
                <a:cxn ang="0">
                  <a:pos x="365" y="64"/>
                </a:cxn>
                <a:cxn ang="0">
                  <a:pos x="596" y="127"/>
                </a:cxn>
                <a:cxn ang="0">
                  <a:pos x="815" y="200"/>
                </a:cxn>
                <a:cxn ang="0">
                  <a:pos x="1025" y="286"/>
                </a:cxn>
                <a:cxn ang="0">
                  <a:pos x="1223" y="380"/>
                </a:cxn>
                <a:cxn ang="0">
                  <a:pos x="1411" y="482"/>
                </a:cxn>
                <a:cxn ang="0">
                  <a:pos x="1588" y="591"/>
                </a:cxn>
                <a:cxn ang="0">
                  <a:pos x="1753" y="707"/>
                </a:cxn>
                <a:cxn ang="0">
                  <a:pos x="1907" y="824"/>
                </a:cxn>
                <a:cxn ang="0">
                  <a:pos x="2047" y="946"/>
                </a:cxn>
                <a:cxn ang="0">
                  <a:pos x="2177" y="1066"/>
                </a:cxn>
                <a:cxn ang="0">
                  <a:pos x="2293" y="1189"/>
                </a:cxn>
                <a:cxn ang="0">
                  <a:pos x="2397" y="1308"/>
                </a:cxn>
                <a:cxn ang="0">
                  <a:pos x="2488" y="1423"/>
                </a:cxn>
                <a:cxn ang="0">
                  <a:pos x="2565" y="1534"/>
                </a:cxn>
                <a:cxn ang="0">
                  <a:pos x="2600" y="1587"/>
                </a:cxn>
                <a:cxn ang="0">
                  <a:pos x="2535" y="1522"/>
                </a:cxn>
                <a:cxn ang="0">
                  <a:pos x="2455" y="1451"/>
                </a:cxn>
                <a:cxn ang="0">
                  <a:pos x="2359" y="1375"/>
                </a:cxn>
                <a:cxn ang="0">
                  <a:pos x="2247" y="1294"/>
                </a:cxn>
                <a:cxn ang="0">
                  <a:pos x="2119" y="1215"/>
                </a:cxn>
                <a:cxn ang="0">
                  <a:pos x="1981" y="1134"/>
                </a:cxn>
                <a:cxn ang="0">
                  <a:pos x="1827" y="1058"/>
                </a:cxn>
                <a:cxn ang="0">
                  <a:pos x="1662" y="986"/>
                </a:cxn>
                <a:cxn ang="0">
                  <a:pos x="1486" y="921"/>
                </a:cxn>
                <a:cxn ang="0">
                  <a:pos x="1299" y="865"/>
                </a:cxn>
                <a:cxn ang="0">
                  <a:pos x="1103" y="819"/>
                </a:cxn>
                <a:cxn ang="0">
                  <a:pos x="896" y="787"/>
                </a:cxn>
                <a:cxn ang="0">
                  <a:pos x="791" y="776"/>
                </a:cxn>
                <a:cxn ang="0">
                  <a:pos x="683" y="769"/>
                </a:cxn>
                <a:cxn ang="0">
                  <a:pos x="573" y="768"/>
                </a:cxn>
                <a:cxn ang="0">
                  <a:pos x="462" y="769"/>
                </a:cxn>
                <a:cxn ang="0">
                  <a:pos x="348" y="776"/>
                </a:cxn>
                <a:cxn ang="0">
                  <a:pos x="234" y="787"/>
                </a:cxn>
                <a:cxn ang="0">
                  <a:pos x="117" y="806"/>
                </a:cxn>
                <a:cxn ang="0">
                  <a:pos x="0" y="827"/>
                </a:cxn>
                <a:cxn ang="0">
                  <a:pos x="0" y="0"/>
                </a:cxn>
              </a:cxnLst>
              <a:rect l="0" t="0" r="r" b="b"/>
              <a:pathLst>
                <a:path w="2600" h="1587">
                  <a:moveTo>
                    <a:pt x="0" y="0"/>
                  </a:moveTo>
                  <a:lnTo>
                    <a:pt x="0" y="0"/>
                  </a:lnTo>
                  <a:lnTo>
                    <a:pt x="63" y="8"/>
                  </a:lnTo>
                  <a:lnTo>
                    <a:pt x="124" y="18"/>
                  </a:lnTo>
                  <a:lnTo>
                    <a:pt x="185" y="28"/>
                  </a:lnTo>
                  <a:lnTo>
                    <a:pt x="246" y="40"/>
                  </a:lnTo>
                  <a:lnTo>
                    <a:pt x="305" y="53"/>
                  </a:lnTo>
                  <a:lnTo>
                    <a:pt x="365" y="64"/>
                  </a:lnTo>
                  <a:lnTo>
                    <a:pt x="480" y="94"/>
                  </a:lnTo>
                  <a:lnTo>
                    <a:pt x="596" y="127"/>
                  </a:lnTo>
                  <a:lnTo>
                    <a:pt x="706" y="162"/>
                  </a:lnTo>
                  <a:lnTo>
                    <a:pt x="815" y="200"/>
                  </a:lnTo>
                  <a:lnTo>
                    <a:pt x="921" y="241"/>
                  </a:lnTo>
                  <a:lnTo>
                    <a:pt x="1025" y="286"/>
                  </a:lnTo>
                  <a:lnTo>
                    <a:pt x="1126" y="330"/>
                  </a:lnTo>
                  <a:lnTo>
                    <a:pt x="1223" y="380"/>
                  </a:lnTo>
                  <a:lnTo>
                    <a:pt x="1319" y="429"/>
                  </a:lnTo>
                  <a:lnTo>
                    <a:pt x="1411" y="482"/>
                  </a:lnTo>
                  <a:lnTo>
                    <a:pt x="1502" y="537"/>
                  </a:lnTo>
                  <a:lnTo>
                    <a:pt x="1588" y="591"/>
                  </a:lnTo>
                  <a:lnTo>
                    <a:pt x="1672" y="649"/>
                  </a:lnTo>
                  <a:lnTo>
                    <a:pt x="1753" y="707"/>
                  </a:lnTo>
                  <a:lnTo>
                    <a:pt x="1831" y="764"/>
                  </a:lnTo>
                  <a:lnTo>
                    <a:pt x="1907" y="824"/>
                  </a:lnTo>
                  <a:lnTo>
                    <a:pt x="1979" y="885"/>
                  </a:lnTo>
                  <a:lnTo>
                    <a:pt x="2047" y="946"/>
                  </a:lnTo>
                  <a:lnTo>
                    <a:pt x="2113" y="1005"/>
                  </a:lnTo>
                  <a:lnTo>
                    <a:pt x="2177" y="1066"/>
                  </a:lnTo>
                  <a:lnTo>
                    <a:pt x="2237" y="1128"/>
                  </a:lnTo>
                  <a:lnTo>
                    <a:pt x="2293" y="1189"/>
                  </a:lnTo>
                  <a:lnTo>
                    <a:pt x="2347" y="1248"/>
                  </a:lnTo>
                  <a:lnTo>
                    <a:pt x="2397" y="1308"/>
                  </a:lnTo>
                  <a:lnTo>
                    <a:pt x="2445" y="1365"/>
                  </a:lnTo>
                  <a:lnTo>
                    <a:pt x="2488" y="1423"/>
                  </a:lnTo>
                  <a:lnTo>
                    <a:pt x="2529" y="1479"/>
                  </a:lnTo>
                  <a:lnTo>
                    <a:pt x="2565" y="1534"/>
                  </a:lnTo>
                  <a:lnTo>
                    <a:pt x="2600" y="1587"/>
                  </a:lnTo>
                  <a:lnTo>
                    <a:pt x="2600" y="1587"/>
                  </a:lnTo>
                  <a:lnTo>
                    <a:pt x="2570" y="1555"/>
                  </a:lnTo>
                  <a:lnTo>
                    <a:pt x="2535" y="1522"/>
                  </a:lnTo>
                  <a:lnTo>
                    <a:pt x="2497" y="1487"/>
                  </a:lnTo>
                  <a:lnTo>
                    <a:pt x="2455" y="1451"/>
                  </a:lnTo>
                  <a:lnTo>
                    <a:pt x="2408" y="1413"/>
                  </a:lnTo>
                  <a:lnTo>
                    <a:pt x="2359" y="1375"/>
                  </a:lnTo>
                  <a:lnTo>
                    <a:pt x="2304" y="1336"/>
                  </a:lnTo>
                  <a:lnTo>
                    <a:pt x="2247" y="1294"/>
                  </a:lnTo>
                  <a:lnTo>
                    <a:pt x="2185" y="1255"/>
                  </a:lnTo>
                  <a:lnTo>
                    <a:pt x="2119" y="1215"/>
                  </a:lnTo>
                  <a:lnTo>
                    <a:pt x="2052" y="1174"/>
                  </a:lnTo>
                  <a:lnTo>
                    <a:pt x="1981" y="1134"/>
                  </a:lnTo>
                  <a:lnTo>
                    <a:pt x="1905" y="1096"/>
                  </a:lnTo>
                  <a:lnTo>
                    <a:pt x="1827" y="1058"/>
                  </a:lnTo>
                  <a:lnTo>
                    <a:pt x="1746" y="1020"/>
                  </a:lnTo>
                  <a:lnTo>
                    <a:pt x="1662" y="986"/>
                  </a:lnTo>
                  <a:lnTo>
                    <a:pt x="1576" y="953"/>
                  </a:lnTo>
                  <a:lnTo>
                    <a:pt x="1486" y="921"/>
                  </a:lnTo>
                  <a:lnTo>
                    <a:pt x="1393" y="891"/>
                  </a:lnTo>
                  <a:lnTo>
                    <a:pt x="1299" y="865"/>
                  </a:lnTo>
                  <a:lnTo>
                    <a:pt x="1202" y="840"/>
                  </a:lnTo>
                  <a:lnTo>
                    <a:pt x="1103" y="819"/>
                  </a:lnTo>
                  <a:lnTo>
                    <a:pt x="1000" y="801"/>
                  </a:lnTo>
                  <a:lnTo>
                    <a:pt x="896" y="787"/>
                  </a:lnTo>
                  <a:lnTo>
                    <a:pt x="843" y="781"/>
                  </a:lnTo>
                  <a:lnTo>
                    <a:pt x="791" y="776"/>
                  </a:lnTo>
                  <a:lnTo>
                    <a:pt x="738" y="773"/>
                  </a:lnTo>
                  <a:lnTo>
                    <a:pt x="683" y="769"/>
                  </a:lnTo>
                  <a:lnTo>
                    <a:pt x="629" y="768"/>
                  </a:lnTo>
                  <a:lnTo>
                    <a:pt x="573" y="768"/>
                  </a:lnTo>
                  <a:lnTo>
                    <a:pt x="518" y="768"/>
                  </a:lnTo>
                  <a:lnTo>
                    <a:pt x="462" y="769"/>
                  </a:lnTo>
                  <a:lnTo>
                    <a:pt x="406" y="773"/>
                  </a:lnTo>
                  <a:lnTo>
                    <a:pt x="348" y="776"/>
                  </a:lnTo>
                  <a:lnTo>
                    <a:pt x="292" y="781"/>
                  </a:lnTo>
                  <a:lnTo>
                    <a:pt x="234" y="787"/>
                  </a:lnTo>
                  <a:lnTo>
                    <a:pt x="177" y="796"/>
                  </a:lnTo>
                  <a:lnTo>
                    <a:pt x="117" y="806"/>
                  </a:lnTo>
                  <a:lnTo>
                    <a:pt x="59" y="816"/>
                  </a:lnTo>
                  <a:lnTo>
                    <a:pt x="0" y="827"/>
                  </a:lnTo>
                  <a:lnTo>
                    <a:pt x="0" y="0"/>
                  </a:lnTo>
                  <a:lnTo>
                    <a:pt x="0" y="0"/>
                  </a:lnTo>
                  <a:close/>
                </a:path>
              </a:pathLst>
            </a:custGeom>
            <a:solidFill>
              <a:schemeClr val="accent2">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8"/>
            <p:cNvSpPr>
              <a:spLocks/>
            </p:cNvSpPr>
            <p:nvPr userDrawn="1"/>
          </p:nvSpPr>
          <p:spPr bwMode="auto">
            <a:xfrm>
              <a:off x="-1" y="3581398"/>
              <a:ext cx="1600200" cy="3276599"/>
            </a:xfrm>
            <a:custGeom>
              <a:avLst/>
              <a:gdLst/>
              <a:ahLst/>
              <a:cxnLst>
                <a:cxn ang="0">
                  <a:pos x="0" y="776"/>
                </a:cxn>
                <a:cxn ang="0">
                  <a:pos x="0" y="776"/>
                </a:cxn>
                <a:cxn ang="0">
                  <a:pos x="38" y="703"/>
                </a:cxn>
                <a:cxn ang="0">
                  <a:pos x="78" y="634"/>
                </a:cxn>
                <a:cxn ang="0">
                  <a:pos x="119" y="566"/>
                </a:cxn>
                <a:cxn ang="0">
                  <a:pos x="162" y="502"/>
                </a:cxn>
                <a:cxn ang="0">
                  <a:pos x="208" y="441"/>
                </a:cxn>
                <a:cxn ang="0">
                  <a:pos x="256" y="381"/>
                </a:cxn>
                <a:cxn ang="0">
                  <a:pos x="305" y="327"/>
                </a:cxn>
                <a:cxn ang="0">
                  <a:pos x="330" y="300"/>
                </a:cxn>
                <a:cxn ang="0">
                  <a:pos x="357" y="274"/>
                </a:cxn>
                <a:cxn ang="0">
                  <a:pos x="385" y="249"/>
                </a:cxn>
                <a:cxn ang="0">
                  <a:pos x="411" y="226"/>
                </a:cxn>
                <a:cxn ang="0">
                  <a:pos x="439" y="203"/>
                </a:cxn>
                <a:cxn ang="0">
                  <a:pos x="469" y="182"/>
                </a:cxn>
                <a:cxn ang="0">
                  <a:pos x="497" y="160"/>
                </a:cxn>
                <a:cxn ang="0">
                  <a:pos x="527" y="140"/>
                </a:cxn>
                <a:cxn ang="0">
                  <a:pos x="558" y="122"/>
                </a:cxn>
                <a:cxn ang="0">
                  <a:pos x="588" y="104"/>
                </a:cxn>
                <a:cxn ang="0">
                  <a:pos x="619" y="87"/>
                </a:cxn>
                <a:cxn ang="0">
                  <a:pos x="652" y="71"/>
                </a:cxn>
                <a:cxn ang="0">
                  <a:pos x="685" y="56"/>
                </a:cxn>
                <a:cxn ang="0">
                  <a:pos x="718" y="43"/>
                </a:cxn>
                <a:cxn ang="0">
                  <a:pos x="751" y="31"/>
                </a:cxn>
                <a:cxn ang="0">
                  <a:pos x="786" y="20"/>
                </a:cxn>
                <a:cxn ang="0">
                  <a:pos x="822" y="10"/>
                </a:cxn>
                <a:cxn ang="0">
                  <a:pos x="857" y="0"/>
                </a:cxn>
                <a:cxn ang="0">
                  <a:pos x="857" y="0"/>
                </a:cxn>
                <a:cxn ang="0">
                  <a:pos x="806" y="46"/>
                </a:cxn>
                <a:cxn ang="0">
                  <a:pos x="754" y="94"/>
                </a:cxn>
                <a:cxn ang="0">
                  <a:pos x="706" y="144"/>
                </a:cxn>
                <a:cxn ang="0">
                  <a:pos x="660" y="196"/>
                </a:cxn>
                <a:cxn ang="0">
                  <a:pos x="617" y="249"/>
                </a:cxn>
                <a:cxn ang="0">
                  <a:pos x="576" y="304"/>
                </a:cxn>
                <a:cxn ang="0">
                  <a:pos x="536" y="362"/>
                </a:cxn>
                <a:cxn ang="0">
                  <a:pos x="498" y="419"/>
                </a:cxn>
                <a:cxn ang="0">
                  <a:pos x="462" y="479"/>
                </a:cxn>
                <a:cxn ang="0">
                  <a:pos x="429" y="538"/>
                </a:cxn>
                <a:cxn ang="0">
                  <a:pos x="398" y="601"/>
                </a:cxn>
                <a:cxn ang="0">
                  <a:pos x="368" y="664"/>
                </a:cxn>
                <a:cxn ang="0">
                  <a:pos x="340" y="728"/>
                </a:cxn>
                <a:cxn ang="0">
                  <a:pos x="315" y="792"/>
                </a:cxn>
                <a:cxn ang="0">
                  <a:pos x="291" y="858"/>
                </a:cxn>
                <a:cxn ang="0">
                  <a:pos x="269" y="925"/>
                </a:cxn>
                <a:cxn ang="0">
                  <a:pos x="249" y="992"/>
                </a:cxn>
                <a:cxn ang="0">
                  <a:pos x="229" y="1060"/>
                </a:cxn>
                <a:cxn ang="0">
                  <a:pos x="213" y="1128"/>
                </a:cxn>
                <a:cxn ang="0">
                  <a:pos x="198" y="1197"/>
                </a:cxn>
                <a:cxn ang="0">
                  <a:pos x="185" y="1266"/>
                </a:cxn>
                <a:cxn ang="0">
                  <a:pos x="173" y="1336"/>
                </a:cxn>
                <a:cxn ang="0">
                  <a:pos x="162" y="1405"/>
                </a:cxn>
                <a:cxn ang="0">
                  <a:pos x="154" y="1474"/>
                </a:cxn>
                <a:cxn ang="0">
                  <a:pos x="147" y="1544"/>
                </a:cxn>
                <a:cxn ang="0">
                  <a:pos x="140" y="1613"/>
                </a:cxn>
                <a:cxn ang="0">
                  <a:pos x="137" y="1682"/>
                </a:cxn>
                <a:cxn ang="0">
                  <a:pos x="134" y="1752"/>
                </a:cxn>
                <a:cxn ang="0">
                  <a:pos x="132" y="1821"/>
                </a:cxn>
                <a:cxn ang="0">
                  <a:pos x="132" y="1889"/>
                </a:cxn>
                <a:cxn ang="0">
                  <a:pos x="134" y="1956"/>
                </a:cxn>
                <a:cxn ang="0">
                  <a:pos x="135" y="2024"/>
                </a:cxn>
                <a:cxn ang="0">
                  <a:pos x="0" y="2024"/>
                </a:cxn>
                <a:cxn ang="0">
                  <a:pos x="0" y="776"/>
                </a:cxn>
                <a:cxn ang="0">
                  <a:pos x="0" y="776"/>
                </a:cxn>
              </a:cxnLst>
              <a:rect l="0" t="0" r="r" b="b"/>
              <a:pathLst>
                <a:path w="857" h="2024">
                  <a:moveTo>
                    <a:pt x="0" y="776"/>
                  </a:moveTo>
                  <a:lnTo>
                    <a:pt x="0" y="776"/>
                  </a:lnTo>
                  <a:lnTo>
                    <a:pt x="38" y="703"/>
                  </a:lnTo>
                  <a:lnTo>
                    <a:pt x="78" y="634"/>
                  </a:lnTo>
                  <a:lnTo>
                    <a:pt x="119" y="566"/>
                  </a:lnTo>
                  <a:lnTo>
                    <a:pt x="162" y="502"/>
                  </a:lnTo>
                  <a:lnTo>
                    <a:pt x="208" y="441"/>
                  </a:lnTo>
                  <a:lnTo>
                    <a:pt x="256" y="381"/>
                  </a:lnTo>
                  <a:lnTo>
                    <a:pt x="305" y="327"/>
                  </a:lnTo>
                  <a:lnTo>
                    <a:pt x="330" y="300"/>
                  </a:lnTo>
                  <a:lnTo>
                    <a:pt x="357" y="274"/>
                  </a:lnTo>
                  <a:lnTo>
                    <a:pt x="385" y="249"/>
                  </a:lnTo>
                  <a:lnTo>
                    <a:pt x="411" y="226"/>
                  </a:lnTo>
                  <a:lnTo>
                    <a:pt x="439" y="203"/>
                  </a:lnTo>
                  <a:lnTo>
                    <a:pt x="469" y="182"/>
                  </a:lnTo>
                  <a:lnTo>
                    <a:pt x="497" y="160"/>
                  </a:lnTo>
                  <a:lnTo>
                    <a:pt x="527" y="140"/>
                  </a:lnTo>
                  <a:lnTo>
                    <a:pt x="558" y="122"/>
                  </a:lnTo>
                  <a:lnTo>
                    <a:pt x="588" y="104"/>
                  </a:lnTo>
                  <a:lnTo>
                    <a:pt x="619" y="87"/>
                  </a:lnTo>
                  <a:lnTo>
                    <a:pt x="652" y="71"/>
                  </a:lnTo>
                  <a:lnTo>
                    <a:pt x="685" y="56"/>
                  </a:lnTo>
                  <a:lnTo>
                    <a:pt x="718" y="43"/>
                  </a:lnTo>
                  <a:lnTo>
                    <a:pt x="751" y="31"/>
                  </a:lnTo>
                  <a:lnTo>
                    <a:pt x="786" y="20"/>
                  </a:lnTo>
                  <a:lnTo>
                    <a:pt x="822" y="10"/>
                  </a:lnTo>
                  <a:lnTo>
                    <a:pt x="857" y="0"/>
                  </a:lnTo>
                  <a:lnTo>
                    <a:pt x="857" y="0"/>
                  </a:lnTo>
                  <a:lnTo>
                    <a:pt x="806" y="46"/>
                  </a:lnTo>
                  <a:lnTo>
                    <a:pt x="754" y="94"/>
                  </a:lnTo>
                  <a:lnTo>
                    <a:pt x="706" y="144"/>
                  </a:lnTo>
                  <a:lnTo>
                    <a:pt x="660" y="196"/>
                  </a:lnTo>
                  <a:lnTo>
                    <a:pt x="617" y="249"/>
                  </a:lnTo>
                  <a:lnTo>
                    <a:pt x="576" y="304"/>
                  </a:lnTo>
                  <a:lnTo>
                    <a:pt x="536" y="362"/>
                  </a:lnTo>
                  <a:lnTo>
                    <a:pt x="498" y="419"/>
                  </a:lnTo>
                  <a:lnTo>
                    <a:pt x="462" y="479"/>
                  </a:lnTo>
                  <a:lnTo>
                    <a:pt x="429" y="538"/>
                  </a:lnTo>
                  <a:lnTo>
                    <a:pt x="398" y="601"/>
                  </a:lnTo>
                  <a:lnTo>
                    <a:pt x="368" y="664"/>
                  </a:lnTo>
                  <a:lnTo>
                    <a:pt x="340" y="728"/>
                  </a:lnTo>
                  <a:lnTo>
                    <a:pt x="315" y="792"/>
                  </a:lnTo>
                  <a:lnTo>
                    <a:pt x="291" y="858"/>
                  </a:lnTo>
                  <a:lnTo>
                    <a:pt x="269" y="925"/>
                  </a:lnTo>
                  <a:lnTo>
                    <a:pt x="249" y="992"/>
                  </a:lnTo>
                  <a:lnTo>
                    <a:pt x="229" y="1060"/>
                  </a:lnTo>
                  <a:lnTo>
                    <a:pt x="213" y="1128"/>
                  </a:lnTo>
                  <a:lnTo>
                    <a:pt x="198" y="1197"/>
                  </a:lnTo>
                  <a:lnTo>
                    <a:pt x="185" y="1266"/>
                  </a:lnTo>
                  <a:lnTo>
                    <a:pt x="173" y="1336"/>
                  </a:lnTo>
                  <a:lnTo>
                    <a:pt x="162" y="1405"/>
                  </a:lnTo>
                  <a:lnTo>
                    <a:pt x="154" y="1474"/>
                  </a:lnTo>
                  <a:lnTo>
                    <a:pt x="147" y="1544"/>
                  </a:lnTo>
                  <a:lnTo>
                    <a:pt x="140" y="1613"/>
                  </a:lnTo>
                  <a:lnTo>
                    <a:pt x="137" y="1682"/>
                  </a:lnTo>
                  <a:lnTo>
                    <a:pt x="134" y="1752"/>
                  </a:lnTo>
                  <a:lnTo>
                    <a:pt x="132" y="1821"/>
                  </a:lnTo>
                  <a:lnTo>
                    <a:pt x="132" y="1889"/>
                  </a:lnTo>
                  <a:lnTo>
                    <a:pt x="134" y="1956"/>
                  </a:lnTo>
                  <a:lnTo>
                    <a:pt x="135" y="2024"/>
                  </a:lnTo>
                  <a:lnTo>
                    <a:pt x="0" y="2024"/>
                  </a:lnTo>
                  <a:lnTo>
                    <a:pt x="0" y="776"/>
                  </a:lnTo>
                  <a:lnTo>
                    <a:pt x="0" y="776"/>
                  </a:lnTo>
                  <a:close/>
                </a:path>
              </a:pathLst>
            </a:custGeom>
            <a:solidFill>
              <a:schemeClr val="accent2">
                <a:lumMod val="40000"/>
                <a:lumOff val="60000"/>
                <a:alpha val="44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9"/>
            <p:cNvSpPr>
              <a:spLocks/>
            </p:cNvSpPr>
            <p:nvPr userDrawn="1"/>
          </p:nvSpPr>
          <p:spPr bwMode="auto">
            <a:xfrm>
              <a:off x="0" y="2438399"/>
              <a:ext cx="2895599" cy="2154237"/>
            </a:xfrm>
            <a:custGeom>
              <a:avLst/>
              <a:gdLst/>
              <a:ahLst/>
              <a:cxnLst>
                <a:cxn ang="0">
                  <a:pos x="0" y="118"/>
                </a:cxn>
                <a:cxn ang="0">
                  <a:pos x="165" y="69"/>
                </a:cxn>
                <a:cxn ang="0">
                  <a:pos x="327" y="33"/>
                </a:cxn>
                <a:cxn ang="0">
                  <a:pos x="487" y="11"/>
                </a:cxn>
                <a:cxn ang="0">
                  <a:pos x="645" y="1"/>
                </a:cxn>
                <a:cxn ang="0">
                  <a:pos x="797" y="1"/>
                </a:cxn>
                <a:cxn ang="0">
                  <a:pos x="946" y="13"/>
                </a:cxn>
                <a:cxn ang="0">
                  <a:pos x="1088" y="33"/>
                </a:cxn>
                <a:cxn ang="0">
                  <a:pos x="1225" y="62"/>
                </a:cxn>
                <a:cxn ang="0">
                  <a:pos x="1352" y="97"/>
                </a:cxn>
                <a:cxn ang="0">
                  <a:pos x="1472" y="138"/>
                </a:cxn>
                <a:cxn ang="0">
                  <a:pos x="1585" y="184"/>
                </a:cxn>
                <a:cxn ang="0">
                  <a:pos x="1685" y="236"/>
                </a:cxn>
                <a:cxn ang="0">
                  <a:pos x="1776" y="288"/>
                </a:cxn>
                <a:cxn ang="0">
                  <a:pos x="1854" y="343"/>
                </a:cxn>
                <a:cxn ang="0">
                  <a:pos x="1921" y="399"/>
                </a:cxn>
                <a:cxn ang="0">
                  <a:pos x="1974" y="455"/>
                </a:cxn>
                <a:cxn ang="0">
                  <a:pos x="1920" y="434"/>
                </a:cxn>
                <a:cxn ang="0">
                  <a:pos x="1804" y="394"/>
                </a:cxn>
                <a:cxn ang="0">
                  <a:pos x="1680" y="361"/>
                </a:cxn>
                <a:cxn ang="0">
                  <a:pos x="1548" y="338"/>
                </a:cxn>
                <a:cxn ang="0">
                  <a:pos x="1413" y="323"/>
                </a:cxn>
                <a:cxn ang="0">
                  <a:pos x="1273" y="321"/>
                </a:cxn>
                <a:cxn ang="0">
                  <a:pos x="1132" y="331"/>
                </a:cxn>
                <a:cxn ang="0">
                  <a:pos x="990" y="356"/>
                </a:cxn>
                <a:cxn ang="0">
                  <a:pos x="919" y="374"/>
                </a:cxn>
                <a:cxn ang="0">
                  <a:pos x="850" y="396"/>
                </a:cxn>
                <a:cxn ang="0">
                  <a:pos x="781" y="424"/>
                </a:cxn>
                <a:cxn ang="0">
                  <a:pos x="711" y="455"/>
                </a:cxn>
                <a:cxn ang="0">
                  <a:pos x="645" y="490"/>
                </a:cxn>
                <a:cxn ang="0">
                  <a:pos x="579" y="531"/>
                </a:cxn>
                <a:cxn ang="0">
                  <a:pos x="515" y="577"/>
                </a:cxn>
                <a:cxn ang="0">
                  <a:pos x="452" y="629"/>
                </a:cxn>
                <a:cxn ang="0">
                  <a:pos x="391" y="685"/>
                </a:cxn>
                <a:cxn ang="0">
                  <a:pos x="333" y="747"/>
                </a:cxn>
                <a:cxn ang="0">
                  <a:pos x="277" y="815"/>
                </a:cxn>
                <a:cxn ang="0">
                  <a:pos x="223" y="889"/>
                </a:cxn>
                <a:cxn ang="0">
                  <a:pos x="172" y="970"/>
                </a:cxn>
                <a:cxn ang="0">
                  <a:pos x="124" y="1056"/>
                </a:cxn>
                <a:cxn ang="0">
                  <a:pos x="79" y="1150"/>
                </a:cxn>
                <a:cxn ang="0">
                  <a:pos x="38" y="1249"/>
                </a:cxn>
                <a:cxn ang="0">
                  <a:pos x="0" y="1357"/>
                </a:cxn>
                <a:cxn ang="0">
                  <a:pos x="0" y="118"/>
                </a:cxn>
              </a:cxnLst>
              <a:rect l="0" t="0" r="r" b="b"/>
              <a:pathLst>
                <a:path w="1974" h="1357">
                  <a:moveTo>
                    <a:pt x="0" y="118"/>
                  </a:moveTo>
                  <a:lnTo>
                    <a:pt x="0" y="118"/>
                  </a:lnTo>
                  <a:lnTo>
                    <a:pt x="83" y="92"/>
                  </a:lnTo>
                  <a:lnTo>
                    <a:pt x="165" y="69"/>
                  </a:lnTo>
                  <a:lnTo>
                    <a:pt x="246" y="49"/>
                  </a:lnTo>
                  <a:lnTo>
                    <a:pt x="327" y="33"/>
                  </a:lnTo>
                  <a:lnTo>
                    <a:pt x="408" y="21"/>
                  </a:lnTo>
                  <a:lnTo>
                    <a:pt x="487" y="11"/>
                  </a:lnTo>
                  <a:lnTo>
                    <a:pt x="566" y="5"/>
                  </a:lnTo>
                  <a:lnTo>
                    <a:pt x="645" y="1"/>
                  </a:lnTo>
                  <a:lnTo>
                    <a:pt x="721" y="0"/>
                  </a:lnTo>
                  <a:lnTo>
                    <a:pt x="797" y="1"/>
                  </a:lnTo>
                  <a:lnTo>
                    <a:pt x="873" y="6"/>
                  </a:lnTo>
                  <a:lnTo>
                    <a:pt x="946" y="13"/>
                  </a:lnTo>
                  <a:lnTo>
                    <a:pt x="1018" y="23"/>
                  </a:lnTo>
                  <a:lnTo>
                    <a:pt x="1088" y="33"/>
                  </a:lnTo>
                  <a:lnTo>
                    <a:pt x="1157" y="47"/>
                  </a:lnTo>
                  <a:lnTo>
                    <a:pt x="1225" y="62"/>
                  </a:lnTo>
                  <a:lnTo>
                    <a:pt x="1289" y="79"/>
                  </a:lnTo>
                  <a:lnTo>
                    <a:pt x="1352" y="97"/>
                  </a:lnTo>
                  <a:lnTo>
                    <a:pt x="1413" y="117"/>
                  </a:lnTo>
                  <a:lnTo>
                    <a:pt x="1472" y="138"/>
                  </a:lnTo>
                  <a:lnTo>
                    <a:pt x="1530" y="161"/>
                  </a:lnTo>
                  <a:lnTo>
                    <a:pt x="1585" y="184"/>
                  </a:lnTo>
                  <a:lnTo>
                    <a:pt x="1636" y="209"/>
                  </a:lnTo>
                  <a:lnTo>
                    <a:pt x="1685" y="236"/>
                  </a:lnTo>
                  <a:lnTo>
                    <a:pt x="1732" y="262"/>
                  </a:lnTo>
                  <a:lnTo>
                    <a:pt x="1776" y="288"/>
                  </a:lnTo>
                  <a:lnTo>
                    <a:pt x="1816" y="315"/>
                  </a:lnTo>
                  <a:lnTo>
                    <a:pt x="1854" y="343"/>
                  </a:lnTo>
                  <a:lnTo>
                    <a:pt x="1888" y="371"/>
                  </a:lnTo>
                  <a:lnTo>
                    <a:pt x="1921" y="399"/>
                  </a:lnTo>
                  <a:lnTo>
                    <a:pt x="1949" y="427"/>
                  </a:lnTo>
                  <a:lnTo>
                    <a:pt x="1974" y="455"/>
                  </a:lnTo>
                  <a:lnTo>
                    <a:pt x="1974" y="455"/>
                  </a:lnTo>
                  <a:lnTo>
                    <a:pt x="1920" y="434"/>
                  </a:lnTo>
                  <a:lnTo>
                    <a:pt x="1864" y="412"/>
                  </a:lnTo>
                  <a:lnTo>
                    <a:pt x="1804" y="394"/>
                  </a:lnTo>
                  <a:lnTo>
                    <a:pt x="1743" y="376"/>
                  </a:lnTo>
                  <a:lnTo>
                    <a:pt x="1680" y="361"/>
                  </a:lnTo>
                  <a:lnTo>
                    <a:pt x="1614" y="348"/>
                  </a:lnTo>
                  <a:lnTo>
                    <a:pt x="1548" y="338"/>
                  </a:lnTo>
                  <a:lnTo>
                    <a:pt x="1481" y="330"/>
                  </a:lnTo>
                  <a:lnTo>
                    <a:pt x="1413" y="323"/>
                  </a:lnTo>
                  <a:lnTo>
                    <a:pt x="1344" y="320"/>
                  </a:lnTo>
                  <a:lnTo>
                    <a:pt x="1273" y="321"/>
                  </a:lnTo>
                  <a:lnTo>
                    <a:pt x="1203" y="325"/>
                  </a:lnTo>
                  <a:lnTo>
                    <a:pt x="1132" y="331"/>
                  </a:lnTo>
                  <a:lnTo>
                    <a:pt x="1061" y="341"/>
                  </a:lnTo>
                  <a:lnTo>
                    <a:pt x="990" y="356"/>
                  </a:lnTo>
                  <a:lnTo>
                    <a:pt x="954" y="364"/>
                  </a:lnTo>
                  <a:lnTo>
                    <a:pt x="919" y="374"/>
                  </a:lnTo>
                  <a:lnTo>
                    <a:pt x="885" y="384"/>
                  </a:lnTo>
                  <a:lnTo>
                    <a:pt x="850" y="396"/>
                  </a:lnTo>
                  <a:lnTo>
                    <a:pt x="815" y="409"/>
                  </a:lnTo>
                  <a:lnTo>
                    <a:pt x="781" y="424"/>
                  </a:lnTo>
                  <a:lnTo>
                    <a:pt x="746" y="439"/>
                  </a:lnTo>
                  <a:lnTo>
                    <a:pt x="711" y="455"/>
                  </a:lnTo>
                  <a:lnTo>
                    <a:pt x="678" y="472"/>
                  </a:lnTo>
                  <a:lnTo>
                    <a:pt x="645" y="490"/>
                  </a:lnTo>
                  <a:lnTo>
                    <a:pt x="612" y="510"/>
                  </a:lnTo>
                  <a:lnTo>
                    <a:pt x="579" y="531"/>
                  </a:lnTo>
                  <a:lnTo>
                    <a:pt x="546" y="554"/>
                  </a:lnTo>
                  <a:lnTo>
                    <a:pt x="515" y="577"/>
                  </a:lnTo>
                  <a:lnTo>
                    <a:pt x="484" y="602"/>
                  </a:lnTo>
                  <a:lnTo>
                    <a:pt x="452" y="629"/>
                  </a:lnTo>
                  <a:lnTo>
                    <a:pt x="421" y="657"/>
                  </a:lnTo>
                  <a:lnTo>
                    <a:pt x="391" y="685"/>
                  </a:lnTo>
                  <a:lnTo>
                    <a:pt x="361" y="716"/>
                  </a:lnTo>
                  <a:lnTo>
                    <a:pt x="333" y="747"/>
                  </a:lnTo>
                  <a:lnTo>
                    <a:pt x="304" y="780"/>
                  </a:lnTo>
                  <a:lnTo>
                    <a:pt x="277" y="815"/>
                  </a:lnTo>
                  <a:lnTo>
                    <a:pt x="249" y="851"/>
                  </a:lnTo>
                  <a:lnTo>
                    <a:pt x="223" y="889"/>
                  </a:lnTo>
                  <a:lnTo>
                    <a:pt x="198" y="929"/>
                  </a:lnTo>
                  <a:lnTo>
                    <a:pt x="172" y="970"/>
                  </a:lnTo>
                  <a:lnTo>
                    <a:pt x="149" y="1012"/>
                  </a:lnTo>
                  <a:lnTo>
                    <a:pt x="124" y="1056"/>
                  </a:lnTo>
                  <a:lnTo>
                    <a:pt x="101" y="1102"/>
                  </a:lnTo>
                  <a:lnTo>
                    <a:pt x="79" y="1150"/>
                  </a:lnTo>
                  <a:lnTo>
                    <a:pt x="58" y="1198"/>
                  </a:lnTo>
                  <a:lnTo>
                    <a:pt x="38" y="1249"/>
                  </a:lnTo>
                  <a:lnTo>
                    <a:pt x="18" y="1302"/>
                  </a:lnTo>
                  <a:lnTo>
                    <a:pt x="0" y="1357"/>
                  </a:lnTo>
                  <a:lnTo>
                    <a:pt x="0" y="118"/>
                  </a:lnTo>
                  <a:lnTo>
                    <a:pt x="0" y="118"/>
                  </a:lnTo>
                  <a:close/>
                </a:path>
              </a:pathLst>
            </a:custGeom>
            <a:solidFill>
              <a:schemeClr val="accent2">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10"/>
            <p:cNvSpPr>
              <a:spLocks/>
            </p:cNvSpPr>
            <p:nvPr userDrawn="1"/>
          </p:nvSpPr>
          <p:spPr bwMode="auto">
            <a:xfrm>
              <a:off x="1224419" y="3886199"/>
              <a:ext cx="3276599" cy="2971800"/>
            </a:xfrm>
            <a:custGeom>
              <a:avLst/>
              <a:gdLst/>
              <a:ahLst/>
              <a:cxnLst>
                <a:cxn ang="0">
                  <a:pos x="1377" y="130"/>
                </a:cxn>
                <a:cxn ang="0">
                  <a:pos x="1299" y="89"/>
                </a:cxn>
                <a:cxn ang="0">
                  <a:pos x="1220" y="56"/>
                </a:cxn>
                <a:cxn ang="0">
                  <a:pos x="1137" y="30"/>
                </a:cxn>
                <a:cxn ang="0">
                  <a:pos x="1052" y="11"/>
                </a:cxn>
                <a:cxn ang="0">
                  <a:pos x="966" y="2"/>
                </a:cxn>
                <a:cxn ang="0">
                  <a:pos x="880" y="0"/>
                </a:cxn>
                <a:cxn ang="0">
                  <a:pos x="794" y="5"/>
                </a:cxn>
                <a:cxn ang="0">
                  <a:pos x="708" y="18"/>
                </a:cxn>
                <a:cxn ang="0">
                  <a:pos x="624" y="40"/>
                </a:cxn>
                <a:cxn ang="0">
                  <a:pos x="543" y="69"/>
                </a:cxn>
                <a:cxn ang="0">
                  <a:pos x="466" y="107"/>
                </a:cxn>
                <a:cxn ang="0">
                  <a:pos x="391" y="155"/>
                </a:cxn>
                <a:cxn ang="0">
                  <a:pos x="322" y="210"/>
                </a:cxn>
                <a:cxn ang="0">
                  <a:pos x="258" y="272"/>
                </a:cxn>
                <a:cxn ang="0">
                  <a:pos x="200" y="345"/>
                </a:cxn>
                <a:cxn ang="0">
                  <a:pos x="149" y="426"/>
                </a:cxn>
                <a:cxn ang="0">
                  <a:pos x="124" y="472"/>
                </a:cxn>
                <a:cxn ang="0">
                  <a:pos x="83" y="568"/>
                </a:cxn>
                <a:cxn ang="0">
                  <a:pos x="48" y="667"/>
                </a:cxn>
                <a:cxn ang="0">
                  <a:pos x="23" y="769"/>
                </a:cxn>
                <a:cxn ang="0">
                  <a:pos x="7" y="875"/>
                </a:cxn>
                <a:cxn ang="0">
                  <a:pos x="0" y="982"/>
                </a:cxn>
                <a:cxn ang="0">
                  <a:pos x="2" y="1090"/>
                </a:cxn>
                <a:cxn ang="0">
                  <a:pos x="12" y="1200"/>
                </a:cxn>
                <a:cxn ang="0">
                  <a:pos x="31" y="1311"/>
                </a:cxn>
                <a:cxn ang="0">
                  <a:pos x="61" y="1420"/>
                </a:cxn>
                <a:cxn ang="0">
                  <a:pos x="101" y="1529"/>
                </a:cxn>
                <a:cxn ang="0">
                  <a:pos x="149" y="1636"/>
                </a:cxn>
                <a:cxn ang="0">
                  <a:pos x="206" y="1742"/>
                </a:cxn>
                <a:cxn ang="0">
                  <a:pos x="274" y="1844"/>
                </a:cxn>
                <a:cxn ang="0">
                  <a:pos x="353" y="1943"/>
                </a:cxn>
                <a:cxn ang="0">
                  <a:pos x="441" y="2039"/>
                </a:cxn>
                <a:cxn ang="0">
                  <a:pos x="2552" y="2085"/>
                </a:cxn>
                <a:cxn ang="0">
                  <a:pos x="2526" y="2070"/>
                </a:cxn>
                <a:cxn ang="0">
                  <a:pos x="2336" y="1955"/>
                </a:cxn>
                <a:cxn ang="0">
                  <a:pos x="2192" y="1860"/>
                </a:cxn>
                <a:cxn ang="0">
                  <a:pos x="2025" y="1748"/>
                </a:cxn>
                <a:cxn ang="0">
                  <a:pos x="1849" y="1619"/>
                </a:cxn>
                <a:cxn ang="0">
                  <a:pos x="1667" y="1477"/>
                </a:cxn>
                <a:cxn ang="0">
                  <a:pos x="1492" y="1326"/>
                </a:cxn>
                <a:cxn ang="0">
                  <a:pos x="1410" y="1246"/>
                </a:cxn>
                <a:cxn ang="0">
                  <a:pos x="1332" y="1167"/>
                </a:cxn>
                <a:cxn ang="0">
                  <a:pos x="1261" y="1086"/>
                </a:cxn>
                <a:cxn ang="0">
                  <a:pos x="1195" y="1004"/>
                </a:cxn>
                <a:cxn ang="0">
                  <a:pos x="1139" y="923"/>
                </a:cxn>
                <a:cxn ang="0">
                  <a:pos x="1091" y="840"/>
                </a:cxn>
                <a:cxn ang="0">
                  <a:pos x="1055" y="761"/>
                </a:cxn>
                <a:cxn ang="0">
                  <a:pos x="1030" y="680"/>
                </a:cxn>
                <a:cxn ang="0">
                  <a:pos x="1017" y="602"/>
                </a:cxn>
                <a:cxn ang="0">
                  <a:pos x="1019" y="527"/>
                </a:cxn>
                <a:cxn ang="0">
                  <a:pos x="1028" y="470"/>
                </a:cxn>
                <a:cxn ang="0">
                  <a:pos x="1040" y="434"/>
                </a:cxn>
                <a:cxn ang="0">
                  <a:pos x="1057" y="398"/>
                </a:cxn>
                <a:cxn ang="0">
                  <a:pos x="1076" y="363"/>
                </a:cxn>
                <a:cxn ang="0">
                  <a:pos x="1101" y="330"/>
                </a:cxn>
                <a:cxn ang="0">
                  <a:pos x="1131" y="295"/>
                </a:cxn>
                <a:cxn ang="0">
                  <a:pos x="1182" y="248"/>
                </a:cxn>
                <a:cxn ang="0">
                  <a:pos x="1269" y="186"/>
                </a:cxn>
                <a:cxn ang="0">
                  <a:pos x="1377" y="130"/>
                </a:cxn>
              </a:cxnLst>
              <a:rect l="0" t="0" r="r" b="b"/>
              <a:pathLst>
                <a:path w="2552" h="2085">
                  <a:moveTo>
                    <a:pt x="1377" y="130"/>
                  </a:moveTo>
                  <a:lnTo>
                    <a:pt x="1377" y="130"/>
                  </a:lnTo>
                  <a:lnTo>
                    <a:pt x="1339" y="109"/>
                  </a:lnTo>
                  <a:lnTo>
                    <a:pt x="1299" y="89"/>
                  </a:lnTo>
                  <a:lnTo>
                    <a:pt x="1260" y="73"/>
                  </a:lnTo>
                  <a:lnTo>
                    <a:pt x="1220" y="56"/>
                  </a:lnTo>
                  <a:lnTo>
                    <a:pt x="1179" y="43"/>
                  </a:lnTo>
                  <a:lnTo>
                    <a:pt x="1137" y="30"/>
                  </a:lnTo>
                  <a:lnTo>
                    <a:pt x="1094" y="20"/>
                  </a:lnTo>
                  <a:lnTo>
                    <a:pt x="1052" y="11"/>
                  </a:lnTo>
                  <a:lnTo>
                    <a:pt x="1009" y="7"/>
                  </a:lnTo>
                  <a:lnTo>
                    <a:pt x="966" y="2"/>
                  </a:lnTo>
                  <a:lnTo>
                    <a:pt x="923" y="0"/>
                  </a:lnTo>
                  <a:lnTo>
                    <a:pt x="880" y="0"/>
                  </a:lnTo>
                  <a:lnTo>
                    <a:pt x="837" y="2"/>
                  </a:lnTo>
                  <a:lnTo>
                    <a:pt x="794" y="5"/>
                  </a:lnTo>
                  <a:lnTo>
                    <a:pt x="751" y="10"/>
                  </a:lnTo>
                  <a:lnTo>
                    <a:pt x="708" y="18"/>
                  </a:lnTo>
                  <a:lnTo>
                    <a:pt x="667" y="28"/>
                  </a:lnTo>
                  <a:lnTo>
                    <a:pt x="624" y="40"/>
                  </a:lnTo>
                  <a:lnTo>
                    <a:pt x="584" y="54"/>
                  </a:lnTo>
                  <a:lnTo>
                    <a:pt x="543" y="69"/>
                  </a:lnTo>
                  <a:lnTo>
                    <a:pt x="504" y="87"/>
                  </a:lnTo>
                  <a:lnTo>
                    <a:pt x="466" y="107"/>
                  </a:lnTo>
                  <a:lnTo>
                    <a:pt x="428" y="130"/>
                  </a:lnTo>
                  <a:lnTo>
                    <a:pt x="391" y="155"/>
                  </a:lnTo>
                  <a:lnTo>
                    <a:pt x="357" y="182"/>
                  </a:lnTo>
                  <a:lnTo>
                    <a:pt x="322" y="210"/>
                  </a:lnTo>
                  <a:lnTo>
                    <a:pt x="289" y="241"/>
                  </a:lnTo>
                  <a:lnTo>
                    <a:pt x="258" y="272"/>
                  </a:lnTo>
                  <a:lnTo>
                    <a:pt x="228" y="309"/>
                  </a:lnTo>
                  <a:lnTo>
                    <a:pt x="200" y="345"/>
                  </a:lnTo>
                  <a:lnTo>
                    <a:pt x="173" y="385"/>
                  </a:lnTo>
                  <a:lnTo>
                    <a:pt x="149" y="426"/>
                  </a:lnTo>
                  <a:lnTo>
                    <a:pt x="149" y="426"/>
                  </a:lnTo>
                  <a:lnTo>
                    <a:pt x="124" y="472"/>
                  </a:lnTo>
                  <a:lnTo>
                    <a:pt x="102" y="520"/>
                  </a:lnTo>
                  <a:lnTo>
                    <a:pt x="83" y="568"/>
                  </a:lnTo>
                  <a:lnTo>
                    <a:pt x="64" y="617"/>
                  </a:lnTo>
                  <a:lnTo>
                    <a:pt x="48" y="667"/>
                  </a:lnTo>
                  <a:lnTo>
                    <a:pt x="35" y="718"/>
                  </a:lnTo>
                  <a:lnTo>
                    <a:pt x="23" y="769"/>
                  </a:lnTo>
                  <a:lnTo>
                    <a:pt x="15" y="822"/>
                  </a:lnTo>
                  <a:lnTo>
                    <a:pt x="7" y="875"/>
                  </a:lnTo>
                  <a:lnTo>
                    <a:pt x="2" y="928"/>
                  </a:lnTo>
                  <a:lnTo>
                    <a:pt x="0" y="982"/>
                  </a:lnTo>
                  <a:lnTo>
                    <a:pt x="0" y="1035"/>
                  </a:lnTo>
                  <a:lnTo>
                    <a:pt x="2" y="1090"/>
                  </a:lnTo>
                  <a:lnTo>
                    <a:pt x="5" y="1146"/>
                  </a:lnTo>
                  <a:lnTo>
                    <a:pt x="12" y="1200"/>
                  </a:lnTo>
                  <a:lnTo>
                    <a:pt x="22" y="1255"/>
                  </a:lnTo>
                  <a:lnTo>
                    <a:pt x="31" y="1311"/>
                  </a:lnTo>
                  <a:lnTo>
                    <a:pt x="46" y="1365"/>
                  </a:lnTo>
                  <a:lnTo>
                    <a:pt x="61" y="1420"/>
                  </a:lnTo>
                  <a:lnTo>
                    <a:pt x="79" y="1474"/>
                  </a:lnTo>
                  <a:lnTo>
                    <a:pt x="101" y="1529"/>
                  </a:lnTo>
                  <a:lnTo>
                    <a:pt x="124" y="1583"/>
                  </a:lnTo>
                  <a:lnTo>
                    <a:pt x="149" y="1636"/>
                  </a:lnTo>
                  <a:lnTo>
                    <a:pt x="177" y="1689"/>
                  </a:lnTo>
                  <a:lnTo>
                    <a:pt x="206" y="1742"/>
                  </a:lnTo>
                  <a:lnTo>
                    <a:pt x="239" y="1793"/>
                  </a:lnTo>
                  <a:lnTo>
                    <a:pt x="274" y="1844"/>
                  </a:lnTo>
                  <a:lnTo>
                    <a:pt x="312" y="1895"/>
                  </a:lnTo>
                  <a:lnTo>
                    <a:pt x="353" y="1943"/>
                  </a:lnTo>
                  <a:lnTo>
                    <a:pt x="396" y="1993"/>
                  </a:lnTo>
                  <a:lnTo>
                    <a:pt x="441" y="2039"/>
                  </a:lnTo>
                  <a:lnTo>
                    <a:pt x="489" y="2085"/>
                  </a:lnTo>
                  <a:lnTo>
                    <a:pt x="2552" y="2085"/>
                  </a:lnTo>
                  <a:lnTo>
                    <a:pt x="2552" y="2085"/>
                  </a:lnTo>
                  <a:lnTo>
                    <a:pt x="2526" y="2070"/>
                  </a:lnTo>
                  <a:lnTo>
                    <a:pt x="2450" y="2026"/>
                  </a:lnTo>
                  <a:lnTo>
                    <a:pt x="2336" y="1955"/>
                  </a:lnTo>
                  <a:lnTo>
                    <a:pt x="2266" y="1910"/>
                  </a:lnTo>
                  <a:lnTo>
                    <a:pt x="2192" y="1860"/>
                  </a:lnTo>
                  <a:lnTo>
                    <a:pt x="2111" y="1808"/>
                  </a:lnTo>
                  <a:lnTo>
                    <a:pt x="2025" y="1748"/>
                  </a:lnTo>
                  <a:lnTo>
                    <a:pt x="1938" y="1685"/>
                  </a:lnTo>
                  <a:lnTo>
                    <a:pt x="1849" y="1619"/>
                  </a:lnTo>
                  <a:lnTo>
                    <a:pt x="1758" y="1550"/>
                  </a:lnTo>
                  <a:lnTo>
                    <a:pt x="1667" y="1477"/>
                  </a:lnTo>
                  <a:lnTo>
                    <a:pt x="1578" y="1403"/>
                  </a:lnTo>
                  <a:lnTo>
                    <a:pt x="1492" y="1326"/>
                  </a:lnTo>
                  <a:lnTo>
                    <a:pt x="1451" y="1286"/>
                  </a:lnTo>
                  <a:lnTo>
                    <a:pt x="1410" y="1246"/>
                  </a:lnTo>
                  <a:lnTo>
                    <a:pt x="1370" y="1207"/>
                  </a:lnTo>
                  <a:lnTo>
                    <a:pt x="1332" y="1167"/>
                  </a:lnTo>
                  <a:lnTo>
                    <a:pt x="1296" y="1126"/>
                  </a:lnTo>
                  <a:lnTo>
                    <a:pt x="1261" y="1086"/>
                  </a:lnTo>
                  <a:lnTo>
                    <a:pt x="1227" y="1045"/>
                  </a:lnTo>
                  <a:lnTo>
                    <a:pt x="1195" y="1004"/>
                  </a:lnTo>
                  <a:lnTo>
                    <a:pt x="1167" y="962"/>
                  </a:lnTo>
                  <a:lnTo>
                    <a:pt x="1139" y="923"/>
                  </a:lnTo>
                  <a:lnTo>
                    <a:pt x="1114" y="881"/>
                  </a:lnTo>
                  <a:lnTo>
                    <a:pt x="1091" y="840"/>
                  </a:lnTo>
                  <a:lnTo>
                    <a:pt x="1071" y="801"/>
                  </a:lnTo>
                  <a:lnTo>
                    <a:pt x="1055" y="761"/>
                  </a:lnTo>
                  <a:lnTo>
                    <a:pt x="1042" y="720"/>
                  </a:lnTo>
                  <a:lnTo>
                    <a:pt x="1030" y="680"/>
                  </a:lnTo>
                  <a:lnTo>
                    <a:pt x="1022" y="642"/>
                  </a:lnTo>
                  <a:lnTo>
                    <a:pt x="1017" y="602"/>
                  </a:lnTo>
                  <a:lnTo>
                    <a:pt x="1015" y="565"/>
                  </a:lnTo>
                  <a:lnTo>
                    <a:pt x="1019" y="527"/>
                  </a:lnTo>
                  <a:lnTo>
                    <a:pt x="1023" y="489"/>
                  </a:lnTo>
                  <a:lnTo>
                    <a:pt x="1028" y="470"/>
                  </a:lnTo>
                  <a:lnTo>
                    <a:pt x="1033" y="452"/>
                  </a:lnTo>
                  <a:lnTo>
                    <a:pt x="1040" y="434"/>
                  </a:lnTo>
                  <a:lnTo>
                    <a:pt x="1048" y="416"/>
                  </a:lnTo>
                  <a:lnTo>
                    <a:pt x="1057" y="398"/>
                  </a:lnTo>
                  <a:lnTo>
                    <a:pt x="1066" y="381"/>
                  </a:lnTo>
                  <a:lnTo>
                    <a:pt x="1076" y="363"/>
                  </a:lnTo>
                  <a:lnTo>
                    <a:pt x="1088" y="347"/>
                  </a:lnTo>
                  <a:lnTo>
                    <a:pt x="1101" y="330"/>
                  </a:lnTo>
                  <a:lnTo>
                    <a:pt x="1116" y="312"/>
                  </a:lnTo>
                  <a:lnTo>
                    <a:pt x="1131" y="295"/>
                  </a:lnTo>
                  <a:lnTo>
                    <a:pt x="1147" y="281"/>
                  </a:lnTo>
                  <a:lnTo>
                    <a:pt x="1182" y="248"/>
                  </a:lnTo>
                  <a:lnTo>
                    <a:pt x="1223" y="216"/>
                  </a:lnTo>
                  <a:lnTo>
                    <a:pt x="1269" y="186"/>
                  </a:lnTo>
                  <a:lnTo>
                    <a:pt x="1321" y="158"/>
                  </a:lnTo>
                  <a:lnTo>
                    <a:pt x="1377" y="130"/>
                  </a:lnTo>
                  <a:lnTo>
                    <a:pt x="1377" y="130"/>
                  </a:lnTo>
                  <a:close/>
                </a:path>
              </a:pathLst>
            </a:custGeom>
            <a:solidFill>
              <a:schemeClr val="bg1">
                <a:lumMod val="95000"/>
                <a:alpha val="34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11"/>
            <p:cNvSpPr>
              <a:spLocks/>
            </p:cNvSpPr>
            <p:nvPr userDrawn="1"/>
          </p:nvSpPr>
          <p:spPr bwMode="auto">
            <a:xfrm>
              <a:off x="876758" y="3994150"/>
              <a:ext cx="1719262" cy="2863850"/>
            </a:xfrm>
            <a:custGeom>
              <a:avLst/>
              <a:gdLst/>
              <a:ahLst/>
              <a:cxnLst>
                <a:cxn ang="0">
                  <a:pos x="99" y="1804"/>
                </a:cxn>
                <a:cxn ang="0">
                  <a:pos x="57" y="1647"/>
                </a:cxn>
                <a:cxn ang="0">
                  <a:pos x="29" y="1492"/>
                </a:cxn>
                <a:cxn ang="0">
                  <a:pos x="10" y="1342"/>
                </a:cxn>
                <a:cxn ang="0">
                  <a:pos x="1" y="1195"/>
                </a:cxn>
                <a:cxn ang="0">
                  <a:pos x="1" y="1054"/>
                </a:cxn>
                <a:cxn ang="0">
                  <a:pos x="10" y="919"/>
                </a:cxn>
                <a:cxn ang="0">
                  <a:pos x="26" y="790"/>
                </a:cxn>
                <a:cxn ang="0">
                  <a:pos x="49" y="667"/>
                </a:cxn>
                <a:cxn ang="0">
                  <a:pos x="81" y="553"/>
                </a:cxn>
                <a:cxn ang="0">
                  <a:pos x="117" y="445"/>
                </a:cxn>
                <a:cxn ang="0">
                  <a:pos x="158" y="346"/>
                </a:cxn>
                <a:cxn ang="0">
                  <a:pos x="203" y="255"/>
                </a:cxn>
                <a:cxn ang="0">
                  <a:pos x="254" y="176"/>
                </a:cxn>
                <a:cxn ang="0">
                  <a:pos x="307" y="105"/>
                </a:cxn>
                <a:cxn ang="0">
                  <a:pos x="363" y="47"/>
                </a:cxn>
                <a:cxn ang="0">
                  <a:pos x="421" y="0"/>
                </a:cxn>
                <a:cxn ang="0">
                  <a:pos x="383" y="57"/>
                </a:cxn>
                <a:cxn ang="0">
                  <a:pos x="317" y="176"/>
                </a:cxn>
                <a:cxn ang="0">
                  <a:pos x="265" y="298"/>
                </a:cxn>
                <a:cxn ang="0">
                  <a:pos x="226" y="421"/>
                </a:cxn>
                <a:cxn ang="0">
                  <a:pos x="201" y="544"/>
                </a:cxn>
                <a:cxn ang="0">
                  <a:pos x="188" y="667"/>
                </a:cxn>
                <a:cxn ang="0">
                  <a:pos x="186" y="789"/>
                </a:cxn>
                <a:cxn ang="0">
                  <a:pos x="196" y="911"/>
                </a:cxn>
                <a:cxn ang="0">
                  <a:pos x="219" y="1030"/>
                </a:cxn>
                <a:cxn ang="0">
                  <a:pos x="252" y="1147"/>
                </a:cxn>
                <a:cxn ang="0">
                  <a:pos x="297" y="1261"/>
                </a:cxn>
                <a:cxn ang="0">
                  <a:pos x="351" y="1371"/>
                </a:cxn>
                <a:cxn ang="0">
                  <a:pos x="416" y="1477"/>
                </a:cxn>
                <a:cxn ang="0">
                  <a:pos x="492" y="1578"/>
                </a:cxn>
                <a:cxn ang="0">
                  <a:pos x="576" y="1674"/>
                </a:cxn>
                <a:cxn ang="0">
                  <a:pos x="668" y="1763"/>
                </a:cxn>
                <a:cxn ang="0">
                  <a:pos x="99" y="1804"/>
                </a:cxn>
              </a:cxnLst>
              <a:rect l="0" t="0" r="r" b="b"/>
              <a:pathLst>
                <a:path w="718" h="1804">
                  <a:moveTo>
                    <a:pt x="99" y="1804"/>
                  </a:moveTo>
                  <a:lnTo>
                    <a:pt x="99" y="1804"/>
                  </a:lnTo>
                  <a:lnTo>
                    <a:pt x="77" y="1725"/>
                  </a:lnTo>
                  <a:lnTo>
                    <a:pt x="57" y="1647"/>
                  </a:lnTo>
                  <a:lnTo>
                    <a:pt x="43" y="1570"/>
                  </a:lnTo>
                  <a:lnTo>
                    <a:pt x="29" y="1492"/>
                  </a:lnTo>
                  <a:lnTo>
                    <a:pt x="18" y="1416"/>
                  </a:lnTo>
                  <a:lnTo>
                    <a:pt x="10" y="1342"/>
                  </a:lnTo>
                  <a:lnTo>
                    <a:pt x="5" y="1267"/>
                  </a:lnTo>
                  <a:lnTo>
                    <a:pt x="1" y="1195"/>
                  </a:lnTo>
                  <a:lnTo>
                    <a:pt x="0" y="1124"/>
                  </a:lnTo>
                  <a:lnTo>
                    <a:pt x="1" y="1054"/>
                  </a:lnTo>
                  <a:lnTo>
                    <a:pt x="5" y="987"/>
                  </a:lnTo>
                  <a:lnTo>
                    <a:pt x="10" y="919"/>
                  </a:lnTo>
                  <a:lnTo>
                    <a:pt x="18" y="853"/>
                  </a:lnTo>
                  <a:lnTo>
                    <a:pt x="26" y="790"/>
                  </a:lnTo>
                  <a:lnTo>
                    <a:pt x="38" y="728"/>
                  </a:lnTo>
                  <a:lnTo>
                    <a:pt x="49" y="667"/>
                  </a:lnTo>
                  <a:lnTo>
                    <a:pt x="64" y="609"/>
                  </a:lnTo>
                  <a:lnTo>
                    <a:pt x="81" y="553"/>
                  </a:lnTo>
                  <a:lnTo>
                    <a:pt x="97" y="496"/>
                  </a:lnTo>
                  <a:lnTo>
                    <a:pt x="117" y="445"/>
                  </a:lnTo>
                  <a:lnTo>
                    <a:pt x="137" y="394"/>
                  </a:lnTo>
                  <a:lnTo>
                    <a:pt x="158" y="346"/>
                  </a:lnTo>
                  <a:lnTo>
                    <a:pt x="180" y="300"/>
                  </a:lnTo>
                  <a:lnTo>
                    <a:pt x="203" y="255"/>
                  </a:lnTo>
                  <a:lnTo>
                    <a:pt x="227" y="214"/>
                  </a:lnTo>
                  <a:lnTo>
                    <a:pt x="254" y="176"/>
                  </a:lnTo>
                  <a:lnTo>
                    <a:pt x="280" y="140"/>
                  </a:lnTo>
                  <a:lnTo>
                    <a:pt x="307" y="105"/>
                  </a:lnTo>
                  <a:lnTo>
                    <a:pt x="335" y="76"/>
                  </a:lnTo>
                  <a:lnTo>
                    <a:pt x="363" y="47"/>
                  </a:lnTo>
                  <a:lnTo>
                    <a:pt x="391" y="21"/>
                  </a:lnTo>
                  <a:lnTo>
                    <a:pt x="421" y="0"/>
                  </a:lnTo>
                  <a:lnTo>
                    <a:pt x="421" y="0"/>
                  </a:lnTo>
                  <a:lnTo>
                    <a:pt x="383" y="57"/>
                  </a:lnTo>
                  <a:lnTo>
                    <a:pt x="348" y="117"/>
                  </a:lnTo>
                  <a:lnTo>
                    <a:pt x="317" y="176"/>
                  </a:lnTo>
                  <a:lnTo>
                    <a:pt x="289" y="237"/>
                  </a:lnTo>
                  <a:lnTo>
                    <a:pt x="265" y="298"/>
                  </a:lnTo>
                  <a:lnTo>
                    <a:pt x="244" y="359"/>
                  </a:lnTo>
                  <a:lnTo>
                    <a:pt x="226" y="421"/>
                  </a:lnTo>
                  <a:lnTo>
                    <a:pt x="213" y="482"/>
                  </a:lnTo>
                  <a:lnTo>
                    <a:pt x="201" y="544"/>
                  </a:lnTo>
                  <a:lnTo>
                    <a:pt x="193" y="605"/>
                  </a:lnTo>
                  <a:lnTo>
                    <a:pt x="188" y="667"/>
                  </a:lnTo>
                  <a:lnTo>
                    <a:pt x="185" y="728"/>
                  </a:lnTo>
                  <a:lnTo>
                    <a:pt x="186" y="789"/>
                  </a:lnTo>
                  <a:lnTo>
                    <a:pt x="189" y="850"/>
                  </a:lnTo>
                  <a:lnTo>
                    <a:pt x="196" y="911"/>
                  </a:lnTo>
                  <a:lnTo>
                    <a:pt x="206" y="970"/>
                  </a:lnTo>
                  <a:lnTo>
                    <a:pt x="219" y="1030"/>
                  </a:lnTo>
                  <a:lnTo>
                    <a:pt x="234" y="1089"/>
                  </a:lnTo>
                  <a:lnTo>
                    <a:pt x="252" y="1147"/>
                  </a:lnTo>
                  <a:lnTo>
                    <a:pt x="274" y="1205"/>
                  </a:lnTo>
                  <a:lnTo>
                    <a:pt x="297" y="1261"/>
                  </a:lnTo>
                  <a:lnTo>
                    <a:pt x="323" y="1317"/>
                  </a:lnTo>
                  <a:lnTo>
                    <a:pt x="351" y="1371"/>
                  </a:lnTo>
                  <a:lnTo>
                    <a:pt x="383" y="1424"/>
                  </a:lnTo>
                  <a:lnTo>
                    <a:pt x="416" y="1477"/>
                  </a:lnTo>
                  <a:lnTo>
                    <a:pt x="452" y="1528"/>
                  </a:lnTo>
                  <a:lnTo>
                    <a:pt x="492" y="1578"/>
                  </a:lnTo>
                  <a:lnTo>
                    <a:pt x="531" y="1626"/>
                  </a:lnTo>
                  <a:lnTo>
                    <a:pt x="576" y="1674"/>
                  </a:lnTo>
                  <a:lnTo>
                    <a:pt x="620" y="1718"/>
                  </a:lnTo>
                  <a:lnTo>
                    <a:pt x="668" y="1763"/>
                  </a:lnTo>
                  <a:lnTo>
                    <a:pt x="718" y="1804"/>
                  </a:lnTo>
                  <a:lnTo>
                    <a:pt x="99" y="1804"/>
                  </a:lnTo>
                  <a:lnTo>
                    <a:pt x="99" y="1804"/>
                  </a:lnTo>
                  <a:close/>
                </a:path>
              </a:pathLst>
            </a:custGeom>
            <a:solidFill>
              <a:schemeClr val="accent2">
                <a:lumMod val="60000"/>
                <a:lumOff val="40000"/>
                <a:alpha val="37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7" name="Freeform 46"/>
          <p:cNvSpPr>
            <a:spLocks/>
          </p:cNvSpPr>
          <p:nvPr userDrawn="1"/>
        </p:nvSpPr>
        <p:spPr bwMode="auto">
          <a:xfrm>
            <a:off x="7543800" y="0"/>
            <a:ext cx="1600201" cy="2209800"/>
          </a:xfrm>
          <a:custGeom>
            <a:avLst/>
            <a:gdLst/>
            <a:ahLst/>
            <a:cxnLst>
              <a:cxn ang="0">
                <a:pos x="0" y="0"/>
              </a:cxn>
              <a:cxn ang="0">
                <a:pos x="1432" y="0"/>
              </a:cxn>
              <a:cxn ang="0">
                <a:pos x="1432" y="3492"/>
              </a:cxn>
              <a:cxn ang="0">
                <a:pos x="1419" y="3252"/>
              </a:cxn>
              <a:cxn ang="0">
                <a:pos x="1406" y="3024"/>
              </a:cxn>
              <a:cxn ang="0">
                <a:pos x="1393" y="2807"/>
              </a:cxn>
              <a:cxn ang="0">
                <a:pos x="1379" y="2601"/>
              </a:cxn>
              <a:cxn ang="0">
                <a:pos x="1364" y="2407"/>
              </a:cxn>
              <a:cxn ang="0">
                <a:pos x="1348" y="2222"/>
              </a:cxn>
              <a:cxn ang="0">
                <a:pos x="1330" y="2047"/>
              </a:cxn>
              <a:cxn ang="0">
                <a:pos x="1311" y="1881"/>
              </a:cxn>
              <a:cxn ang="0">
                <a:pos x="1291" y="1726"/>
              </a:cxn>
              <a:cxn ang="0">
                <a:pos x="1268" y="1580"/>
              </a:cxn>
              <a:cxn ang="0">
                <a:pos x="1245" y="1442"/>
              </a:cxn>
              <a:cxn ang="0">
                <a:pos x="1218" y="1313"/>
              </a:cxn>
              <a:cxn ang="0">
                <a:pos x="1190" y="1192"/>
              </a:cxn>
              <a:cxn ang="0">
                <a:pos x="1158" y="1078"/>
              </a:cxn>
              <a:cxn ang="0">
                <a:pos x="1125" y="973"/>
              </a:cxn>
              <a:cxn ang="0">
                <a:pos x="1089" y="873"/>
              </a:cxn>
              <a:cxn ang="0">
                <a:pos x="1049" y="781"/>
              </a:cxn>
              <a:cxn ang="0">
                <a:pos x="1007" y="696"/>
              </a:cxn>
              <a:cxn ang="0">
                <a:pos x="962" y="617"/>
              </a:cxn>
              <a:cxn ang="0">
                <a:pos x="913" y="544"/>
              </a:cxn>
              <a:cxn ang="0">
                <a:pos x="860" y="475"/>
              </a:cxn>
              <a:cxn ang="0">
                <a:pos x="804" y="413"/>
              </a:cxn>
              <a:cxn ang="0">
                <a:pos x="744" y="354"/>
              </a:cxn>
              <a:cxn ang="0">
                <a:pos x="680" y="301"/>
              </a:cxn>
              <a:cxn ang="0">
                <a:pos x="611" y="252"/>
              </a:cxn>
              <a:cxn ang="0">
                <a:pos x="539" y="206"/>
              </a:cxn>
              <a:cxn ang="0">
                <a:pos x="461" y="165"/>
              </a:cxn>
              <a:cxn ang="0">
                <a:pos x="379" y="128"/>
              </a:cxn>
              <a:cxn ang="0">
                <a:pos x="292" y="92"/>
              </a:cxn>
              <a:cxn ang="0">
                <a:pos x="200" y="59"/>
              </a:cxn>
              <a:cxn ang="0">
                <a:pos x="103" y="28"/>
              </a:cxn>
              <a:cxn ang="0">
                <a:pos x="0" y="0"/>
              </a:cxn>
            </a:cxnLst>
            <a:rect l="0" t="0" r="r" b="b"/>
            <a:pathLst>
              <a:path w="1432" h="3492">
                <a:moveTo>
                  <a:pt x="0" y="0"/>
                </a:moveTo>
                <a:lnTo>
                  <a:pt x="1432" y="0"/>
                </a:lnTo>
                <a:lnTo>
                  <a:pt x="1432" y="3492"/>
                </a:lnTo>
                <a:lnTo>
                  <a:pt x="1419" y="3252"/>
                </a:lnTo>
                <a:lnTo>
                  <a:pt x="1406" y="3024"/>
                </a:lnTo>
                <a:lnTo>
                  <a:pt x="1393" y="2807"/>
                </a:lnTo>
                <a:lnTo>
                  <a:pt x="1379" y="2601"/>
                </a:lnTo>
                <a:lnTo>
                  <a:pt x="1364" y="2407"/>
                </a:lnTo>
                <a:lnTo>
                  <a:pt x="1348" y="2222"/>
                </a:lnTo>
                <a:lnTo>
                  <a:pt x="1330" y="2047"/>
                </a:lnTo>
                <a:lnTo>
                  <a:pt x="1311" y="1881"/>
                </a:lnTo>
                <a:lnTo>
                  <a:pt x="1291" y="1726"/>
                </a:lnTo>
                <a:lnTo>
                  <a:pt x="1268" y="1580"/>
                </a:lnTo>
                <a:lnTo>
                  <a:pt x="1245" y="1442"/>
                </a:lnTo>
                <a:lnTo>
                  <a:pt x="1218" y="1313"/>
                </a:lnTo>
                <a:lnTo>
                  <a:pt x="1190" y="1192"/>
                </a:lnTo>
                <a:lnTo>
                  <a:pt x="1158" y="1078"/>
                </a:lnTo>
                <a:lnTo>
                  <a:pt x="1125" y="973"/>
                </a:lnTo>
                <a:lnTo>
                  <a:pt x="1089" y="873"/>
                </a:lnTo>
                <a:lnTo>
                  <a:pt x="1049" y="781"/>
                </a:lnTo>
                <a:lnTo>
                  <a:pt x="1007" y="696"/>
                </a:lnTo>
                <a:lnTo>
                  <a:pt x="962" y="617"/>
                </a:lnTo>
                <a:lnTo>
                  <a:pt x="913" y="544"/>
                </a:lnTo>
                <a:lnTo>
                  <a:pt x="860" y="475"/>
                </a:lnTo>
                <a:lnTo>
                  <a:pt x="804" y="413"/>
                </a:lnTo>
                <a:lnTo>
                  <a:pt x="744" y="354"/>
                </a:lnTo>
                <a:lnTo>
                  <a:pt x="680" y="301"/>
                </a:lnTo>
                <a:lnTo>
                  <a:pt x="611" y="252"/>
                </a:lnTo>
                <a:lnTo>
                  <a:pt x="539" y="206"/>
                </a:lnTo>
                <a:lnTo>
                  <a:pt x="461" y="165"/>
                </a:lnTo>
                <a:lnTo>
                  <a:pt x="379" y="128"/>
                </a:lnTo>
                <a:lnTo>
                  <a:pt x="292" y="92"/>
                </a:lnTo>
                <a:lnTo>
                  <a:pt x="200" y="59"/>
                </a:lnTo>
                <a:lnTo>
                  <a:pt x="103" y="28"/>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47"/>
          <p:cNvSpPr>
            <a:spLocks/>
          </p:cNvSpPr>
          <p:nvPr userDrawn="1"/>
        </p:nvSpPr>
        <p:spPr bwMode="auto">
          <a:xfrm>
            <a:off x="3733800" y="5715000"/>
            <a:ext cx="5029200" cy="762000"/>
          </a:xfrm>
          <a:custGeom>
            <a:avLst/>
            <a:gdLst/>
            <a:ahLst/>
            <a:cxnLst>
              <a:cxn ang="0">
                <a:pos x="17264" y="180"/>
              </a:cxn>
              <a:cxn ang="0">
                <a:pos x="16706" y="689"/>
              </a:cxn>
              <a:cxn ang="0">
                <a:pos x="15959" y="1141"/>
              </a:cxn>
              <a:cxn ang="0">
                <a:pos x="15050" y="1535"/>
              </a:cxn>
              <a:cxn ang="0">
                <a:pos x="14003" y="1871"/>
              </a:cxn>
              <a:cxn ang="0">
                <a:pos x="12844" y="2151"/>
              </a:cxn>
              <a:cxn ang="0">
                <a:pos x="11599" y="2374"/>
              </a:cxn>
              <a:cxn ang="0">
                <a:pos x="10294" y="2540"/>
              </a:cxn>
              <a:cxn ang="0">
                <a:pos x="8951" y="2649"/>
              </a:cxn>
              <a:cxn ang="0">
                <a:pos x="7599" y="2704"/>
              </a:cxn>
              <a:cxn ang="0">
                <a:pos x="6264" y="2702"/>
              </a:cxn>
              <a:cxn ang="0">
                <a:pos x="4968" y="2645"/>
              </a:cxn>
              <a:cxn ang="0">
                <a:pos x="3740" y="2534"/>
              </a:cxn>
              <a:cxn ang="0">
                <a:pos x="2603" y="2367"/>
              </a:cxn>
              <a:cxn ang="0">
                <a:pos x="1584" y="2147"/>
              </a:cxn>
              <a:cxn ang="0">
                <a:pos x="708" y="1871"/>
              </a:cxn>
              <a:cxn ang="0">
                <a:pos x="0" y="1543"/>
              </a:cxn>
              <a:cxn ang="0">
                <a:pos x="341" y="1635"/>
              </a:cxn>
              <a:cxn ang="0">
                <a:pos x="1155" y="1920"/>
              </a:cxn>
              <a:cxn ang="0">
                <a:pos x="2121" y="2151"/>
              </a:cxn>
              <a:cxn ang="0">
                <a:pos x="3215" y="2331"/>
              </a:cxn>
              <a:cxn ang="0">
                <a:pos x="4413" y="2457"/>
              </a:cxn>
              <a:cxn ang="0">
                <a:pos x="5686" y="2531"/>
              </a:cxn>
              <a:cxn ang="0">
                <a:pos x="7011" y="2550"/>
              </a:cxn>
              <a:cxn ang="0">
                <a:pos x="8361" y="2515"/>
              </a:cxn>
              <a:cxn ang="0">
                <a:pos x="9712" y="2426"/>
              </a:cxn>
              <a:cxn ang="0">
                <a:pos x="11037" y="2283"/>
              </a:cxn>
              <a:cxn ang="0">
                <a:pos x="12311" y="2084"/>
              </a:cxn>
              <a:cxn ang="0">
                <a:pos x="13509" y="1831"/>
              </a:cxn>
              <a:cxn ang="0">
                <a:pos x="14604" y="1522"/>
              </a:cxn>
              <a:cxn ang="0">
                <a:pos x="15571" y="1158"/>
              </a:cxn>
              <a:cxn ang="0">
                <a:pos x="16386" y="737"/>
              </a:cxn>
              <a:cxn ang="0">
                <a:pos x="17021" y="260"/>
              </a:cxn>
            </a:cxnLst>
            <a:rect l="0" t="0" r="r" b="b"/>
            <a:pathLst>
              <a:path w="17264" h="2710">
                <a:moveTo>
                  <a:pt x="17264" y="0"/>
                </a:moveTo>
                <a:lnTo>
                  <a:pt x="17264" y="180"/>
                </a:lnTo>
                <a:lnTo>
                  <a:pt x="17010" y="442"/>
                </a:lnTo>
                <a:lnTo>
                  <a:pt x="16706" y="689"/>
                </a:lnTo>
                <a:lnTo>
                  <a:pt x="16354" y="923"/>
                </a:lnTo>
                <a:lnTo>
                  <a:pt x="15959" y="1141"/>
                </a:lnTo>
                <a:lnTo>
                  <a:pt x="15524" y="1345"/>
                </a:lnTo>
                <a:lnTo>
                  <a:pt x="15050" y="1535"/>
                </a:lnTo>
                <a:lnTo>
                  <a:pt x="14543" y="1710"/>
                </a:lnTo>
                <a:lnTo>
                  <a:pt x="14003" y="1871"/>
                </a:lnTo>
                <a:lnTo>
                  <a:pt x="13437" y="2018"/>
                </a:lnTo>
                <a:lnTo>
                  <a:pt x="12844" y="2151"/>
                </a:lnTo>
                <a:lnTo>
                  <a:pt x="12232" y="2269"/>
                </a:lnTo>
                <a:lnTo>
                  <a:pt x="11599" y="2374"/>
                </a:lnTo>
                <a:lnTo>
                  <a:pt x="10952" y="2464"/>
                </a:lnTo>
                <a:lnTo>
                  <a:pt x="10294" y="2540"/>
                </a:lnTo>
                <a:lnTo>
                  <a:pt x="9625" y="2602"/>
                </a:lnTo>
                <a:lnTo>
                  <a:pt x="8951" y="2649"/>
                </a:lnTo>
                <a:lnTo>
                  <a:pt x="8275" y="2684"/>
                </a:lnTo>
                <a:lnTo>
                  <a:pt x="7599" y="2704"/>
                </a:lnTo>
                <a:lnTo>
                  <a:pt x="6928" y="2710"/>
                </a:lnTo>
                <a:lnTo>
                  <a:pt x="6264" y="2702"/>
                </a:lnTo>
                <a:lnTo>
                  <a:pt x="5609" y="2681"/>
                </a:lnTo>
                <a:lnTo>
                  <a:pt x="4968" y="2645"/>
                </a:lnTo>
                <a:lnTo>
                  <a:pt x="4344" y="2597"/>
                </a:lnTo>
                <a:lnTo>
                  <a:pt x="3740" y="2534"/>
                </a:lnTo>
                <a:lnTo>
                  <a:pt x="3158" y="2457"/>
                </a:lnTo>
                <a:lnTo>
                  <a:pt x="2603" y="2367"/>
                </a:lnTo>
                <a:lnTo>
                  <a:pt x="2077" y="2264"/>
                </a:lnTo>
                <a:lnTo>
                  <a:pt x="1584" y="2147"/>
                </a:lnTo>
                <a:lnTo>
                  <a:pt x="1126" y="2016"/>
                </a:lnTo>
                <a:lnTo>
                  <a:pt x="708" y="1871"/>
                </a:lnTo>
                <a:lnTo>
                  <a:pt x="331" y="1714"/>
                </a:lnTo>
                <a:lnTo>
                  <a:pt x="0" y="1543"/>
                </a:lnTo>
                <a:lnTo>
                  <a:pt x="0" y="1474"/>
                </a:lnTo>
                <a:lnTo>
                  <a:pt x="341" y="1635"/>
                </a:lnTo>
                <a:lnTo>
                  <a:pt x="727" y="1784"/>
                </a:lnTo>
                <a:lnTo>
                  <a:pt x="1155" y="1920"/>
                </a:lnTo>
                <a:lnTo>
                  <a:pt x="1621" y="2042"/>
                </a:lnTo>
                <a:lnTo>
                  <a:pt x="2121" y="2151"/>
                </a:lnTo>
                <a:lnTo>
                  <a:pt x="2654" y="2249"/>
                </a:lnTo>
                <a:lnTo>
                  <a:pt x="3215" y="2331"/>
                </a:lnTo>
                <a:lnTo>
                  <a:pt x="3803" y="2401"/>
                </a:lnTo>
                <a:lnTo>
                  <a:pt x="4413" y="2457"/>
                </a:lnTo>
                <a:lnTo>
                  <a:pt x="5041" y="2500"/>
                </a:lnTo>
                <a:lnTo>
                  <a:pt x="5686" y="2531"/>
                </a:lnTo>
                <a:lnTo>
                  <a:pt x="6343" y="2547"/>
                </a:lnTo>
                <a:lnTo>
                  <a:pt x="7011" y="2550"/>
                </a:lnTo>
                <a:lnTo>
                  <a:pt x="7685" y="2539"/>
                </a:lnTo>
                <a:lnTo>
                  <a:pt x="8361" y="2515"/>
                </a:lnTo>
                <a:lnTo>
                  <a:pt x="9039" y="2478"/>
                </a:lnTo>
                <a:lnTo>
                  <a:pt x="9712" y="2426"/>
                </a:lnTo>
                <a:lnTo>
                  <a:pt x="10379" y="2361"/>
                </a:lnTo>
                <a:lnTo>
                  <a:pt x="11037" y="2283"/>
                </a:lnTo>
                <a:lnTo>
                  <a:pt x="11682" y="2190"/>
                </a:lnTo>
                <a:lnTo>
                  <a:pt x="12311" y="2084"/>
                </a:lnTo>
                <a:lnTo>
                  <a:pt x="12921" y="1964"/>
                </a:lnTo>
                <a:lnTo>
                  <a:pt x="13509" y="1831"/>
                </a:lnTo>
                <a:lnTo>
                  <a:pt x="14070" y="1683"/>
                </a:lnTo>
                <a:lnTo>
                  <a:pt x="14604" y="1522"/>
                </a:lnTo>
                <a:lnTo>
                  <a:pt x="15105" y="1347"/>
                </a:lnTo>
                <a:lnTo>
                  <a:pt x="15571" y="1158"/>
                </a:lnTo>
                <a:lnTo>
                  <a:pt x="15999" y="954"/>
                </a:lnTo>
                <a:lnTo>
                  <a:pt x="16386" y="737"/>
                </a:lnTo>
                <a:lnTo>
                  <a:pt x="16728" y="506"/>
                </a:lnTo>
                <a:lnTo>
                  <a:pt x="17021" y="260"/>
                </a:lnTo>
                <a:lnTo>
                  <a:pt x="17264" y="0"/>
                </a:lnTo>
                <a:close/>
              </a:path>
            </a:pathLst>
          </a:custGeom>
          <a:gradFill flip="none" rotWithShape="1">
            <a:gsLst>
              <a:gs pos="0">
                <a:schemeClr val="bg1">
                  <a:alpha val="0"/>
                </a:schemeClr>
              </a:gs>
              <a:gs pos="50000">
                <a:schemeClr val="accent2"/>
              </a:gs>
              <a:gs pos="100000">
                <a:schemeClr val="bg1">
                  <a:alpha val="0"/>
                </a:schemeClr>
              </a:gs>
            </a:gsLst>
            <a:lin ang="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userDrawn="1">
            <p:ph type="ctrTitle"/>
          </p:nvPr>
        </p:nvSpPr>
        <p:spPr>
          <a:xfrm>
            <a:off x="990600" y="1116449"/>
            <a:ext cx="6858000" cy="707886"/>
          </a:xfrm>
        </p:spPr>
        <p:txBody>
          <a:bodyPr wrap="square">
            <a:spAutoFit/>
          </a:bodyPr>
          <a:lstStyle>
            <a:lvl1pPr algn="r">
              <a:defRPr sz="4000">
                <a:solidFill>
                  <a:schemeClr val="tx1"/>
                </a:solidFill>
              </a:defRPr>
            </a:lvl1pPr>
          </a:lstStyle>
          <a:p>
            <a:r>
              <a:rPr lang="en-US" dirty="0"/>
              <a:t>Click to edit Master title style</a:t>
            </a:r>
          </a:p>
        </p:txBody>
      </p:sp>
      <p:sp>
        <p:nvSpPr>
          <p:cNvPr id="3" name="Subtitle 2"/>
          <p:cNvSpPr>
            <a:spLocks noGrp="1"/>
          </p:cNvSpPr>
          <p:nvPr userDrawn="1">
            <p:ph type="subTitle" idx="1"/>
          </p:nvPr>
        </p:nvSpPr>
        <p:spPr>
          <a:xfrm>
            <a:off x="990600" y="1900535"/>
            <a:ext cx="6858000" cy="461665"/>
          </a:xfrm>
        </p:spPr>
        <p:txBody>
          <a:bodyPr wrap="square">
            <a:spAutoFit/>
          </a:bodyPr>
          <a:lstStyle>
            <a:lvl1pPr marL="0" indent="0" algn="r">
              <a:buNone/>
              <a:defRPr sz="2400">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userDrawn="1">
            <p:ph type="dt" sz="half" idx="10"/>
          </p:nvPr>
        </p:nvSpPr>
        <p:spPr/>
        <p:txBody>
          <a:bodyPr/>
          <a:lstStyle/>
          <a:p>
            <a:fld id="{F5B8096E-B103-6F46-AFA9-2C19F1BDDB69}" type="datetime1">
              <a:rPr lang="en-US" smtClean="0"/>
              <a:t>4/9/19</a:t>
            </a:fld>
            <a:endParaRPr lang="en-US" dirty="0"/>
          </a:p>
        </p:txBody>
      </p:sp>
      <p:sp>
        <p:nvSpPr>
          <p:cNvPr id="5" name="Footer Placeholder 4"/>
          <p:cNvSpPr>
            <a:spLocks noGrp="1"/>
          </p:cNvSpPr>
          <p:nvPr userDrawn="1">
            <p:ph type="ftr" sz="quarter" idx="11"/>
          </p:nvPr>
        </p:nvSpPr>
        <p:spPr/>
        <p:txBody>
          <a:bodyPr/>
          <a:lstStyle/>
          <a:p>
            <a:endParaRPr lang="en-US" dirty="0"/>
          </a:p>
        </p:txBody>
      </p:sp>
      <p:sp>
        <p:nvSpPr>
          <p:cNvPr id="6" name="Slide Number Placeholder 5"/>
          <p:cNvSpPr>
            <a:spLocks noGrp="1"/>
          </p:cNvSpPr>
          <p:nvPr userDrawn="1">
            <p:ph type="sldNum" sz="quarter" idx="12"/>
          </p:nvPr>
        </p:nvSpPr>
        <p:spPr/>
        <p:txBody>
          <a:bodyPr/>
          <a:lstStyle>
            <a:lvl1pPr>
              <a:defRPr sz="1600"/>
            </a:lvl1pPr>
          </a:lstStyle>
          <a:p>
            <a:fld id="{C238F03A-58E1-4ECA-9024-348A9A81A53D}"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lide without subhead">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atin typeface="Arial"/>
                <a:ea typeface="Arial"/>
                <a:cs typeface="Aria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1" name="Shape 21"/>
          <p:cNvSpPr txBox="1">
            <a:spLocks noGrp="1"/>
          </p:cNvSpPr>
          <p:nvPr>
            <p:ph type="sldNum" idx="12"/>
          </p:nvPr>
        </p:nvSpPr>
        <p:spPr>
          <a:xfrm>
            <a:off x="8472457" y="2232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
        <p:nvSpPr>
          <p:cNvPr id="22" name="Shape 22"/>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rtl="0">
              <a:lnSpc>
                <a:spcPct val="115000"/>
              </a:lnSpc>
              <a:spcBef>
                <a:spcPts val="0"/>
              </a:spcBef>
              <a:spcAft>
                <a:spcPts val="1600"/>
              </a:spcAft>
              <a:buClr>
                <a:srgbClr val="434343"/>
              </a:buClr>
              <a:buSzPct val="100000"/>
              <a:buFont typeface="Open Sans"/>
              <a:defRPr sz="1800">
                <a:solidFill>
                  <a:srgbClr val="434343"/>
                </a:solidFill>
                <a:latin typeface="Arial"/>
                <a:ea typeface="Arial"/>
                <a:cs typeface="Arial"/>
                <a:sym typeface="Open Sans"/>
              </a:defRPr>
            </a:lvl1pPr>
            <a:lvl2pPr lvl="1" rtl="0">
              <a:lnSpc>
                <a:spcPct val="115000"/>
              </a:lnSpc>
              <a:spcBef>
                <a:spcPts val="0"/>
              </a:spcBef>
              <a:spcAft>
                <a:spcPts val="1600"/>
              </a:spcAft>
              <a:buClr>
                <a:srgbClr val="434343"/>
              </a:buClr>
              <a:buFont typeface="Open Sans"/>
              <a:defRPr>
                <a:solidFill>
                  <a:srgbClr val="434343"/>
                </a:solidFill>
                <a:latin typeface="Open Sans"/>
                <a:ea typeface="Open Sans"/>
                <a:cs typeface="Open Sans"/>
                <a:sym typeface="Open Sans"/>
              </a:defRPr>
            </a:lvl2pPr>
            <a:lvl3pPr lvl="2" rtl="0">
              <a:lnSpc>
                <a:spcPct val="115000"/>
              </a:lnSpc>
              <a:spcBef>
                <a:spcPts val="0"/>
              </a:spcBef>
              <a:spcAft>
                <a:spcPts val="1600"/>
              </a:spcAft>
              <a:buClr>
                <a:srgbClr val="434343"/>
              </a:buClr>
              <a:buFont typeface="Open Sans"/>
              <a:defRPr>
                <a:solidFill>
                  <a:srgbClr val="434343"/>
                </a:solidFill>
                <a:latin typeface="Open Sans"/>
                <a:ea typeface="Open Sans"/>
                <a:cs typeface="Open Sans"/>
                <a:sym typeface="Open Sans"/>
              </a:defRPr>
            </a:lvl3pPr>
            <a:lvl4pPr lvl="3" rtl="0">
              <a:lnSpc>
                <a:spcPct val="115000"/>
              </a:lnSpc>
              <a:spcBef>
                <a:spcPts val="0"/>
              </a:spcBef>
              <a:spcAft>
                <a:spcPts val="1600"/>
              </a:spcAft>
              <a:buClr>
                <a:srgbClr val="434343"/>
              </a:buClr>
              <a:buFont typeface="Open Sans"/>
              <a:defRPr>
                <a:solidFill>
                  <a:srgbClr val="434343"/>
                </a:solidFill>
                <a:latin typeface="Open Sans"/>
                <a:ea typeface="Open Sans"/>
                <a:cs typeface="Open Sans"/>
                <a:sym typeface="Open Sans"/>
              </a:defRPr>
            </a:lvl4pPr>
            <a:lvl5pPr lvl="4" rtl="0">
              <a:lnSpc>
                <a:spcPct val="115000"/>
              </a:lnSpc>
              <a:spcBef>
                <a:spcPts val="0"/>
              </a:spcBef>
              <a:spcAft>
                <a:spcPts val="1600"/>
              </a:spcAft>
              <a:buClr>
                <a:srgbClr val="434343"/>
              </a:buClr>
              <a:buFont typeface="Open Sans"/>
              <a:defRPr>
                <a:solidFill>
                  <a:srgbClr val="434343"/>
                </a:solidFill>
                <a:latin typeface="Open Sans"/>
                <a:ea typeface="Open Sans"/>
                <a:cs typeface="Open Sans"/>
                <a:sym typeface="Open Sans"/>
              </a:defRPr>
            </a:lvl5pPr>
            <a:lvl6pPr lvl="5" rtl="0">
              <a:lnSpc>
                <a:spcPct val="115000"/>
              </a:lnSpc>
              <a:spcBef>
                <a:spcPts val="0"/>
              </a:spcBef>
              <a:spcAft>
                <a:spcPts val="1600"/>
              </a:spcAft>
              <a:buClr>
                <a:srgbClr val="434343"/>
              </a:buClr>
              <a:buFont typeface="Open Sans"/>
              <a:defRPr>
                <a:solidFill>
                  <a:srgbClr val="434343"/>
                </a:solidFill>
                <a:latin typeface="Open Sans"/>
                <a:ea typeface="Open Sans"/>
                <a:cs typeface="Open Sans"/>
                <a:sym typeface="Open Sans"/>
              </a:defRPr>
            </a:lvl6pPr>
            <a:lvl7pPr lvl="6" rtl="0">
              <a:lnSpc>
                <a:spcPct val="115000"/>
              </a:lnSpc>
              <a:spcBef>
                <a:spcPts val="0"/>
              </a:spcBef>
              <a:spcAft>
                <a:spcPts val="1600"/>
              </a:spcAft>
              <a:buClr>
                <a:srgbClr val="434343"/>
              </a:buClr>
              <a:buFont typeface="Open Sans"/>
              <a:defRPr>
                <a:solidFill>
                  <a:srgbClr val="434343"/>
                </a:solidFill>
                <a:latin typeface="Open Sans"/>
                <a:ea typeface="Open Sans"/>
                <a:cs typeface="Open Sans"/>
                <a:sym typeface="Open Sans"/>
              </a:defRPr>
            </a:lvl7pPr>
            <a:lvl8pPr lvl="7" rtl="0">
              <a:lnSpc>
                <a:spcPct val="115000"/>
              </a:lnSpc>
              <a:spcBef>
                <a:spcPts val="0"/>
              </a:spcBef>
              <a:spcAft>
                <a:spcPts val="1600"/>
              </a:spcAft>
              <a:buClr>
                <a:srgbClr val="434343"/>
              </a:buClr>
              <a:buFont typeface="Open Sans"/>
              <a:defRPr>
                <a:solidFill>
                  <a:srgbClr val="434343"/>
                </a:solidFill>
                <a:latin typeface="Open Sans"/>
                <a:ea typeface="Open Sans"/>
                <a:cs typeface="Open Sans"/>
                <a:sym typeface="Open Sans"/>
              </a:defRPr>
            </a:lvl8pPr>
            <a:lvl9pPr lvl="8" rtl="0">
              <a:lnSpc>
                <a:spcPct val="115000"/>
              </a:lnSpc>
              <a:spcBef>
                <a:spcPts val="0"/>
              </a:spcBef>
              <a:spcAft>
                <a:spcPts val="1600"/>
              </a:spcAft>
              <a:buClr>
                <a:srgbClr val="434343"/>
              </a:buClr>
              <a:buFont typeface="Open Sans"/>
              <a:defRPr>
                <a:solidFill>
                  <a:srgbClr val="434343"/>
                </a:solidFill>
                <a:latin typeface="Open Sans"/>
                <a:ea typeface="Open Sans"/>
                <a:cs typeface="Open Sans"/>
                <a:sym typeface="Open Sans"/>
              </a:defRPr>
            </a:lvl9pPr>
          </a:lstStyle>
          <a:p>
            <a:endParaRPr dirty="0"/>
          </a:p>
        </p:txBody>
      </p:sp>
    </p:spTree>
    <p:extLst>
      <p:ext uri="{BB962C8B-B14F-4D97-AF65-F5344CB8AC3E}">
        <p14:creationId xmlns:p14="http://schemas.microsoft.com/office/powerpoint/2010/main" val="3582230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3"/>
          <p:cNvSpPr>
            <a:spLocks noGrp="1"/>
          </p:cNvSpPr>
          <p:nvPr>
            <p:ph type="sldNum" sz="quarter" idx="10"/>
          </p:nvPr>
        </p:nvSpPr>
        <p:spPr/>
        <p:txBody>
          <a:bodyPr/>
          <a:lstStyle/>
          <a:p>
            <a:fld id="{15BA900D-2443-984A-A531-FD32F4F611CA}" type="slidenum">
              <a:rPr lang="en-US" smtClean="0"/>
              <a:pPr/>
              <a:t>‹#›</a:t>
            </a:fld>
            <a:endParaRPr lang="en-US" dirty="0"/>
          </a:p>
        </p:txBody>
      </p:sp>
    </p:spTree>
    <p:extLst>
      <p:ext uri="{BB962C8B-B14F-4D97-AF65-F5344CB8AC3E}">
        <p14:creationId xmlns:p14="http://schemas.microsoft.com/office/powerpoint/2010/main" val="201760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15BA900D-2443-984A-A531-FD32F4F611CA}" type="slidenum">
              <a:rPr lang="en-US" smtClean="0"/>
              <a:pPr/>
              <a:t>‹#›</a:t>
            </a:fld>
            <a:endParaRPr lang="en-US"/>
          </a:p>
        </p:txBody>
      </p:sp>
    </p:spTree>
    <p:extLst>
      <p:ext uri="{BB962C8B-B14F-4D97-AF65-F5344CB8AC3E}">
        <p14:creationId xmlns:p14="http://schemas.microsoft.com/office/powerpoint/2010/main" val="1633325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p>
            <a:fld id="{15BA900D-2443-984A-A531-FD32F4F611CA}" type="slidenum">
              <a:rPr lang="en-US" smtClean="0"/>
              <a:pPr/>
              <a:t>‹#›</a:t>
            </a:fld>
            <a:endParaRPr lang="en-US" dirty="0"/>
          </a:p>
        </p:txBody>
      </p:sp>
    </p:spTree>
    <p:extLst>
      <p:ext uri="{BB962C8B-B14F-4D97-AF65-F5344CB8AC3E}">
        <p14:creationId xmlns:p14="http://schemas.microsoft.com/office/powerpoint/2010/main" val="592101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15BA900D-2443-984A-A531-FD32F4F611CA}" type="slidenum">
              <a:rPr lang="en-US" smtClean="0"/>
              <a:pPr/>
              <a:t>‹#›</a:t>
            </a:fld>
            <a:endParaRPr lang="en-US"/>
          </a:p>
        </p:txBody>
      </p:sp>
    </p:spTree>
    <p:extLst>
      <p:ext uri="{BB962C8B-B14F-4D97-AF65-F5344CB8AC3E}">
        <p14:creationId xmlns:p14="http://schemas.microsoft.com/office/powerpoint/2010/main" val="2701050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15BA900D-2443-984A-A531-FD32F4F611CA}" type="slidenum">
              <a:rPr lang="en-US" smtClean="0"/>
              <a:pPr/>
              <a:t>‹#›</a:t>
            </a:fld>
            <a:endParaRPr lang="en-US"/>
          </a:p>
        </p:txBody>
      </p:sp>
    </p:spTree>
    <p:extLst>
      <p:ext uri="{BB962C8B-B14F-4D97-AF65-F5344CB8AC3E}">
        <p14:creationId xmlns:p14="http://schemas.microsoft.com/office/powerpoint/2010/main" val="1382911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15BA900D-2443-984A-A531-FD32F4F611CA}" type="slidenum">
              <a:rPr lang="en-US" smtClean="0"/>
              <a:pPr/>
              <a:t>‹#›</a:t>
            </a:fld>
            <a:endParaRPr lang="en-US"/>
          </a:p>
        </p:txBody>
      </p:sp>
    </p:spTree>
    <p:extLst>
      <p:ext uri="{BB962C8B-B14F-4D97-AF65-F5344CB8AC3E}">
        <p14:creationId xmlns:p14="http://schemas.microsoft.com/office/powerpoint/2010/main" val="295435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9B458C-5B0C-7441-AA02-92C382E39A60}" type="datetime1">
              <a:rPr lang="en-US" smtClean="0"/>
              <a:t>4/9/19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38F03A-58E1-4ECA-9024-348A9A81A53D}"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5BA900D-2443-984A-A531-FD32F4F611CA}" type="slidenum">
              <a:rPr lang="en-US" smtClean="0"/>
              <a:pPr/>
              <a:t>‹#›</a:t>
            </a:fld>
            <a:endParaRPr lang="en-US"/>
          </a:p>
        </p:txBody>
      </p:sp>
    </p:spTree>
    <p:extLst>
      <p:ext uri="{BB962C8B-B14F-4D97-AF65-F5344CB8AC3E}">
        <p14:creationId xmlns:p14="http://schemas.microsoft.com/office/powerpoint/2010/main" val="1953083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15BA900D-2443-984A-A531-FD32F4F611CA}" type="slidenum">
              <a:rPr lang="en-US" smtClean="0"/>
              <a:pPr/>
              <a:t>‹#›</a:t>
            </a:fld>
            <a:endParaRPr lang="en-US"/>
          </a:p>
        </p:txBody>
      </p:sp>
    </p:spTree>
    <p:extLst>
      <p:ext uri="{BB962C8B-B14F-4D97-AF65-F5344CB8AC3E}">
        <p14:creationId xmlns:p14="http://schemas.microsoft.com/office/powerpoint/2010/main" val="1309899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15BA900D-2443-984A-A531-FD32F4F611CA}" type="slidenum">
              <a:rPr lang="en-US" smtClean="0"/>
              <a:pPr/>
              <a:t>‹#›</a:t>
            </a:fld>
            <a:endParaRPr lang="en-US"/>
          </a:p>
        </p:txBody>
      </p:sp>
    </p:spTree>
    <p:extLst>
      <p:ext uri="{BB962C8B-B14F-4D97-AF65-F5344CB8AC3E}">
        <p14:creationId xmlns:p14="http://schemas.microsoft.com/office/powerpoint/2010/main" val="885520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295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773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94201-5E8A-49C2-A156-FB7086A7D1AE}"/>
              </a:ext>
            </a:extLst>
          </p:cNvPr>
          <p:cNvSpPr>
            <a:spLocks noGrp="1"/>
          </p:cNvSpPr>
          <p:nvPr>
            <p:ph type="ctrTitle"/>
          </p:nvPr>
        </p:nvSpPr>
        <p:spPr>
          <a:xfrm>
            <a:off x="1143000" y="1122363"/>
            <a:ext cx="6858000" cy="2387600"/>
          </a:xfrm>
        </p:spPr>
        <p:txBody>
          <a:bodyPr anchor="t">
            <a:normAutofit/>
          </a:bodyPr>
          <a:lstStyle>
            <a:lvl1pPr algn="l">
              <a:defRPr sz="300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3BA2CB5F-7F9C-4B15-BBA2-06D29EA5E4DB}"/>
              </a:ext>
            </a:extLst>
          </p:cNvPr>
          <p:cNvSpPr>
            <a:spLocks noGrp="1"/>
          </p:cNvSpPr>
          <p:nvPr>
            <p:ph type="subTitle" idx="1"/>
          </p:nvPr>
        </p:nvSpPr>
        <p:spPr>
          <a:xfrm>
            <a:off x="1143000" y="3602038"/>
            <a:ext cx="6858000" cy="165576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651D948E-5DD0-447D-B684-FC9E4E17DBB5}"/>
              </a:ext>
            </a:extLst>
          </p:cNvPr>
          <p:cNvSpPr>
            <a:spLocks noGrp="1"/>
          </p:cNvSpPr>
          <p:nvPr>
            <p:ph type="dt" sz="half" idx="10"/>
          </p:nvPr>
        </p:nvSpPr>
        <p:spPr>
          <a:xfrm>
            <a:off x="3543300" y="6492876"/>
            <a:ext cx="2057400" cy="365125"/>
          </a:xfrm>
          <a:prstGeom prst="rect">
            <a:avLst/>
          </a:prstGeom>
        </p:spPr>
        <p:txBody>
          <a:bodyPr/>
          <a:lstStyle>
            <a:lvl1pPr algn="ctr">
              <a:defRPr/>
            </a:lvl1pPr>
          </a:lstStyle>
          <a:p>
            <a:fld id="{FC2FA126-FDB9-4DB5-ADAA-0EB59E3FCDF7}" type="datetime1">
              <a:rPr lang="en-US" smtClean="0"/>
              <a:t>4/9/19</a:t>
            </a:fld>
            <a:endParaRPr lang="en-US"/>
          </a:p>
        </p:txBody>
      </p:sp>
      <p:sp>
        <p:nvSpPr>
          <p:cNvPr id="6" name="Slide Number Placeholder 5">
            <a:extLst>
              <a:ext uri="{FF2B5EF4-FFF2-40B4-BE49-F238E27FC236}">
                <a16:creationId xmlns:a16="http://schemas.microsoft.com/office/drawing/2014/main" id="{223B9B8E-AB89-4AEB-87FC-B05AB6B32375}"/>
              </a:ext>
            </a:extLst>
          </p:cNvPr>
          <p:cNvSpPr>
            <a:spLocks noGrp="1"/>
          </p:cNvSpPr>
          <p:nvPr>
            <p:ph type="sldNum" sz="quarter" idx="12"/>
          </p:nvPr>
        </p:nvSpPr>
        <p:spPr/>
        <p:txBody>
          <a:bodyPr/>
          <a:lstStyle/>
          <a:p>
            <a:fld id="{8F9D9BB0-BD67-4911-AADF-FA81B8A54B34}" type="slidenum">
              <a:rPr lang="en-US" smtClean="0"/>
              <a:t>‹#›</a:t>
            </a:fld>
            <a:endParaRPr lang="en-US"/>
          </a:p>
        </p:txBody>
      </p:sp>
    </p:spTree>
    <p:extLst>
      <p:ext uri="{BB962C8B-B14F-4D97-AF65-F5344CB8AC3E}">
        <p14:creationId xmlns:p14="http://schemas.microsoft.com/office/powerpoint/2010/main" val="734100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A60BF-2BAA-469B-85F5-3B10FFDDBD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294873-6227-4C53-8950-EEE940B505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3DAFD3-9DF5-4213-9824-3100B7FBB52D}"/>
              </a:ext>
            </a:extLst>
          </p:cNvPr>
          <p:cNvSpPr>
            <a:spLocks noGrp="1"/>
          </p:cNvSpPr>
          <p:nvPr>
            <p:ph type="dt" sz="half" idx="10"/>
          </p:nvPr>
        </p:nvSpPr>
        <p:spPr>
          <a:xfrm>
            <a:off x="628650" y="6356351"/>
            <a:ext cx="2057400" cy="365125"/>
          </a:xfrm>
          <a:prstGeom prst="rect">
            <a:avLst/>
          </a:prstGeom>
        </p:spPr>
        <p:txBody>
          <a:bodyPr/>
          <a:lstStyle/>
          <a:p>
            <a:fld id="{58D0F8D9-328B-4E49-AF8A-D8AEB09AC5AD}" type="datetime1">
              <a:rPr lang="en-US" smtClean="0"/>
              <a:t>4/9/19</a:t>
            </a:fld>
            <a:endParaRPr lang="en-US"/>
          </a:p>
        </p:txBody>
      </p:sp>
      <p:sp>
        <p:nvSpPr>
          <p:cNvPr id="5" name="Footer Placeholder 4">
            <a:extLst>
              <a:ext uri="{FF2B5EF4-FFF2-40B4-BE49-F238E27FC236}">
                <a16:creationId xmlns:a16="http://schemas.microsoft.com/office/drawing/2014/main" id="{D4449BDA-F098-424F-8871-F88E6F7C59FD}"/>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BDB024-8EC0-4626-B617-7A8EAA7C28C2}"/>
              </a:ext>
            </a:extLst>
          </p:cNvPr>
          <p:cNvSpPr>
            <a:spLocks noGrp="1"/>
          </p:cNvSpPr>
          <p:nvPr>
            <p:ph type="sldNum" sz="quarter" idx="12"/>
          </p:nvPr>
        </p:nvSpPr>
        <p:spPr/>
        <p:txBody>
          <a:bodyPr/>
          <a:lstStyle/>
          <a:p>
            <a:fld id="{8F9D9BB0-BD67-4911-AADF-FA81B8A54B34}" type="slidenum">
              <a:rPr lang="en-US" smtClean="0"/>
              <a:t>‹#›</a:t>
            </a:fld>
            <a:endParaRPr lang="en-US"/>
          </a:p>
        </p:txBody>
      </p:sp>
    </p:spTree>
    <p:extLst>
      <p:ext uri="{BB962C8B-B14F-4D97-AF65-F5344CB8AC3E}">
        <p14:creationId xmlns:p14="http://schemas.microsoft.com/office/powerpoint/2010/main" val="1402939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FBCBE-4A83-45BF-B71C-E0A1715237A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08DCD24-904E-444C-B5A0-11E23553D9B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639BDEE-DE09-469A-AB36-133A2E95E5B4}"/>
              </a:ext>
            </a:extLst>
          </p:cNvPr>
          <p:cNvSpPr>
            <a:spLocks noGrp="1"/>
          </p:cNvSpPr>
          <p:nvPr>
            <p:ph type="dt" sz="half" idx="10"/>
          </p:nvPr>
        </p:nvSpPr>
        <p:spPr>
          <a:xfrm>
            <a:off x="628650" y="6356351"/>
            <a:ext cx="2057400" cy="365125"/>
          </a:xfrm>
          <a:prstGeom prst="rect">
            <a:avLst/>
          </a:prstGeom>
        </p:spPr>
        <p:txBody>
          <a:bodyPr/>
          <a:lstStyle/>
          <a:p>
            <a:fld id="{F2DABB6F-CD48-42CC-A87F-D376A59F9340}" type="datetime1">
              <a:rPr lang="en-US" smtClean="0"/>
              <a:t>4/9/19</a:t>
            </a:fld>
            <a:endParaRPr lang="en-US"/>
          </a:p>
        </p:txBody>
      </p:sp>
      <p:sp>
        <p:nvSpPr>
          <p:cNvPr id="5" name="Footer Placeholder 4">
            <a:extLst>
              <a:ext uri="{FF2B5EF4-FFF2-40B4-BE49-F238E27FC236}">
                <a16:creationId xmlns:a16="http://schemas.microsoft.com/office/drawing/2014/main" id="{D7CC539D-D3A7-48A2-B703-C8ABF5D7D50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5CDAD7-C17F-4FCF-9FC8-006F2FE9BFFF}"/>
              </a:ext>
            </a:extLst>
          </p:cNvPr>
          <p:cNvSpPr>
            <a:spLocks noGrp="1"/>
          </p:cNvSpPr>
          <p:nvPr>
            <p:ph type="sldNum" sz="quarter" idx="12"/>
          </p:nvPr>
        </p:nvSpPr>
        <p:spPr/>
        <p:txBody>
          <a:bodyPr/>
          <a:lstStyle/>
          <a:p>
            <a:fld id="{8F9D9BB0-BD67-4911-AADF-FA81B8A54B34}" type="slidenum">
              <a:rPr lang="en-US" smtClean="0"/>
              <a:t>‹#›</a:t>
            </a:fld>
            <a:endParaRPr lang="en-US"/>
          </a:p>
        </p:txBody>
      </p:sp>
    </p:spTree>
    <p:extLst>
      <p:ext uri="{BB962C8B-B14F-4D97-AF65-F5344CB8AC3E}">
        <p14:creationId xmlns:p14="http://schemas.microsoft.com/office/powerpoint/2010/main" val="21197319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159F-AD21-42E3-963D-85B1F5D427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ECAEF4-8FC5-41BB-BBB5-FA352B205F59}"/>
              </a:ext>
            </a:extLst>
          </p:cNvPr>
          <p:cNvSpPr>
            <a:spLocks noGrp="1"/>
          </p:cNvSpPr>
          <p:nvPr>
            <p:ph sz="half" idx="1"/>
          </p:nvPr>
        </p:nvSpPr>
        <p:spPr>
          <a:xfrm>
            <a:off x="628650" y="1380744"/>
            <a:ext cx="3886200" cy="479621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37FE8D5-C986-40DD-B8A3-5DC8AC3BD2DD}"/>
              </a:ext>
            </a:extLst>
          </p:cNvPr>
          <p:cNvSpPr>
            <a:spLocks noGrp="1"/>
          </p:cNvSpPr>
          <p:nvPr>
            <p:ph sz="half" idx="2"/>
          </p:nvPr>
        </p:nvSpPr>
        <p:spPr>
          <a:xfrm>
            <a:off x="4629150" y="1380744"/>
            <a:ext cx="3886200" cy="479621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2D74040-E1B7-433C-B343-C8EE35C02A4A}"/>
              </a:ext>
            </a:extLst>
          </p:cNvPr>
          <p:cNvSpPr>
            <a:spLocks noGrp="1"/>
          </p:cNvSpPr>
          <p:nvPr>
            <p:ph type="dt" sz="half" idx="10"/>
          </p:nvPr>
        </p:nvSpPr>
        <p:spPr>
          <a:xfrm>
            <a:off x="628650" y="6356351"/>
            <a:ext cx="2057400" cy="365125"/>
          </a:xfrm>
          <a:prstGeom prst="rect">
            <a:avLst/>
          </a:prstGeom>
        </p:spPr>
        <p:txBody>
          <a:bodyPr/>
          <a:lstStyle/>
          <a:p>
            <a:fld id="{E58F2498-A4AC-42D2-9839-92C8DB7E1EAD}" type="datetime1">
              <a:rPr lang="en-US" smtClean="0"/>
              <a:t>4/9/19</a:t>
            </a:fld>
            <a:endParaRPr lang="en-US"/>
          </a:p>
        </p:txBody>
      </p:sp>
      <p:sp>
        <p:nvSpPr>
          <p:cNvPr id="6" name="Footer Placeholder 5">
            <a:extLst>
              <a:ext uri="{FF2B5EF4-FFF2-40B4-BE49-F238E27FC236}">
                <a16:creationId xmlns:a16="http://schemas.microsoft.com/office/drawing/2014/main" id="{D5CF7BB8-41AC-4390-B1B2-D3EABF993124}"/>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D782E9-29D5-41D0-ADE5-B968933BD017}"/>
              </a:ext>
            </a:extLst>
          </p:cNvPr>
          <p:cNvSpPr>
            <a:spLocks noGrp="1"/>
          </p:cNvSpPr>
          <p:nvPr>
            <p:ph type="sldNum" sz="quarter" idx="12"/>
          </p:nvPr>
        </p:nvSpPr>
        <p:spPr/>
        <p:txBody>
          <a:bodyPr/>
          <a:lstStyle/>
          <a:p>
            <a:fld id="{8F9D9BB0-BD67-4911-AADF-FA81B8A54B34}" type="slidenum">
              <a:rPr lang="en-US" smtClean="0"/>
              <a:t>‹#›</a:t>
            </a:fld>
            <a:endParaRPr lang="en-US"/>
          </a:p>
        </p:txBody>
      </p:sp>
    </p:spTree>
    <p:extLst>
      <p:ext uri="{BB962C8B-B14F-4D97-AF65-F5344CB8AC3E}">
        <p14:creationId xmlns:p14="http://schemas.microsoft.com/office/powerpoint/2010/main" val="16969092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AD00-3C2D-4F21-B975-03CE13440EF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5E5C98-B500-4739-8EB0-035559DBFC3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B31BE5D-5128-449B-8A33-5D20F0219055}"/>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F18FAB-ED9B-44CE-B159-0E7E660E5B9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6823932-4A9B-4B9F-8F79-90DA7F04FFE5}"/>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82274C-A821-4E9C-B87A-A11258F55C58}"/>
              </a:ext>
            </a:extLst>
          </p:cNvPr>
          <p:cNvSpPr>
            <a:spLocks noGrp="1"/>
          </p:cNvSpPr>
          <p:nvPr>
            <p:ph type="dt" sz="half" idx="10"/>
          </p:nvPr>
        </p:nvSpPr>
        <p:spPr>
          <a:xfrm>
            <a:off x="628650" y="6356351"/>
            <a:ext cx="2057400" cy="365125"/>
          </a:xfrm>
          <a:prstGeom prst="rect">
            <a:avLst/>
          </a:prstGeom>
        </p:spPr>
        <p:txBody>
          <a:bodyPr/>
          <a:lstStyle/>
          <a:p>
            <a:fld id="{FED88DA3-6F1A-4C35-A42B-C0253EB347D1}" type="datetime1">
              <a:rPr lang="en-US" smtClean="0"/>
              <a:t>4/9/19</a:t>
            </a:fld>
            <a:endParaRPr lang="en-US"/>
          </a:p>
        </p:txBody>
      </p:sp>
      <p:sp>
        <p:nvSpPr>
          <p:cNvPr id="8" name="Footer Placeholder 7">
            <a:extLst>
              <a:ext uri="{FF2B5EF4-FFF2-40B4-BE49-F238E27FC236}">
                <a16:creationId xmlns:a16="http://schemas.microsoft.com/office/drawing/2014/main" id="{3FC50753-6350-4217-8D94-86EBCAED8BBF}"/>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3222F3-5999-4B1C-BEFE-31EBCCC088EA}"/>
              </a:ext>
            </a:extLst>
          </p:cNvPr>
          <p:cNvSpPr>
            <a:spLocks noGrp="1"/>
          </p:cNvSpPr>
          <p:nvPr>
            <p:ph type="sldNum" sz="quarter" idx="12"/>
          </p:nvPr>
        </p:nvSpPr>
        <p:spPr/>
        <p:txBody>
          <a:bodyPr/>
          <a:lstStyle/>
          <a:p>
            <a:fld id="{8F9D9BB0-BD67-4911-AADF-FA81B8A54B34}" type="slidenum">
              <a:rPr lang="en-US" smtClean="0"/>
              <a:t>‹#›</a:t>
            </a:fld>
            <a:endParaRPr lang="en-US"/>
          </a:p>
        </p:txBody>
      </p:sp>
    </p:spTree>
    <p:extLst>
      <p:ext uri="{BB962C8B-B14F-4D97-AF65-F5344CB8AC3E}">
        <p14:creationId xmlns:p14="http://schemas.microsoft.com/office/powerpoint/2010/main" val="2486824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09A8FD-75E4-9A43-8E4B-4682C4E1830B}" type="datetime1">
              <a:rPr lang="en-US" smtClean="0"/>
              <a:t>4/9/19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38F03A-58E1-4ECA-9024-348A9A81A53D}" type="slidenum">
              <a:rPr lang="en-US" smtClean="0"/>
              <a:pPr/>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F6426-901D-45CE-99B3-FFFD962FCD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FEE72F-D1A8-4841-9B51-F53EB25CC930}"/>
              </a:ext>
            </a:extLst>
          </p:cNvPr>
          <p:cNvSpPr>
            <a:spLocks noGrp="1"/>
          </p:cNvSpPr>
          <p:nvPr>
            <p:ph type="dt" sz="half" idx="10"/>
          </p:nvPr>
        </p:nvSpPr>
        <p:spPr>
          <a:xfrm>
            <a:off x="628650" y="6356351"/>
            <a:ext cx="2057400" cy="365125"/>
          </a:xfrm>
          <a:prstGeom prst="rect">
            <a:avLst/>
          </a:prstGeom>
        </p:spPr>
        <p:txBody>
          <a:bodyPr/>
          <a:lstStyle/>
          <a:p>
            <a:fld id="{A5049836-12BA-4A69-B6B9-D33FD6F17307}" type="datetime1">
              <a:rPr lang="en-US" smtClean="0"/>
              <a:t>4/9/19</a:t>
            </a:fld>
            <a:endParaRPr lang="en-US"/>
          </a:p>
        </p:txBody>
      </p:sp>
      <p:sp>
        <p:nvSpPr>
          <p:cNvPr id="4" name="Footer Placeholder 3">
            <a:extLst>
              <a:ext uri="{FF2B5EF4-FFF2-40B4-BE49-F238E27FC236}">
                <a16:creationId xmlns:a16="http://schemas.microsoft.com/office/drawing/2014/main" id="{9FF51EEB-D707-470C-ACE4-CCF3D75EB4B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EC5887-0DD0-4F24-94C3-EAF94B3F6195}"/>
              </a:ext>
            </a:extLst>
          </p:cNvPr>
          <p:cNvSpPr>
            <a:spLocks noGrp="1"/>
          </p:cNvSpPr>
          <p:nvPr>
            <p:ph type="sldNum" sz="quarter" idx="12"/>
          </p:nvPr>
        </p:nvSpPr>
        <p:spPr/>
        <p:txBody>
          <a:bodyPr/>
          <a:lstStyle/>
          <a:p>
            <a:fld id="{8F9D9BB0-BD67-4911-AADF-FA81B8A54B34}" type="slidenum">
              <a:rPr lang="en-US" smtClean="0"/>
              <a:t>‹#›</a:t>
            </a:fld>
            <a:endParaRPr lang="en-US"/>
          </a:p>
        </p:txBody>
      </p:sp>
    </p:spTree>
    <p:extLst>
      <p:ext uri="{BB962C8B-B14F-4D97-AF65-F5344CB8AC3E}">
        <p14:creationId xmlns:p14="http://schemas.microsoft.com/office/powerpoint/2010/main" val="4473237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F7B085-E817-483A-AEC7-28725141B14C}"/>
              </a:ext>
            </a:extLst>
          </p:cNvPr>
          <p:cNvSpPr>
            <a:spLocks noGrp="1"/>
          </p:cNvSpPr>
          <p:nvPr>
            <p:ph type="dt" sz="half" idx="10"/>
          </p:nvPr>
        </p:nvSpPr>
        <p:spPr>
          <a:xfrm>
            <a:off x="628650" y="6356351"/>
            <a:ext cx="2057400" cy="365125"/>
          </a:xfrm>
          <a:prstGeom prst="rect">
            <a:avLst/>
          </a:prstGeom>
        </p:spPr>
        <p:txBody>
          <a:bodyPr/>
          <a:lstStyle/>
          <a:p>
            <a:fld id="{32DBD72E-0E20-4ED5-8C53-8E7B7D7C1EFF}" type="datetime1">
              <a:rPr lang="en-US" smtClean="0"/>
              <a:t>4/9/19</a:t>
            </a:fld>
            <a:endParaRPr lang="en-US"/>
          </a:p>
        </p:txBody>
      </p:sp>
      <p:sp>
        <p:nvSpPr>
          <p:cNvPr id="3" name="Footer Placeholder 2">
            <a:extLst>
              <a:ext uri="{FF2B5EF4-FFF2-40B4-BE49-F238E27FC236}">
                <a16:creationId xmlns:a16="http://schemas.microsoft.com/office/drawing/2014/main" id="{4FE069F0-0161-4C16-BA38-29DAE0CAF2D8}"/>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BF4D63-368D-4D31-B893-2B8955A6A9ED}"/>
              </a:ext>
            </a:extLst>
          </p:cNvPr>
          <p:cNvSpPr>
            <a:spLocks noGrp="1"/>
          </p:cNvSpPr>
          <p:nvPr>
            <p:ph type="sldNum" sz="quarter" idx="12"/>
          </p:nvPr>
        </p:nvSpPr>
        <p:spPr/>
        <p:txBody>
          <a:bodyPr/>
          <a:lstStyle/>
          <a:p>
            <a:fld id="{8F9D9BB0-BD67-4911-AADF-FA81B8A54B34}" type="slidenum">
              <a:rPr lang="en-US" smtClean="0"/>
              <a:t>‹#›</a:t>
            </a:fld>
            <a:endParaRPr lang="en-US"/>
          </a:p>
        </p:txBody>
      </p:sp>
    </p:spTree>
    <p:extLst>
      <p:ext uri="{BB962C8B-B14F-4D97-AF65-F5344CB8AC3E}">
        <p14:creationId xmlns:p14="http://schemas.microsoft.com/office/powerpoint/2010/main" val="366228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078E-42EC-4E06-9B37-C1F6030AC62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C9C9068-258B-4F61-A254-031B1FF0E17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CB20FA-6DED-486C-ABBE-504849236D8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AC1364E-C0FE-4366-87EC-BF9BB084F1B4}"/>
              </a:ext>
            </a:extLst>
          </p:cNvPr>
          <p:cNvSpPr>
            <a:spLocks noGrp="1"/>
          </p:cNvSpPr>
          <p:nvPr>
            <p:ph type="dt" sz="half" idx="10"/>
          </p:nvPr>
        </p:nvSpPr>
        <p:spPr>
          <a:xfrm>
            <a:off x="628650" y="6356351"/>
            <a:ext cx="2057400" cy="365125"/>
          </a:xfrm>
          <a:prstGeom prst="rect">
            <a:avLst/>
          </a:prstGeom>
        </p:spPr>
        <p:txBody>
          <a:bodyPr/>
          <a:lstStyle/>
          <a:p>
            <a:fld id="{8A0D4D4A-6C1F-420A-9F4C-16752FF4C757}" type="datetime1">
              <a:rPr lang="en-US" smtClean="0"/>
              <a:t>4/9/19</a:t>
            </a:fld>
            <a:endParaRPr lang="en-US"/>
          </a:p>
        </p:txBody>
      </p:sp>
      <p:sp>
        <p:nvSpPr>
          <p:cNvPr id="6" name="Footer Placeholder 5">
            <a:extLst>
              <a:ext uri="{FF2B5EF4-FFF2-40B4-BE49-F238E27FC236}">
                <a16:creationId xmlns:a16="http://schemas.microsoft.com/office/drawing/2014/main" id="{681B217F-E3EB-4629-AD4D-FC208AF12B10}"/>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1A2727-3B6D-42EF-BBF6-BB059A733D09}"/>
              </a:ext>
            </a:extLst>
          </p:cNvPr>
          <p:cNvSpPr>
            <a:spLocks noGrp="1"/>
          </p:cNvSpPr>
          <p:nvPr>
            <p:ph type="sldNum" sz="quarter" idx="12"/>
          </p:nvPr>
        </p:nvSpPr>
        <p:spPr/>
        <p:txBody>
          <a:bodyPr/>
          <a:lstStyle/>
          <a:p>
            <a:fld id="{8F9D9BB0-BD67-4911-AADF-FA81B8A54B34}" type="slidenum">
              <a:rPr lang="en-US" smtClean="0"/>
              <a:t>‹#›</a:t>
            </a:fld>
            <a:endParaRPr lang="en-US"/>
          </a:p>
        </p:txBody>
      </p:sp>
    </p:spTree>
    <p:extLst>
      <p:ext uri="{BB962C8B-B14F-4D97-AF65-F5344CB8AC3E}">
        <p14:creationId xmlns:p14="http://schemas.microsoft.com/office/powerpoint/2010/main" val="21757353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490A2-A148-4CF4-8B8C-63A3D38D745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EE1FC02-E5B4-4FB3-9C8B-CF04C3D2ED8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4A277B1-635E-4DC5-B36B-FFCD51B199E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6556F88-28A1-4CDC-8977-2BED745A30AE}"/>
              </a:ext>
            </a:extLst>
          </p:cNvPr>
          <p:cNvSpPr>
            <a:spLocks noGrp="1"/>
          </p:cNvSpPr>
          <p:nvPr>
            <p:ph type="dt" sz="half" idx="10"/>
          </p:nvPr>
        </p:nvSpPr>
        <p:spPr>
          <a:xfrm>
            <a:off x="628650" y="6356351"/>
            <a:ext cx="2057400" cy="365125"/>
          </a:xfrm>
          <a:prstGeom prst="rect">
            <a:avLst/>
          </a:prstGeom>
        </p:spPr>
        <p:txBody>
          <a:bodyPr/>
          <a:lstStyle/>
          <a:p>
            <a:fld id="{6DF685EB-9946-494D-B44A-889A2413A31C}" type="datetime1">
              <a:rPr lang="en-US" smtClean="0"/>
              <a:t>4/9/19</a:t>
            </a:fld>
            <a:endParaRPr lang="en-US"/>
          </a:p>
        </p:txBody>
      </p:sp>
      <p:sp>
        <p:nvSpPr>
          <p:cNvPr id="6" name="Footer Placeholder 5">
            <a:extLst>
              <a:ext uri="{FF2B5EF4-FFF2-40B4-BE49-F238E27FC236}">
                <a16:creationId xmlns:a16="http://schemas.microsoft.com/office/drawing/2014/main" id="{00DA8907-67F2-4DA4-8904-B1A0EF4C1994}"/>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24C021-6415-4D8C-B999-6D7742667F37}"/>
              </a:ext>
            </a:extLst>
          </p:cNvPr>
          <p:cNvSpPr>
            <a:spLocks noGrp="1"/>
          </p:cNvSpPr>
          <p:nvPr>
            <p:ph type="sldNum" sz="quarter" idx="12"/>
          </p:nvPr>
        </p:nvSpPr>
        <p:spPr/>
        <p:txBody>
          <a:bodyPr/>
          <a:lstStyle/>
          <a:p>
            <a:fld id="{8F9D9BB0-BD67-4911-AADF-FA81B8A54B34}" type="slidenum">
              <a:rPr lang="en-US" smtClean="0"/>
              <a:t>‹#›</a:t>
            </a:fld>
            <a:endParaRPr lang="en-US"/>
          </a:p>
        </p:txBody>
      </p:sp>
    </p:spTree>
    <p:extLst>
      <p:ext uri="{BB962C8B-B14F-4D97-AF65-F5344CB8AC3E}">
        <p14:creationId xmlns:p14="http://schemas.microsoft.com/office/powerpoint/2010/main" val="25649263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296EF-C588-40D1-B4EB-B74CBBA575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390588-0C03-4B6D-A75B-553004E61E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E602-71C2-4200-AA21-0AF9687B04C6}"/>
              </a:ext>
            </a:extLst>
          </p:cNvPr>
          <p:cNvSpPr>
            <a:spLocks noGrp="1"/>
          </p:cNvSpPr>
          <p:nvPr>
            <p:ph type="dt" sz="half" idx="10"/>
          </p:nvPr>
        </p:nvSpPr>
        <p:spPr>
          <a:xfrm>
            <a:off x="628650" y="6356351"/>
            <a:ext cx="2057400" cy="365125"/>
          </a:xfrm>
          <a:prstGeom prst="rect">
            <a:avLst/>
          </a:prstGeom>
        </p:spPr>
        <p:txBody>
          <a:bodyPr/>
          <a:lstStyle/>
          <a:p>
            <a:fld id="{557CBD22-319C-40F2-9780-2FF360B8D6EC}" type="datetime1">
              <a:rPr lang="en-US" smtClean="0"/>
              <a:t>4/9/19</a:t>
            </a:fld>
            <a:endParaRPr lang="en-US"/>
          </a:p>
        </p:txBody>
      </p:sp>
      <p:sp>
        <p:nvSpPr>
          <p:cNvPr id="5" name="Footer Placeholder 4">
            <a:extLst>
              <a:ext uri="{FF2B5EF4-FFF2-40B4-BE49-F238E27FC236}">
                <a16:creationId xmlns:a16="http://schemas.microsoft.com/office/drawing/2014/main" id="{56B85517-AE01-4782-9BE3-FBC43B4D9F1D}"/>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47F09-3FBA-4FB7-B48D-9FA71166763C}"/>
              </a:ext>
            </a:extLst>
          </p:cNvPr>
          <p:cNvSpPr>
            <a:spLocks noGrp="1"/>
          </p:cNvSpPr>
          <p:nvPr>
            <p:ph type="sldNum" sz="quarter" idx="12"/>
          </p:nvPr>
        </p:nvSpPr>
        <p:spPr/>
        <p:txBody>
          <a:bodyPr/>
          <a:lstStyle/>
          <a:p>
            <a:fld id="{8F9D9BB0-BD67-4911-AADF-FA81B8A54B34}" type="slidenum">
              <a:rPr lang="en-US" smtClean="0"/>
              <a:t>‹#›</a:t>
            </a:fld>
            <a:endParaRPr lang="en-US"/>
          </a:p>
        </p:txBody>
      </p:sp>
    </p:spTree>
    <p:extLst>
      <p:ext uri="{BB962C8B-B14F-4D97-AF65-F5344CB8AC3E}">
        <p14:creationId xmlns:p14="http://schemas.microsoft.com/office/powerpoint/2010/main" val="10008293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A29006-D6D0-4C32-A1D7-76DDB212A47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F33B52-0E45-4031-8173-0544B5044E5F}"/>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ACBDA-0366-4E1E-AF9C-ADBD2603208D}"/>
              </a:ext>
            </a:extLst>
          </p:cNvPr>
          <p:cNvSpPr>
            <a:spLocks noGrp="1"/>
          </p:cNvSpPr>
          <p:nvPr>
            <p:ph type="dt" sz="half" idx="10"/>
          </p:nvPr>
        </p:nvSpPr>
        <p:spPr>
          <a:xfrm>
            <a:off x="628650" y="6356351"/>
            <a:ext cx="2057400" cy="365125"/>
          </a:xfrm>
          <a:prstGeom prst="rect">
            <a:avLst/>
          </a:prstGeom>
        </p:spPr>
        <p:txBody>
          <a:bodyPr/>
          <a:lstStyle/>
          <a:p>
            <a:fld id="{55BE0AFA-4943-4BC4-8BA4-99638BD52D4E}" type="datetime1">
              <a:rPr lang="en-US" smtClean="0"/>
              <a:t>4/9/19</a:t>
            </a:fld>
            <a:endParaRPr lang="en-US"/>
          </a:p>
        </p:txBody>
      </p:sp>
      <p:sp>
        <p:nvSpPr>
          <p:cNvPr id="5" name="Footer Placeholder 4">
            <a:extLst>
              <a:ext uri="{FF2B5EF4-FFF2-40B4-BE49-F238E27FC236}">
                <a16:creationId xmlns:a16="http://schemas.microsoft.com/office/drawing/2014/main" id="{A13393CE-9C53-4534-8E1D-FD858ACA3A25}"/>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27496F-7464-4673-9B6F-AC695C300D8B}"/>
              </a:ext>
            </a:extLst>
          </p:cNvPr>
          <p:cNvSpPr>
            <a:spLocks noGrp="1"/>
          </p:cNvSpPr>
          <p:nvPr>
            <p:ph type="sldNum" sz="quarter" idx="12"/>
          </p:nvPr>
        </p:nvSpPr>
        <p:spPr/>
        <p:txBody>
          <a:bodyPr/>
          <a:lstStyle/>
          <a:p>
            <a:fld id="{8F9D9BB0-BD67-4911-AADF-FA81B8A54B34}" type="slidenum">
              <a:rPr lang="en-US" smtClean="0"/>
              <a:t>‹#›</a:t>
            </a:fld>
            <a:endParaRPr lang="en-US"/>
          </a:p>
        </p:txBody>
      </p:sp>
    </p:spTree>
    <p:extLst>
      <p:ext uri="{BB962C8B-B14F-4D97-AF65-F5344CB8AC3E}">
        <p14:creationId xmlns:p14="http://schemas.microsoft.com/office/powerpoint/2010/main" val="946103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027A32-D3B8-4F42-A5EF-A7C0CF9324F7}" type="datetime1">
              <a:rPr lang="en-US" smtClean="0"/>
              <a:t>4/9/19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38F03A-58E1-4ECA-9024-348A9A81A53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9A5BB7-8302-ED4D-9310-301560C80ED3}" type="datetime1">
              <a:rPr lang="en-US" smtClean="0"/>
              <a:t>4/9/19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238F03A-58E1-4ECA-9024-348A9A81A53D}" type="slidenum">
              <a:rPr lang="en-US" smtClean="0"/>
              <a:pPr/>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F6167E-8122-9544-92EE-B78547B94268}" type="datetime1">
              <a:rPr lang="en-US" smtClean="0"/>
              <a:t>4/9/19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238F03A-58E1-4ECA-9024-348A9A81A53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1E44BC-8BF6-1B4B-92D6-3AAE67E0E2FA}" type="datetime1">
              <a:rPr lang="en-US" smtClean="0"/>
              <a:t>4/9/19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238F03A-58E1-4ECA-9024-348A9A81A53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6AB1B9-45A4-3047-A4C3-FB1DDF9BFF96}" type="datetime1">
              <a:rPr lang="en-US" smtClean="0"/>
              <a:t>4/9/19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38F03A-58E1-4ECA-9024-348A9A81A53D}" type="slidenum">
              <a:rPr lang="en-US" smtClean="0"/>
              <a:pPr/>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2D851F-8961-F846-8FB9-32D85251F5AA}" type="datetime1">
              <a:rPr lang="en-US" smtClean="0"/>
              <a:t>4/9/19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38F03A-58E1-4ECA-9024-348A9A81A53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emf"/><Relationship Id="rId18" Type="http://schemas.microsoft.com/office/2007/relationships/diagramDrawing" Target="../diagrams/drawing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17" Type="http://schemas.openxmlformats.org/officeDocument/2006/relationships/diagramColors" Target="../diagrams/colors1.xml"/><Relationship Id="rId2" Type="http://schemas.openxmlformats.org/officeDocument/2006/relationships/slideLayout" Target="../slideLayouts/slideLayout15.xml"/><Relationship Id="rId16" Type="http://schemas.openxmlformats.org/officeDocument/2006/relationships/diagramQuickStyle" Target="../diagrams/quickStyle1.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diagramLayout" Target="../diagrams/layout1.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diagramData" Target="../diagrams/data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58214711-6D0C-314F-A22A-33AA705DB084}" type="datetime1">
              <a:rPr lang="en-US" smtClean="0"/>
              <a:t>4/9/19</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C238F03A-58E1-4ECA-9024-348A9A81A53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35" r:id="rId13"/>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93265"/>
            <a:ext cx="8229600" cy="44328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rotWithShape="1">
          <a:blip r:embed="rId13" cstate="email">
            <a:extLst>
              <a:ext uri="{28A0092B-C50C-407E-A947-70E740481C1C}">
                <a14:useLocalDpi xmlns:a14="http://schemas.microsoft.com/office/drawing/2010/main"/>
              </a:ext>
            </a:extLst>
          </a:blip>
          <a:srcRect b="53398"/>
          <a:stretch/>
        </p:blipFill>
        <p:spPr>
          <a:xfrm>
            <a:off x="380458" y="6264274"/>
            <a:ext cx="3223424" cy="213061"/>
          </a:xfrm>
          <a:prstGeom prst="rect">
            <a:avLst/>
          </a:prstGeom>
          <a:effectLst/>
        </p:spPr>
      </p:pic>
      <p:cxnSp>
        <p:nvCxnSpPr>
          <p:cNvPr id="8" name="Straight Connector 7"/>
          <p:cNvCxnSpPr/>
          <p:nvPr userDrawn="1"/>
        </p:nvCxnSpPr>
        <p:spPr>
          <a:xfrm>
            <a:off x="2525059" y="6353343"/>
            <a:ext cx="6331722" cy="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4"/>
          </p:nvPr>
        </p:nvSpPr>
        <p:spPr>
          <a:xfrm>
            <a:off x="8032682" y="6444994"/>
            <a:ext cx="654117" cy="323166"/>
          </a:xfrm>
          <a:prstGeom prst="roundRect">
            <a:avLst/>
          </a:prstGeom>
          <a:solidFill>
            <a:srgbClr val="9C0D29"/>
          </a:solidFill>
          <a:ln>
            <a:noFill/>
          </a:ln>
        </p:spPr>
        <p:txBody>
          <a:bodyPr vert="horz" lIns="91440" tIns="45720" rIns="91440" bIns="45720" rtlCol="0" anchor="ctr"/>
          <a:lstStyle>
            <a:lvl1pPr algn="r">
              <a:defRPr sz="1200" b="0" i="0">
                <a:solidFill>
                  <a:srgbClr val="FFFFFF"/>
                </a:solidFill>
                <a:latin typeface="Helvetica Light"/>
                <a:cs typeface="Helvetica Light"/>
              </a:defRPr>
            </a:lvl1pPr>
          </a:lstStyle>
          <a:p>
            <a:pPr defTabSz="457200"/>
            <a:fld id="{15BA900D-2443-984A-A531-FD32F4F611CA}" type="slidenum">
              <a:rPr lang="en-US" smtClean="0"/>
              <a:pPr defTabSz="457200"/>
              <a:t>‹#›</a:t>
            </a:fld>
            <a:endParaRPr lang="en-US" dirty="0"/>
          </a:p>
        </p:txBody>
      </p:sp>
      <p:sp>
        <p:nvSpPr>
          <p:cNvPr id="11" name="TextBox 10"/>
          <p:cNvSpPr txBox="1"/>
          <p:nvPr userDrawn="1"/>
        </p:nvSpPr>
        <p:spPr>
          <a:xfrm>
            <a:off x="276476" y="6452689"/>
            <a:ext cx="5600391" cy="307777"/>
          </a:xfrm>
          <a:prstGeom prst="rect">
            <a:avLst/>
          </a:prstGeom>
          <a:noFill/>
        </p:spPr>
        <p:txBody>
          <a:bodyPr wrap="square" rtlCol="0" anchor="ctr">
            <a:spAutoFit/>
          </a:bodyPr>
          <a:lstStyle/>
          <a:p>
            <a:r>
              <a:rPr lang="en-US" sz="1400" dirty="0">
                <a:ln w="3175" cmpd="sng">
                  <a:noFill/>
                  <a:prstDash val="solid"/>
                </a:ln>
                <a:solidFill>
                  <a:prstClr val="black">
                    <a:lumMod val="65000"/>
                    <a:lumOff val="35000"/>
                  </a:prstClr>
                </a:solidFill>
                <a:latin typeface="Helvetica Light"/>
                <a:cs typeface="Helvetica Light"/>
              </a:rPr>
              <a:t>Civil &amp; Environmental Engineering | Engineering &amp; Public Policy</a:t>
            </a:r>
          </a:p>
        </p:txBody>
      </p:sp>
      <p:graphicFrame>
        <p:nvGraphicFramePr>
          <p:cNvPr id="18" name="Diagram 17"/>
          <p:cNvGraphicFramePr/>
          <p:nvPr userDrawn="1">
            <p:extLst>
              <p:ext uri="{D42A27DB-BD31-4B8C-83A1-F6EECF244321}">
                <p14:modId xmlns:p14="http://schemas.microsoft.com/office/powerpoint/2010/main" val="3690950740"/>
              </p:ext>
            </p:extLst>
          </p:nvPr>
        </p:nvGraphicFramePr>
        <p:xfrm>
          <a:off x="0" y="21165"/>
          <a:ext cx="9143999" cy="52357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2" name="Title Placeholder 1"/>
          <p:cNvSpPr>
            <a:spLocks noGrp="1"/>
          </p:cNvSpPr>
          <p:nvPr>
            <p:ph type="title"/>
          </p:nvPr>
        </p:nvSpPr>
        <p:spPr>
          <a:xfrm>
            <a:off x="457200" y="409626"/>
            <a:ext cx="8229600" cy="902332"/>
          </a:xfrm>
          <a:prstGeom prst="roundRect">
            <a:avLst/>
          </a:prstGeom>
          <a:solidFill>
            <a:srgbClr val="9C0D29"/>
          </a:solidFill>
          <a:ln>
            <a:noFill/>
          </a:ln>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74879029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hdr="0" ftr="0" dt="0"/>
  <p:txStyles>
    <p:titleStyle>
      <a:lvl1pPr algn="ctr" defTabSz="457200" rtl="0" eaLnBrk="1" latinLnBrk="0" hangingPunct="1">
        <a:spcBef>
          <a:spcPct val="0"/>
        </a:spcBef>
        <a:buNone/>
        <a:defRPr sz="4000" b="0" i="0" kern="1200">
          <a:ln>
            <a:solidFill>
              <a:schemeClr val="bg1"/>
            </a:solidFill>
          </a:ln>
          <a:solidFill>
            <a:srgbClr val="FFFFFF"/>
          </a:solidFill>
          <a:latin typeface="Avenir Book"/>
          <a:ea typeface="+mj-ea"/>
          <a:cs typeface="Avenir Book"/>
        </a:defRPr>
      </a:lvl1pPr>
    </p:titleStyle>
    <p:bodyStyle>
      <a:lvl1pPr marL="342900" indent="-342900" algn="l" defTabSz="457200" rtl="0" eaLnBrk="1" latinLnBrk="0" hangingPunct="1">
        <a:spcBef>
          <a:spcPct val="20000"/>
        </a:spcBef>
        <a:buFont typeface="Arial"/>
        <a:buChar char="•"/>
        <a:defRPr sz="2400" b="0" i="0" kern="1200">
          <a:solidFill>
            <a:schemeClr val="tx1"/>
          </a:solidFill>
          <a:latin typeface="Avenir Light"/>
          <a:ea typeface="+mn-ea"/>
          <a:cs typeface="Avenir Light"/>
        </a:defRPr>
      </a:lvl1pPr>
      <a:lvl2pPr marL="742950" indent="-285750" algn="l" defTabSz="457200" rtl="0" eaLnBrk="1" latinLnBrk="0" hangingPunct="1">
        <a:spcBef>
          <a:spcPct val="20000"/>
        </a:spcBef>
        <a:buFont typeface="Arial"/>
        <a:buChar char="–"/>
        <a:defRPr sz="2000" b="0" i="0" kern="1200">
          <a:solidFill>
            <a:schemeClr val="tx1"/>
          </a:solidFill>
          <a:latin typeface="Avenir Light"/>
          <a:ea typeface="+mn-ea"/>
          <a:cs typeface="Avenir Light"/>
        </a:defRPr>
      </a:lvl2pPr>
      <a:lvl3pPr marL="1143000" indent="-228600" algn="l" defTabSz="457200" rtl="0" eaLnBrk="1" latinLnBrk="0" hangingPunct="1">
        <a:spcBef>
          <a:spcPct val="20000"/>
        </a:spcBef>
        <a:buFont typeface="Arial"/>
        <a:buChar char="•"/>
        <a:defRPr sz="1800" b="0" i="0" kern="1200">
          <a:solidFill>
            <a:schemeClr val="tx1"/>
          </a:solidFill>
          <a:latin typeface="Avenir Light"/>
          <a:ea typeface="+mn-ea"/>
          <a:cs typeface="Avenir Light"/>
        </a:defRPr>
      </a:lvl3pPr>
      <a:lvl4pPr marL="1600200" indent="-228600" algn="l" defTabSz="457200" rtl="0" eaLnBrk="1" latinLnBrk="0" hangingPunct="1">
        <a:spcBef>
          <a:spcPct val="20000"/>
        </a:spcBef>
        <a:buFont typeface="Arial"/>
        <a:buChar char="–"/>
        <a:defRPr sz="1600" b="0" i="0" kern="1200">
          <a:solidFill>
            <a:schemeClr val="tx1"/>
          </a:solidFill>
          <a:latin typeface="Avenir Light"/>
          <a:ea typeface="+mn-ea"/>
          <a:cs typeface="Avenir Light"/>
        </a:defRPr>
      </a:lvl4pPr>
      <a:lvl5pPr marL="2057400" indent="-228600" algn="l" defTabSz="457200" rtl="0" eaLnBrk="1" latinLnBrk="0" hangingPunct="1">
        <a:spcBef>
          <a:spcPct val="20000"/>
        </a:spcBef>
        <a:buFont typeface="Arial"/>
        <a:buChar char="»"/>
        <a:defRPr sz="1600" b="0" i="0" kern="1200">
          <a:solidFill>
            <a:schemeClr val="tx1"/>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C4185B-FC67-4C61-ABD4-A2A79E7EB952}"/>
              </a:ext>
            </a:extLst>
          </p:cNvPr>
          <p:cNvSpPr>
            <a:spLocks noGrp="1"/>
          </p:cNvSpPr>
          <p:nvPr>
            <p:ph type="title"/>
          </p:nvPr>
        </p:nvSpPr>
        <p:spPr>
          <a:xfrm>
            <a:off x="628650" y="182245"/>
            <a:ext cx="7886700" cy="101911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50F4BE57-6FB2-4D68-A174-388303BB0402}"/>
              </a:ext>
            </a:extLst>
          </p:cNvPr>
          <p:cNvSpPr>
            <a:spLocks noGrp="1"/>
          </p:cNvSpPr>
          <p:nvPr>
            <p:ph type="body" idx="1"/>
          </p:nvPr>
        </p:nvSpPr>
        <p:spPr>
          <a:xfrm>
            <a:off x="628650" y="1380745"/>
            <a:ext cx="7886700" cy="51121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2952F6B-52A3-408E-9D4B-4549F6658079}"/>
              </a:ext>
            </a:extLst>
          </p:cNvPr>
          <p:cNvSpPr>
            <a:spLocks noGrp="1"/>
          </p:cNvSpPr>
          <p:nvPr>
            <p:ph type="sldNum" sz="quarter" idx="4"/>
          </p:nvPr>
        </p:nvSpPr>
        <p:spPr>
          <a:xfrm>
            <a:off x="0" y="6492876"/>
            <a:ext cx="363474" cy="365125"/>
          </a:xfrm>
          <a:prstGeom prst="rect">
            <a:avLst/>
          </a:prstGeom>
        </p:spPr>
        <p:txBody>
          <a:bodyPr vert="horz" lIns="91440" tIns="45720" rIns="91440" bIns="45720" rtlCol="0" anchor="ctr"/>
          <a:lstStyle>
            <a:lvl1pPr algn="r">
              <a:defRPr sz="135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F9D9BB0-BD67-4911-AADF-FA81B8A54B34}" type="slidenum">
              <a:rPr lang="en-US" smtClean="0"/>
              <a:pPr/>
              <a:t>‹#›</a:t>
            </a:fld>
            <a:endParaRPr lang="en-US" dirty="0"/>
          </a:p>
        </p:txBody>
      </p:sp>
    </p:spTree>
    <p:extLst>
      <p:ext uri="{BB962C8B-B14F-4D97-AF65-F5344CB8AC3E}">
        <p14:creationId xmlns:p14="http://schemas.microsoft.com/office/powerpoint/2010/main" val="251431150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hdr="0" ftr="0" dt="0"/>
  <p:txStyles>
    <p:titleStyle>
      <a:lvl1pPr algn="l" defTabSz="685800" rtl="0" eaLnBrk="1" latinLnBrk="0" hangingPunct="1">
        <a:lnSpc>
          <a:spcPct val="90000"/>
        </a:lnSpc>
        <a:spcBef>
          <a:spcPct val="0"/>
        </a:spcBef>
        <a:buNone/>
        <a:defRPr sz="255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hyperlink" Target="http://asashop-pa.org/pa-inspection-newsletter/"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hyperlink" Target="http://www.plateshack.com/y2k/Pennsylvania4/pa4y2k.html" TargetMode="External"/><Relationship Id="rId5" Type="http://schemas.openxmlformats.org/officeDocument/2006/relationships/image" Target="../media/image12.png"/><Relationship Id="rId10" Type="http://schemas.openxmlformats.org/officeDocument/2006/relationships/image" Target="../media/image15.jpg"/><Relationship Id="rId4" Type="http://schemas.openxmlformats.org/officeDocument/2006/relationships/image" Target="../media/image11.svg"/><Relationship Id="rId9" Type="http://schemas.openxmlformats.org/officeDocument/2006/relationships/image" Target="../media/image14.sv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hyperlink" Target="https://en.wikipedia.org/wiki/Fiat_Chrysler_Automobiles" TargetMode="External"/><Relationship Id="rId18" Type="http://schemas.openxmlformats.org/officeDocument/2006/relationships/image" Target="../media/image26.png"/><Relationship Id="rId3" Type="http://schemas.openxmlformats.org/officeDocument/2006/relationships/image" Target="../media/image19.png"/><Relationship Id="rId21" Type="http://schemas.microsoft.com/office/2007/relationships/hdphoto" Target="../media/hdphoto4.wdp"/><Relationship Id="rId7" Type="http://schemas.microsoft.com/office/2007/relationships/hdphoto" Target="../media/hdphoto3.wdp"/><Relationship Id="rId12" Type="http://schemas.openxmlformats.org/officeDocument/2006/relationships/image" Target="../media/image23.png"/><Relationship Id="rId17" Type="http://schemas.openxmlformats.org/officeDocument/2006/relationships/hyperlink" Target="https://fr.wikipedia.org/wiki/Volkswagen" TargetMode="External"/><Relationship Id="rId2" Type="http://schemas.openxmlformats.org/officeDocument/2006/relationships/notesSlide" Target="../notesSlides/notesSlide9.xml"/><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hyperlink" Target="https://commons.wikimedia.org/wiki/File:Ford_logo.svg" TargetMode="External"/><Relationship Id="rId24" Type="http://schemas.openxmlformats.org/officeDocument/2006/relationships/hyperlink" Target="http://blog.lubetech.com/diesel-service-tips" TargetMode="External"/><Relationship Id="rId5" Type="http://schemas.openxmlformats.org/officeDocument/2006/relationships/hyperlink" Target="http://sistemasdeinformacionanalisis20.blogspot.com/2012/05/la-caja-negra.html" TargetMode="External"/><Relationship Id="rId15" Type="http://schemas.openxmlformats.org/officeDocument/2006/relationships/hyperlink" Target="https://es.wikipedia.org/wiki/Archivo:Logo_Honda_F1.png" TargetMode="External"/><Relationship Id="rId23" Type="http://schemas.openxmlformats.org/officeDocument/2006/relationships/hyperlink" Target="https://new.minimania.com/part/G2NME4300-P/Mini-Cooper-S-Ecu-Upgrade-Nm-Engineering-Gen2-R55-r59" TargetMode="External"/><Relationship Id="rId10" Type="http://schemas.openxmlformats.org/officeDocument/2006/relationships/image" Target="../media/image22.png"/><Relationship Id="rId19" Type="http://schemas.openxmlformats.org/officeDocument/2006/relationships/hyperlink" Target="https://en.wikipedia.org/wiki/BMW" TargetMode="External"/><Relationship Id="rId4" Type="http://schemas.microsoft.com/office/2007/relationships/hdphoto" Target="../media/hdphoto2.wdp"/><Relationship Id="rId9" Type="http://schemas.openxmlformats.org/officeDocument/2006/relationships/hyperlink" Target="https://commons.wikimedia.org/wiki/File:Vw_engine_check.jpg" TargetMode="External"/><Relationship Id="rId14" Type="http://schemas.openxmlformats.org/officeDocument/2006/relationships/image" Target="../media/image24.png"/><Relationship Id="rId22" Type="http://schemas.openxmlformats.org/officeDocument/2006/relationships/hyperlink" Target="http://car-logos.com/subaru.html"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androidcentral.com/using-onstar-car-lte-keep-your-devices-connected-go" TargetMode="Externa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31.png"/><Relationship Id="rId12"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4.svg"/><Relationship Id="rId11" Type="http://schemas.openxmlformats.org/officeDocument/2006/relationships/image" Target="../media/image34.jpg"/><Relationship Id="rId5" Type="http://schemas.openxmlformats.org/officeDocument/2006/relationships/image" Target="../media/image13.png"/><Relationship Id="rId10" Type="http://schemas.openxmlformats.org/officeDocument/2006/relationships/hyperlink" Target="http://blog.tylerholmes.com/" TargetMode="External"/><Relationship Id="rId4" Type="http://schemas.openxmlformats.org/officeDocument/2006/relationships/image" Target="../media/image11.sv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62.tiff"/><Relationship Id="rId4" Type="http://schemas.openxmlformats.org/officeDocument/2006/relationships/image" Target="../media/image61.tiff"/></Relationships>
</file>

<file path=ppt/slides/_rels/slide4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1038170" y="1353259"/>
            <a:ext cx="7848872" cy="2715815"/>
          </a:xfrm>
        </p:spPr>
        <p:txBody>
          <a:bodyPr>
            <a:noAutofit/>
          </a:bodyPr>
          <a:lstStyle/>
          <a:p>
            <a:pPr algn="ctr"/>
            <a:r>
              <a:rPr lang="en-US" dirty="0"/>
              <a:t>Applications of Connected Vehicle Technologies to Improve Safety, Mobility, and Emissions</a:t>
            </a:r>
            <a:br>
              <a:rPr lang="en-US" dirty="0"/>
            </a:br>
            <a:br>
              <a:rPr lang="en-US" dirty="0"/>
            </a:br>
            <a:endParaRPr lang="en-CA" dirty="0">
              <a:solidFill>
                <a:srgbClr val="FF0000"/>
              </a:solidFill>
            </a:endParaRPr>
          </a:p>
        </p:txBody>
      </p:sp>
      <p:sp>
        <p:nvSpPr>
          <p:cNvPr id="7" name="Subtitle 6"/>
          <p:cNvSpPr>
            <a:spLocks noGrp="1"/>
          </p:cNvSpPr>
          <p:nvPr>
            <p:ph type="subTitle" idx="1"/>
          </p:nvPr>
        </p:nvSpPr>
        <p:spPr>
          <a:xfrm>
            <a:off x="786142" y="4581128"/>
            <a:ext cx="8352928" cy="1446550"/>
          </a:xfrm>
        </p:spPr>
        <p:txBody>
          <a:bodyPr/>
          <a:lstStyle/>
          <a:p>
            <a:pPr algn="ctr">
              <a:spcBef>
                <a:spcPts val="0"/>
              </a:spcBef>
            </a:pPr>
            <a:r>
              <a:rPr lang="en-CA" sz="2800" dirty="0">
                <a:solidFill>
                  <a:schemeClr val="tx1"/>
                </a:solidFill>
              </a:rPr>
              <a:t>Scott Matthews</a:t>
            </a:r>
          </a:p>
          <a:p>
            <a:pPr algn="ctr">
              <a:spcBef>
                <a:spcPts val="0"/>
              </a:spcBef>
            </a:pPr>
            <a:endParaRPr lang="en-CA" dirty="0">
              <a:solidFill>
                <a:schemeClr val="tx1"/>
              </a:solidFill>
            </a:endParaRPr>
          </a:p>
          <a:p>
            <a:pPr algn="ctr">
              <a:spcBef>
                <a:spcPts val="0"/>
              </a:spcBef>
            </a:pPr>
            <a:r>
              <a:rPr lang="en-CA" sz="1800" dirty="0">
                <a:solidFill>
                  <a:schemeClr val="tx1"/>
                </a:solidFill>
              </a:rPr>
              <a:t>Civil and Environmental Engineering / Engineering and Public Policy</a:t>
            </a:r>
          </a:p>
          <a:p>
            <a:pPr algn="ctr">
              <a:spcBef>
                <a:spcPts val="0"/>
              </a:spcBef>
            </a:pPr>
            <a:r>
              <a:rPr lang="en-CA" sz="1800" dirty="0">
                <a:solidFill>
                  <a:schemeClr val="tx1"/>
                </a:solidFill>
              </a:rPr>
              <a:t>Carnegie Mellon University</a:t>
            </a:r>
            <a:endParaRPr lang="en-CA" sz="1600" dirty="0">
              <a:solidFill>
                <a:schemeClr val="tx1"/>
              </a:solidFill>
            </a:endParaRPr>
          </a:p>
        </p:txBody>
      </p:sp>
      <p:sp>
        <p:nvSpPr>
          <p:cNvPr id="11" name="Slide Number Placeholder 10"/>
          <p:cNvSpPr>
            <a:spLocks noGrp="1"/>
          </p:cNvSpPr>
          <p:nvPr>
            <p:ph type="sldNum" sz="quarter" idx="12"/>
          </p:nvPr>
        </p:nvSpPr>
        <p:spPr/>
        <p:txBody>
          <a:bodyPr/>
          <a:lstStyle/>
          <a:p>
            <a:fld id="{C238F03A-58E1-4ECA-9024-348A9A81A53D}" type="slidenum">
              <a:rPr lang="en-US" smtClean="0"/>
              <a:pPr/>
              <a:t>1</a:t>
            </a:fld>
            <a:endParaRPr lang="en-US" dirty="0"/>
          </a:p>
        </p:txBody>
      </p:sp>
      <p:pic>
        <p:nvPicPr>
          <p:cNvPr id="12290" name="Picture 2" descr="Carnegie Mellon University | CMU"/>
          <p:cNvPicPr>
            <a:picLocks noChangeAspect="1" noChangeArrowheads="1"/>
          </p:cNvPicPr>
          <p:nvPr/>
        </p:nvPicPr>
        <p:blipFill>
          <a:blip r:embed="rId3" cstate="print"/>
          <a:srcRect/>
          <a:stretch>
            <a:fillRect/>
          </a:stretch>
        </p:blipFill>
        <p:spPr bwMode="auto">
          <a:xfrm>
            <a:off x="0" y="0"/>
            <a:ext cx="1724025" cy="1190625"/>
          </a:xfrm>
          <a:prstGeom prst="rect">
            <a:avLst/>
          </a:prstGeom>
          <a:noFill/>
        </p:spPr>
      </p:pic>
      <p:grpSp>
        <p:nvGrpSpPr>
          <p:cNvPr id="20" name="Group 19"/>
          <p:cNvGrpSpPr/>
          <p:nvPr/>
        </p:nvGrpSpPr>
        <p:grpSpPr>
          <a:xfrm>
            <a:off x="7323189" y="-486577"/>
            <a:ext cx="1820811" cy="1035257"/>
            <a:chOff x="25348674" y="7188852"/>
            <a:chExt cx="4690653" cy="2514600"/>
          </a:xfrm>
        </p:grpSpPr>
        <p:pic>
          <p:nvPicPr>
            <p:cNvPr id="21" name="Picture 20" descr="Black_CIT_EPS_Logo.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374600" y="8382000"/>
              <a:ext cx="4664727" cy="1321452"/>
            </a:xfrm>
            <a:prstGeom prst="rect">
              <a:avLst/>
            </a:prstGeom>
          </p:spPr>
        </p:pic>
        <p:pic>
          <p:nvPicPr>
            <p:cNvPr id="22" name="Picture 21" descr="GDI-SHIRTS-new-214w.jpg"/>
            <p:cNvPicPr>
              <a:picLocks noChangeAspect="1"/>
            </p:cNvPicPr>
            <p:nvPr/>
          </p:nvPicPr>
          <p:blipFill>
            <a:blip r:embed="rId5" cstate="print"/>
            <a:stretch>
              <a:fillRect/>
            </a:stretch>
          </p:blipFill>
          <p:spPr>
            <a:xfrm>
              <a:off x="25348674" y="7188852"/>
              <a:ext cx="4677953" cy="939963"/>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990600"/>
          </a:xfrm>
        </p:spPr>
        <p:txBody>
          <a:bodyPr/>
          <a:lstStyle/>
          <a:p>
            <a:r>
              <a:rPr lang="en-US"/>
              <a:t>How Vehicle Emissions Are Tested</a:t>
            </a:r>
            <a:endParaRPr lang="en-US" dirty="0"/>
          </a:p>
        </p:txBody>
      </p:sp>
      <p:sp>
        <p:nvSpPr>
          <p:cNvPr id="3" name="Content Placeholder 2"/>
          <p:cNvSpPr>
            <a:spLocks noGrp="1"/>
          </p:cNvSpPr>
          <p:nvPr>
            <p:ph idx="1"/>
          </p:nvPr>
        </p:nvSpPr>
        <p:spPr>
          <a:xfrm>
            <a:off x="457200" y="1792560"/>
            <a:ext cx="8229600" cy="4876800"/>
          </a:xfrm>
        </p:spPr>
        <p:txBody>
          <a:bodyPr>
            <a:normAutofit fontScale="92500" lnSpcReduction="10000"/>
          </a:bodyPr>
          <a:lstStyle/>
          <a:p>
            <a:r>
              <a:rPr lang="en-US" sz="2800" dirty="0"/>
              <a:t>When I say ‘emissions test’ what comes to mind?</a:t>
            </a:r>
          </a:p>
          <a:p>
            <a:pPr marL="0" indent="0">
              <a:buNone/>
            </a:pPr>
            <a:r>
              <a:rPr lang="en-US" sz="2800" dirty="0"/>
              <a:t>   What is done in PA? Other states?</a:t>
            </a:r>
          </a:p>
          <a:p>
            <a:endParaRPr lang="en-US" sz="2800" dirty="0"/>
          </a:p>
          <a:p>
            <a:r>
              <a:rPr lang="en-US" sz="2800" dirty="0"/>
              <a:t>Top methods:</a:t>
            </a:r>
          </a:p>
          <a:p>
            <a:pPr lvl="1"/>
            <a:r>
              <a:rPr lang="en-US" sz="2400" dirty="0"/>
              <a:t>Direct measurement at vehicle</a:t>
            </a:r>
          </a:p>
          <a:p>
            <a:pPr lvl="1"/>
            <a:r>
              <a:rPr lang="en-US" sz="2400" dirty="0"/>
              <a:t>Indirect measurement at vehicle</a:t>
            </a:r>
          </a:p>
          <a:p>
            <a:pPr lvl="1"/>
            <a:r>
              <a:rPr lang="en-US" sz="2400" dirty="0"/>
              <a:t>Remote sensing</a:t>
            </a:r>
          </a:p>
          <a:p>
            <a:pPr lvl="1"/>
            <a:endParaRPr lang="en-US" sz="2400" dirty="0"/>
          </a:p>
          <a:p>
            <a:r>
              <a:rPr lang="en-US" sz="2800" dirty="0"/>
              <a:t>Done by ‘jurisdictions’, ~annually</a:t>
            </a:r>
          </a:p>
          <a:p>
            <a:pPr lvl="1"/>
            <a:r>
              <a:rPr lang="en-US" sz="2400" dirty="0"/>
              <a:t>Countries</a:t>
            </a:r>
          </a:p>
          <a:p>
            <a:pPr lvl="1"/>
            <a:r>
              <a:rPr lang="en-US" sz="2400" dirty="0"/>
              <a:t>States (in US, not all states do them)</a:t>
            </a:r>
          </a:p>
          <a:p>
            <a:pPr lvl="1"/>
            <a:r>
              <a:rPr lang="en-US" sz="2400" dirty="0"/>
              <a:t>Cities</a:t>
            </a:r>
          </a:p>
          <a:p>
            <a:pPr marL="182880" lvl="1"/>
            <a:endParaRPr lang="en-US" sz="2400" dirty="0"/>
          </a:p>
          <a:p>
            <a:pPr marL="182880" lvl="1"/>
            <a:endParaRPr lang="en-US" sz="2400" dirty="0"/>
          </a:p>
          <a:p>
            <a:endParaRPr lang="en-US" dirty="0"/>
          </a:p>
        </p:txBody>
      </p:sp>
      <p:sp>
        <p:nvSpPr>
          <p:cNvPr id="4" name="Slide Number Placeholder 3"/>
          <p:cNvSpPr>
            <a:spLocks noGrp="1"/>
          </p:cNvSpPr>
          <p:nvPr>
            <p:ph type="sldNum" sz="quarter" idx="12"/>
          </p:nvPr>
        </p:nvSpPr>
        <p:spPr/>
        <p:txBody>
          <a:bodyPr/>
          <a:lstStyle/>
          <a:p>
            <a:fld id="{C238F03A-58E1-4ECA-9024-348A9A81A53D}" type="slidenum">
              <a:rPr lang="en-US" smtClean="0"/>
              <a:pPr/>
              <a:t>10</a:t>
            </a:fld>
            <a:endParaRPr lang="en-US" dirty="0"/>
          </a:p>
        </p:txBody>
      </p:sp>
      <p:grpSp>
        <p:nvGrpSpPr>
          <p:cNvPr id="11" name="Group 10">
            <a:extLst>
              <a:ext uri="{FF2B5EF4-FFF2-40B4-BE49-F238E27FC236}">
                <a16:creationId xmlns:a16="http://schemas.microsoft.com/office/drawing/2014/main" id="{B80A7EDC-D9C5-C643-8F70-79A3F9966E58}"/>
              </a:ext>
            </a:extLst>
          </p:cNvPr>
          <p:cNvGrpSpPr/>
          <p:nvPr/>
        </p:nvGrpSpPr>
        <p:grpSpPr>
          <a:xfrm>
            <a:off x="6228184" y="2204864"/>
            <a:ext cx="3175000" cy="4685874"/>
            <a:chOff x="6228184" y="2204864"/>
            <a:chExt cx="3175000" cy="4685874"/>
          </a:xfrm>
        </p:grpSpPr>
        <p:grpSp>
          <p:nvGrpSpPr>
            <p:cNvPr id="8" name="Group 7"/>
            <p:cNvGrpSpPr/>
            <p:nvPr/>
          </p:nvGrpSpPr>
          <p:grpSpPr>
            <a:xfrm>
              <a:off x="6407713" y="2204864"/>
              <a:ext cx="2424574" cy="4685874"/>
              <a:chOff x="6407713" y="2564904"/>
              <a:chExt cx="2424574" cy="4685874"/>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60232" y="2564904"/>
                <a:ext cx="1695450" cy="996950"/>
              </a:xfrm>
              <a:prstGeom prst="rect">
                <a:avLst/>
              </a:prstGeom>
            </p:spPr>
          </p:pic>
          <p:pic>
            <p:nvPicPr>
              <p:cNvPr id="6" name="Picture 5"/>
              <p:cNvPicPr>
                <a:picLocks noChangeAspect="1"/>
              </p:cNvPicPr>
              <p:nvPr/>
            </p:nvPicPr>
            <p:blipFill>
              <a:blip r:embed="rId3"/>
              <a:stretch>
                <a:fillRect/>
              </a:stretch>
            </p:blipFill>
            <p:spPr>
              <a:xfrm>
                <a:off x="6660232" y="3645024"/>
                <a:ext cx="1657350" cy="1555750"/>
              </a:xfrm>
              <a:prstGeom prst="rect">
                <a:avLst/>
              </a:prstGeom>
            </p:spPr>
          </p:pic>
          <p:sp>
            <p:nvSpPr>
              <p:cNvPr id="7" name="TextBox 6"/>
              <p:cNvSpPr txBox="1"/>
              <p:nvPr/>
            </p:nvSpPr>
            <p:spPr>
              <a:xfrm>
                <a:off x="6407713" y="6881446"/>
                <a:ext cx="2424574" cy="369332"/>
              </a:xfrm>
              <a:prstGeom prst="rect">
                <a:avLst/>
              </a:prstGeom>
              <a:noFill/>
            </p:spPr>
            <p:txBody>
              <a:bodyPr wrap="none" rtlCol="0">
                <a:spAutoFit/>
              </a:bodyPr>
              <a:lstStyle/>
              <a:p>
                <a:r>
                  <a:rPr lang="en-US" dirty="0"/>
                  <a:t>Sources: NZTA, Opus</a:t>
                </a:r>
              </a:p>
            </p:txBody>
          </p:sp>
        </p:grpSp>
        <p:pic>
          <p:nvPicPr>
            <p:cNvPr id="10" name="Picture 9">
              <a:extLst>
                <a:ext uri="{FF2B5EF4-FFF2-40B4-BE49-F238E27FC236}">
                  <a16:creationId xmlns:a16="http://schemas.microsoft.com/office/drawing/2014/main" id="{4F20CF8F-4B68-1940-8CF0-027BB9257A07}"/>
                </a:ext>
              </a:extLst>
            </p:cNvPr>
            <p:cNvPicPr>
              <a:picLocks noChangeAspect="1"/>
            </p:cNvPicPr>
            <p:nvPr/>
          </p:nvPicPr>
          <p:blipFill>
            <a:blip r:embed="rId4"/>
            <a:stretch>
              <a:fillRect/>
            </a:stretch>
          </p:blipFill>
          <p:spPr>
            <a:xfrm>
              <a:off x="6228184" y="4815036"/>
              <a:ext cx="3175000" cy="1524000"/>
            </a:xfrm>
            <a:prstGeom prst="rect">
              <a:avLst/>
            </a:prstGeom>
          </p:spPr>
        </p:pic>
      </p:grpSp>
    </p:spTree>
    <p:extLst>
      <p:ext uri="{BB962C8B-B14F-4D97-AF65-F5344CB8AC3E}">
        <p14:creationId xmlns:p14="http://schemas.microsoft.com/office/powerpoint/2010/main" val="349779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23900-B6A9-4A0F-B1D8-6E2BE85CC12B}"/>
              </a:ext>
            </a:extLst>
          </p:cNvPr>
          <p:cNvSpPr>
            <a:spLocks noGrp="1"/>
          </p:cNvSpPr>
          <p:nvPr>
            <p:ph type="title"/>
          </p:nvPr>
        </p:nvSpPr>
        <p:spPr>
          <a:xfrm>
            <a:off x="457200" y="638200"/>
            <a:ext cx="8229600" cy="990600"/>
          </a:xfrm>
        </p:spPr>
        <p:txBody>
          <a:bodyPr>
            <a:normAutofit fontScale="90000"/>
          </a:bodyPr>
          <a:lstStyle/>
          <a:p>
            <a:r>
              <a:rPr lang="en-US" dirty="0"/>
              <a:t>Emissions inspection &amp; maintenance (I/M) programs are an enforcement mechanism for vehicle emissions standards</a:t>
            </a:r>
          </a:p>
        </p:txBody>
      </p:sp>
      <p:sp>
        <p:nvSpPr>
          <p:cNvPr id="3" name="Content Placeholder 2">
            <a:extLst>
              <a:ext uri="{FF2B5EF4-FFF2-40B4-BE49-F238E27FC236}">
                <a16:creationId xmlns:a16="http://schemas.microsoft.com/office/drawing/2014/main" id="{65B2D7D4-0E65-4915-9DA4-4D4DF29F324C}"/>
              </a:ext>
            </a:extLst>
          </p:cNvPr>
          <p:cNvSpPr>
            <a:spLocks noGrp="1"/>
          </p:cNvSpPr>
          <p:nvPr>
            <p:ph idx="1"/>
          </p:nvPr>
        </p:nvSpPr>
        <p:spPr>
          <a:xfrm>
            <a:off x="457200" y="2368624"/>
            <a:ext cx="8229600" cy="4876800"/>
          </a:xfrm>
        </p:spPr>
        <p:txBody>
          <a:bodyPr/>
          <a:lstStyle/>
          <a:p>
            <a:r>
              <a:rPr lang="en-US" dirty="0"/>
              <a:t>Jurisdictions can identify and remedy high-emitting vehicles through </a:t>
            </a:r>
            <a:r>
              <a:rPr lang="en-US" b="1" dirty="0">
                <a:solidFill>
                  <a:srgbClr val="C00000"/>
                </a:solidFill>
              </a:rPr>
              <a:t>mandatory testing at regular intervals</a:t>
            </a:r>
            <a:r>
              <a:rPr lang="en-US" dirty="0"/>
              <a:t>.</a:t>
            </a:r>
          </a:p>
          <a:p>
            <a:endParaRPr lang="en-US" dirty="0"/>
          </a:p>
          <a:p>
            <a:r>
              <a:rPr lang="en-US" dirty="0"/>
              <a:t>I/M program designs vary, but most follow the </a:t>
            </a:r>
            <a:r>
              <a:rPr lang="en-US" b="1" dirty="0">
                <a:solidFill>
                  <a:srgbClr val="C00000"/>
                </a:solidFill>
              </a:rPr>
              <a:t>same general format</a:t>
            </a:r>
            <a:r>
              <a:rPr lang="en-US" dirty="0"/>
              <a:t>.</a:t>
            </a:r>
          </a:p>
          <a:p>
            <a:endParaRPr lang="en-US" dirty="0"/>
          </a:p>
        </p:txBody>
      </p:sp>
      <p:sp>
        <p:nvSpPr>
          <p:cNvPr id="4" name="Slide Number Placeholder 3">
            <a:extLst>
              <a:ext uri="{FF2B5EF4-FFF2-40B4-BE49-F238E27FC236}">
                <a16:creationId xmlns:a16="http://schemas.microsoft.com/office/drawing/2014/main" id="{3807FDAF-CE88-4CD8-A40D-ABD5E784517F}"/>
              </a:ext>
            </a:extLst>
          </p:cNvPr>
          <p:cNvSpPr>
            <a:spLocks noGrp="1"/>
          </p:cNvSpPr>
          <p:nvPr>
            <p:ph type="sldNum" sz="quarter" idx="12"/>
          </p:nvPr>
        </p:nvSpPr>
        <p:spPr/>
        <p:txBody>
          <a:bodyPr/>
          <a:lstStyle/>
          <a:p>
            <a:fld id="{8F9D9BB0-BD67-4911-AADF-FA81B8A54B34}" type="slidenum">
              <a:rPr lang="en-US" smtClean="0"/>
              <a:t>11</a:t>
            </a:fld>
            <a:endParaRPr lang="en-US"/>
          </a:p>
        </p:txBody>
      </p:sp>
      <p:pic>
        <p:nvPicPr>
          <p:cNvPr id="18" name="Graphic 17" descr="Car">
            <a:extLst>
              <a:ext uri="{FF2B5EF4-FFF2-40B4-BE49-F238E27FC236}">
                <a16:creationId xmlns:a16="http://schemas.microsoft.com/office/drawing/2014/main" id="{E74F3E5C-21E2-457D-AC74-047A437C31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9646" y="5200209"/>
            <a:ext cx="843206" cy="843206"/>
          </a:xfrm>
          <a:prstGeom prst="rect">
            <a:avLst/>
          </a:prstGeom>
        </p:spPr>
      </p:pic>
      <p:cxnSp>
        <p:nvCxnSpPr>
          <p:cNvPr id="19" name="Straight Arrow Connector 18">
            <a:extLst>
              <a:ext uri="{FF2B5EF4-FFF2-40B4-BE49-F238E27FC236}">
                <a16:creationId xmlns:a16="http://schemas.microsoft.com/office/drawing/2014/main" id="{03BFCA2E-F8A2-455E-BE69-649800D247E8}"/>
              </a:ext>
            </a:extLst>
          </p:cNvPr>
          <p:cNvCxnSpPr>
            <a:cxnSpLocks/>
            <a:stCxn id="18" idx="3"/>
            <a:endCxn id="21" idx="1"/>
          </p:cNvCxnSpPr>
          <p:nvPr/>
        </p:nvCxnSpPr>
        <p:spPr>
          <a:xfrm>
            <a:off x="1992852" y="5621812"/>
            <a:ext cx="119198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21" name="Picture 20" descr="A close up of a sign&#10;&#10;Description automatically generated">
            <a:extLst>
              <a:ext uri="{FF2B5EF4-FFF2-40B4-BE49-F238E27FC236}">
                <a16:creationId xmlns:a16="http://schemas.microsoft.com/office/drawing/2014/main" id="{908E728D-FAB7-4DE3-AC7F-95B7EDF93B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52" b="98193" l="0" r="98643">
                        <a14:foregroundMark x1="10709" y1="17771" x2="9955" y2="17018"/>
                        <a14:foregroundMark x1="12217" y1="17470" x2="10709" y2="16265"/>
                        <a14:foregroundMark x1="16139" y1="90361" x2="47059" y2="85392"/>
                        <a14:foregroundMark x1="47059" y1="85392" x2="75867" y2="85542"/>
                        <a14:foregroundMark x1="75867" y1="85542" x2="28356" y2="98193"/>
                        <a14:foregroundMark x1="28356" y1="98193" x2="21870" y2="87651"/>
                        <a14:foregroundMark x1="7692" y1="10542" x2="64103" y2="18223"/>
                        <a14:foregroundMark x1="64103" y1="18223" x2="91554" y2="6175"/>
                        <a14:foregroundMark x1="87672" y1="5929" x2="22624" y2="1807"/>
                        <a14:foregroundMark x1="91554" y1="6175" x2="89634" y2="6053"/>
                        <a14:foregroundMark x1="22624" y1="1807" x2="8446" y2="11596"/>
                        <a14:foregroundMark x1="40573" y1="3614" x2="69080" y2="18976"/>
                        <a14:foregroundMark x1="69080" y1="18976" x2="96983" y2="12500"/>
                        <a14:foregroundMark x1="96983" y1="12500" x2="68627" y2="602"/>
                        <a14:foregroundMark x1="68627" y1="602" x2="33635" y2="3012"/>
                        <a14:foregroundMark x1="33635" y1="3012" x2="60332" y2="12199"/>
                        <a14:foregroundMark x1="60332" y1="12199" x2="60483" y2="11295"/>
                        <a14:foregroundMark x1="88084" y1="15512" x2="87029" y2="43976"/>
                        <a14:foregroundMark x1="87029" y1="43976" x2="98944" y2="18072"/>
                        <a14:foregroundMark x1="98944" y1="18072" x2="88386" y2="20482"/>
                        <a14:foregroundMark x1="7240" y1="49096" x2="14932" y2="21536"/>
                        <a14:foregroundMark x1="14932" y1="21536" x2="5430" y2="45633"/>
                        <a14:foregroundMark x1="3017" y1="35693" x2="4223" y2="33434"/>
                        <a14:foregroundMark x1="754" y1="30723" x2="0" y2="30723"/>
                        <a14:backgroundMark x1="88084" y1="5120" x2="90649" y2="4066"/>
                      </a14:backgroundRemoval>
                    </a14:imgEffect>
                  </a14:imgLayer>
                </a14:imgProps>
              </a:ext>
              <a:ext uri="{28A0092B-C50C-407E-A947-70E740481C1C}">
                <a14:useLocalDpi xmlns:a14="http://schemas.microsoft.com/office/drawing/2010/main" val="0"/>
              </a:ext>
            </a:extLst>
          </a:blip>
          <a:stretch>
            <a:fillRect/>
          </a:stretch>
        </p:blipFill>
        <p:spPr>
          <a:xfrm>
            <a:off x="3184837" y="5107786"/>
            <a:ext cx="1026503" cy="1028052"/>
          </a:xfrm>
          <a:prstGeom prst="rect">
            <a:avLst/>
          </a:prstGeom>
        </p:spPr>
      </p:pic>
      <p:sp>
        <p:nvSpPr>
          <p:cNvPr id="22" name="TextBox 21">
            <a:extLst>
              <a:ext uri="{FF2B5EF4-FFF2-40B4-BE49-F238E27FC236}">
                <a16:creationId xmlns:a16="http://schemas.microsoft.com/office/drawing/2014/main" id="{56E89C18-F1A2-49B5-9826-6BACA3134350}"/>
              </a:ext>
            </a:extLst>
          </p:cNvPr>
          <p:cNvSpPr txBox="1"/>
          <p:nvPr/>
        </p:nvSpPr>
        <p:spPr>
          <a:xfrm>
            <a:off x="2450189" y="6115927"/>
            <a:ext cx="2643290" cy="623248"/>
          </a:xfrm>
          <a:prstGeom prst="rect">
            <a:avLst/>
          </a:prstGeom>
          <a:noFill/>
        </p:spPr>
        <p:txBody>
          <a:bodyPr wrap="square" rtlCol="0">
            <a:spAutoFit/>
          </a:bodyPr>
          <a:lstStyle/>
          <a:p>
            <a:pPr algn="ctr"/>
            <a:r>
              <a:rPr lang="en-US" sz="750" dirty="0"/>
              <a:t>Source: </a:t>
            </a:r>
            <a:r>
              <a:rPr lang="en-US" sz="750" dirty="0">
                <a:hlinkClick r:id="rId7"/>
              </a:rPr>
              <a:t>http://asashop-pa.org/pa-inspection-newsletter/</a:t>
            </a:r>
            <a:endParaRPr lang="en-US" sz="750" dirty="0"/>
          </a:p>
          <a:p>
            <a:endParaRPr lang="en-US" sz="1350" dirty="0"/>
          </a:p>
          <a:p>
            <a:pPr marL="257175" indent="-257175">
              <a:buFont typeface="+mj-lt"/>
              <a:buAutoNum type="arabicPeriod"/>
            </a:pPr>
            <a:endParaRPr lang="en-US" sz="1350" dirty="0"/>
          </a:p>
        </p:txBody>
      </p:sp>
      <p:pic>
        <p:nvPicPr>
          <p:cNvPr id="23" name="Graphic 22" descr="Tools">
            <a:extLst>
              <a:ext uri="{FF2B5EF4-FFF2-40B4-BE49-F238E27FC236}">
                <a16:creationId xmlns:a16="http://schemas.microsoft.com/office/drawing/2014/main" id="{7B132FB4-368D-4963-9606-B6C06952A2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01654" y="4072420"/>
            <a:ext cx="649960" cy="649960"/>
          </a:xfrm>
          <a:prstGeom prst="rect">
            <a:avLst/>
          </a:prstGeom>
        </p:spPr>
      </p:pic>
      <p:cxnSp>
        <p:nvCxnSpPr>
          <p:cNvPr id="24" name="Straight Arrow Connector 23">
            <a:extLst>
              <a:ext uri="{FF2B5EF4-FFF2-40B4-BE49-F238E27FC236}">
                <a16:creationId xmlns:a16="http://schemas.microsoft.com/office/drawing/2014/main" id="{E08A061A-4AE7-4832-8AD9-9FC6E3E565C7}"/>
              </a:ext>
            </a:extLst>
          </p:cNvPr>
          <p:cNvCxnSpPr>
            <a:cxnSpLocks/>
            <a:stCxn id="21" idx="3"/>
            <a:endCxn id="23" idx="1"/>
          </p:cNvCxnSpPr>
          <p:nvPr/>
        </p:nvCxnSpPr>
        <p:spPr>
          <a:xfrm flipV="1">
            <a:off x="4211339" y="4397401"/>
            <a:ext cx="2890314" cy="1224412"/>
          </a:xfrm>
          <a:prstGeom prst="straightConnector1">
            <a:avLst/>
          </a:prstGeom>
          <a:ln w="38100">
            <a:solidFill>
              <a:srgbClr val="C00000"/>
            </a:solidFill>
            <a:tailEnd type="triangle"/>
          </a:ln>
        </p:spPr>
        <p:style>
          <a:lnRef idx="1">
            <a:schemeClr val="accent6"/>
          </a:lnRef>
          <a:fillRef idx="0">
            <a:schemeClr val="accent6"/>
          </a:fillRef>
          <a:effectRef idx="0">
            <a:schemeClr val="accent6"/>
          </a:effectRef>
          <a:fontRef idx="minor">
            <a:schemeClr val="tx1"/>
          </a:fontRef>
        </p:style>
      </p:cxnSp>
      <p:sp>
        <p:nvSpPr>
          <p:cNvPr id="25" name="TextBox 24">
            <a:extLst>
              <a:ext uri="{FF2B5EF4-FFF2-40B4-BE49-F238E27FC236}">
                <a16:creationId xmlns:a16="http://schemas.microsoft.com/office/drawing/2014/main" id="{00A5D4BD-1A87-4FA8-9FA9-EC46EAF853B3}"/>
              </a:ext>
            </a:extLst>
          </p:cNvPr>
          <p:cNvSpPr txBox="1"/>
          <p:nvPr/>
        </p:nvSpPr>
        <p:spPr>
          <a:xfrm rot="20210069">
            <a:off x="4730973" y="4731583"/>
            <a:ext cx="1967480" cy="323165"/>
          </a:xfrm>
          <a:prstGeom prst="rect">
            <a:avLst/>
          </a:prstGeom>
          <a:noFill/>
        </p:spPr>
        <p:txBody>
          <a:bodyPr wrap="square" rtlCol="0">
            <a:spAutoFit/>
          </a:bodyPr>
          <a:lstStyle/>
          <a:p>
            <a:r>
              <a:rPr lang="en-US" sz="1500" dirty="0">
                <a:latin typeface="Open Sans" panose="020B0606030504020204" pitchFamily="34" charset="0"/>
                <a:ea typeface="Open Sans" panose="020B0606030504020204" pitchFamily="34" charset="0"/>
                <a:cs typeface="Open Sans" panose="020B0606030504020204" pitchFamily="34" charset="0"/>
              </a:rPr>
              <a:t>Over-emitter –</a:t>
            </a:r>
            <a:r>
              <a:rPr lang="en-US" sz="1500"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15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FAIL</a:t>
            </a:r>
          </a:p>
        </p:txBody>
      </p:sp>
      <p:cxnSp>
        <p:nvCxnSpPr>
          <p:cNvPr id="31" name="Straight Arrow Connector 30">
            <a:extLst>
              <a:ext uri="{FF2B5EF4-FFF2-40B4-BE49-F238E27FC236}">
                <a16:creationId xmlns:a16="http://schemas.microsoft.com/office/drawing/2014/main" id="{D242FA46-997E-4C55-A132-C5130E8E9AD0}"/>
              </a:ext>
            </a:extLst>
          </p:cNvPr>
          <p:cNvCxnSpPr>
            <a:cxnSpLocks/>
            <a:stCxn id="21" idx="3"/>
            <a:endCxn id="40" idx="1"/>
          </p:cNvCxnSpPr>
          <p:nvPr/>
        </p:nvCxnSpPr>
        <p:spPr>
          <a:xfrm>
            <a:off x="4211340" y="5621812"/>
            <a:ext cx="2703679" cy="329248"/>
          </a:xfrm>
          <a:prstGeom prst="straightConnector1">
            <a:avLst/>
          </a:prstGeom>
          <a:ln w="38100">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32" name="TextBox 31">
            <a:extLst>
              <a:ext uri="{FF2B5EF4-FFF2-40B4-BE49-F238E27FC236}">
                <a16:creationId xmlns:a16="http://schemas.microsoft.com/office/drawing/2014/main" id="{AB197A2A-1D5D-4CEB-9D99-4C52CE8B64A2}"/>
              </a:ext>
            </a:extLst>
          </p:cNvPr>
          <p:cNvSpPr txBox="1"/>
          <p:nvPr/>
        </p:nvSpPr>
        <p:spPr>
          <a:xfrm rot="363626">
            <a:off x="4963767" y="5554899"/>
            <a:ext cx="2151343" cy="323165"/>
          </a:xfrm>
          <a:prstGeom prst="rect">
            <a:avLst/>
          </a:prstGeom>
          <a:noFill/>
        </p:spPr>
        <p:txBody>
          <a:bodyPr wrap="square" rtlCol="0">
            <a:spAutoFit/>
          </a:bodyPr>
          <a:lstStyle/>
          <a:p>
            <a:r>
              <a:rPr lang="en-US" sz="1500" dirty="0">
                <a:latin typeface="Open Sans" panose="020B0606030504020204" pitchFamily="34" charset="0"/>
                <a:ea typeface="Open Sans" panose="020B0606030504020204" pitchFamily="34" charset="0"/>
                <a:cs typeface="Open Sans" panose="020B0606030504020204" pitchFamily="34" charset="0"/>
              </a:rPr>
              <a:t>Within limits – </a:t>
            </a:r>
            <a:r>
              <a:rPr lang="en-US" sz="15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PASS</a:t>
            </a:r>
          </a:p>
        </p:txBody>
      </p:sp>
      <p:pic>
        <p:nvPicPr>
          <p:cNvPr id="40" name="Picture 39" descr="A close up of a sign&#10;&#10;Description automatically generated">
            <a:extLst>
              <a:ext uri="{FF2B5EF4-FFF2-40B4-BE49-F238E27FC236}">
                <a16:creationId xmlns:a16="http://schemas.microsoft.com/office/drawing/2014/main" id="{BC4659A2-5E31-458F-8EED-D46BA763B0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5018" y="5382044"/>
            <a:ext cx="1685592" cy="1138032"/>
          </a:xfrm>
          <a:prstGeom prst="rect">
            <a:avLst/>
          </a:prstGeom>
        </p:spPr>
      </p:pic>
      <p:sp>
        <p:nvSpPr>
          <p:cNvPr id="42" name="TextBox 41">
            <a:extLst>
              <a:ext uri="{FF2B5EF4-FFF2-40B4-BE49-F238E27FC236}">
                <a16:creationId xmlns:a16="http://schemas.microsoft.com/office/drawing/2014/main" id="{C76445C7-16E7-448C-923E-A36A50D80905}"/>
              </a:ext>
            </a:extLst>
          </p:cNvPr>
          <p:cNvSpPr txBox="1"/>
          <p:nvPr/>
        </p:nvSpPr>
        <p:spPr>
          <a:xfrm>
            <a:off x="6236742" y="6524970"/>
            <a:ext cx="2907259" cy="323165"/>
          </a:xfrm>
          <a:prstGeom prst="rect">
            <a:avLst/>
          </a:prstGeom>
          <a:noFill/>
        </p:spPr>
        <p:txBody>
          <a:bodyPr wrap="square" rtlCol="0">
            <a:spAutoFit/>
          </a:bodyPr>
          <a:lstStyle/>
          <a:p>
            <a:pPr algn="ctr"/>
            <a:r>
              <a:rPr lang="en-US" sz="750" dirty="0"/>
              <a:t>Source: </a:t>
            </a:r>
            <a:r>
              <a:rPr lang="en-US" sz="750" dirty="0">
                <a:hlinkClick r:id="rId11"/>
              </a:rPr>
              <a:t>http://www.plateshack.com/y2k/Pennsylvania4/pa4y2k.html</a:t>
            </a:r>
            <a:endParaRPr lang="en-US" sz="750" dirty="0"/>
          </a:p>
        </p:txBody>
      </p:sp>
      <p:cxnSp>
        <p:nvCxnSpPr>
          <p:cNvPr id="44" name="Connector: Curved 43">
            <a:extLst>
              <a:ext uri="{FF2B5EF4-FFF2-40B4-BE49-F238E27FC236}">
                <a16:creationId xmlns:a16="http://schemas.microsoft.com/office/drawing/2014/main" id="{9FF115E6-6EBE-4E56-A083-2A8F70737885}"/>
              </a:ext>
            </a:extLst>
          </p:cNvPr>
          <p:cNvCxnSpPr>
            <a:cxnSpLocks/>
            <a:stCxn id="23" idx="1"/>
            <a:endCxn id="21" idx="0"/>
          </p:cNvCxnSpPr>
          <p:nvPr/>
        </p:nvCxnSpPr>
        <p:spPr>
          <a:xfrm rot="10800000" flipV="1">
            <a:off x="3698089" y="4397400"/>
            <a:ext cx="3403565" cy="710386"/>
          </a:xfrm>
          <a:prstGeom prst="curvedConnector2">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4FC02245-B384-40C6-8CF8-3EFDB278C35D}"/>
              </a:ext>
            </a:extLst>
          </p:cNvPr>
          <p:cNvSpPr txBox="1"/>
          <p:nvPr/>
        </p:nvSpPr>
        <p:spPr>
          <a:xfrm>
            <a:off x="429007" y="5036658"/>
            <a:ext cx="2619123" cy="369332"/>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Failure Rates: </a:t>
            </a:r>
            <a:r>
              <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rPr>
              <a:t>5-10%</a:t>
            </a:r>
            <a:r>
              <a:rPr lang="en-US" baseline="30000" dirty="0">
                <a:solidFill>
                  <a:srgbClr val="C00000"/>
                </a:solidFill>
                <a:latin typeface="Open Sans" panose="020B0606030504020204" pitchFamily="34" charset="0"/>
                <a:ea typeface="Open Sans" panose="020B0606030504020204" pitchFamily="34" charset="0"/>
                <a:cs typeface="Open Sans" panose="020B0606030504020204" pitchFamily="34" charset="0"/>
              </a:rPr>
              <a:t>1</a:t>
            </a:r>
            <a:endParaRPr lang="en-US" sz="1350" b="1" baseline="30000"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35ACE677-0457-F043-9B81-11EAEE292163}"/>
              </a:ext>
            </a:extLst>
          </p:cNvPr>
          <p:cNvSpPr txBox="1"/>
          <p:nvPr/>
        </p:nvSpPr>
        <p:spPr>
          <a:xfrm>
            <a:off x="179512" y="6520076"/>
            <a:ext cx="3489160" cy="369332"/>
          </a:xfrm>
          <a:prstGeom prst="rect">
            <a:avLst/>
          </a:prstGeom>
          <a:noFill/>
        </p:spPr>
        <p:txBody>
          <a:bodyPr wrap="none" rtlCol="0">
            <a:spAutoFit/>
          </a:bodyPr>
          <a:lstStyle/>
          <a:p>
            <a:r>
              <a:rPr lang="en-US" dirty="0"/>
              <a:t>Source: Work by Prithvi Acharya</a:t>
            </a:r>
          </a:p>
        </p:txBody>
      </p:sp>
    </p:spTree>
    <p:extLst>
      <p:ext uri="{BB962C8B-B14F-4D97-AF65-F5344CB8AC3E}">
        <p14:creationId xmlns:p14="http://schemas.microsoft.com/office/powerpoint/2010/main" val="279930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par>
                          <p:cTn id="32" fill="hold">
                            <p:stCondLst>
                              <p:cond delay="2500"/>
                            </p:stCondLst>
                            <p:childTnLst>
                              <p:par>
                                <p:cTn id="33" presetID="22" presetClass="entr" presetSubtype="8"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par>
                          <p:cTn id="42" fill="hold">
                            <p:stCondLst>
                              <p:cond delay="3500"/>
                            </p:stCondLst>
                            <p:childTnLst>
                              <p:par>
                                <p:cTn id="43" presetID="22" presetClass="entr" presetSubtype="2"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right)">
                                      <p:cBhvr>
                                        <p:cTn id="45" dur="500"/>
                                        <p:tgtEl>
                                          <p:spTgt spid="44"/>
                                        </p:tgtEl>
                                      </p:cBhvr>
                                    </p:animEffect>
                                  </p:childTnLst>
                                </p:cTn>
                              </p:par>
                            </p:childTnLst>
                          </p:cTn>
                        </p:par>
                        <p:par>
                          <p:cTn id="46" fill="hold">
                            <p:stCondLst>
                              <p:cond delay="4000"/>
                            </p:stCondLst>
                            <p:childTnLst>
                              <p:par>
                                <p:cTn id="47" presetID="10" presetClass="entr" presetSubtype="0" fill="hold" grpId="0" nodeType="afterEffect">
                                  <p:stCondLst>
                                    <p:cond delay="300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32" grpId="0"/>
      <p:bldP spid="42"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5B8E7-F6D7-8148-8CFE-7808FC59ED33}"/>
              </a:ext>
            </a:extLst>
          </p:cNvPr>
          <p:cNvSpPr>
            <a:spLocks noGrp="1"/>
          </p:cNvSpPr>
          <p:nvPr>
            <p:ph type="title"/>
          </p:nvPr>
        </p:nvSpPr>
        <p:spPr/>
        <p:txBody>
          <a:bodyPr/>
          <a:lstStyle/>
          <a:p>
            <a:r>
              <a:rPr lang="en-US" dirty="0"/>
              <a:t>Direct measurement history</a:t>
            </a:r>
          </a:p>
        </p:txBody>
      </p:sp>
      <p:sp>
        <p:nvSpPr>
          <p:cNvPr id="3" name="Content Placeholder 2">
            <a:extLst>
              <a:ext uri="{FF2B5EF4-FFF2-40B4-BE49-F238E27FC236}">
                <a16:creationId xmlns:a16="http://schemas.microsoft.com/office/drawing/2014/main" id="{C57C947C-3A2E-CB40-AECD-E96FB9524AC2}"/>
              </a:ext>
            </a:extLst>
          </p:cNvPr>
          <p:cNvSpPr>
            <a:spLocks noGrp="1"/>
          </p:cNvSpPr>
          <p:nvPr>
            <p:ph idx="1"/>
          </p:nvPr>
        </p:nvSpPr>
        <p:spPr>
          <a:xfrm>
            <a:off x="457200" y="1524000"/>
            <a:ext cx="8229600" cy="4876800"/>
          </a:xfrm>
        </p:spPr>
        <p:txBody>
          <a:bodyPr>
            <a:normAutofit lnSpcReduction="10000"/>
          </a:bodyPr>
          <a:lstStyle/>
          <a:p>
            <a:r>
              <a:rPr lang="en-US" dirty="0"/>
              <a:t>Historically, most tests direct tailpipe</a:t>
            </a:r>
          </a:p>
          <a:p>
            <a:pPr marL="0" indent="0">
              <a:buNone/>
            </a:pPr>
            <a:r>
              <a:rPr lang="en-US" dirty="0"/>
              <a:t>measurements in vehicles, ex:</a:t>
            </a:r>
          </a:p>
          <a:p>
            <a:pPr lvl="1"/>
            <a:r>
              <a:rPr lang="en-US" dirty="0"/>
              <a:t>while the car is running and/or in idle mode</a:t>
            </a:r>
          </a:p>
          <a:p>
            <a:pPr lvl="1"/>
            <a:r>
              <a:rPr lang="en-US" dirty="0"/>
              <a:t>while simulating a driving cycle (on dynamometer)</a:t>
            </a:r>
          </a:p>
          <a:p>
            <a:pPr lvl="1"/>
            <a:endParaRPr lang="en-US" dirty="0"/>
          </a:p>
          <a:p>
            <a:r>
              <a:rPr lang="en-US" dirty="0"/>
              <a:t>The results of these tests are actual scientific values (e.g. grams CO/minute) that can be compared to a standard to assess whether the car “passes the test”</a:t>
            </a:r>
          </a:p>
          <a:p>
            <a:pPr lvl="1"/>
            <a:r>
              <a:rPr lang="en-US" dirty="0"/>
              <a:t>But these tests are time consuming and costly (</a:t>
            </a:r>
            <a:r>
              <a:rPr lang="en-US" dirty="0" err="1"/>
              <a:t>inc.</a:t>
            </a:r>
            <a:r>
              <a:rPr lang="en-US" dirty="0"/>
              <a:t> equipment)</a:t>
            </a:r>
          </a:p>
          <a:p>
            <a:pPr lvl="1"/>
            <a:r>
              <a:rPr lang="en-US" dirty="0"/>
              <a:t>Owners typically have to make an extra trip every year to do this</a:t>
            </a:r>
          </a:p>
          <a:p>
            <a:pPr lvl="1"/>
            <a:endParaRPr lang="en-US" dirty="0"/>
          </a:p>
          <a:p>
            <a:r>
              <a:rPr lang="en-US" dirty="0"/>
              <a:t>The test increasingly used to ensure compliance around the world may surprise you.</a:t>
            </a:r>
          </a:p>
          <a:p>
            <a:endParaRPr lang="en-US" dirty="0"/>
          </a:p>
        </p:txBody>
      </p:sp>
      <p:sp>
        <p:nvSpPr>
          <p:cNvPr id="4" name="Slide Number Placeholder 3">
            <a:extLst>
              <a:ext uri="{FF2B5EF4-FFF2-40B4-BE49-F238E27FC236}">
                <a16:creationId xmlns:a16="http://schemas.microsoft.com/office/drawing/2014/main" id="{7F251734-F5DC-DC43-B6A0-A71E86274550}"/>
              </a:ext>
            </a:extLst>
          </p:cNvPr>
          <p:cNvSpPr>
            <a:spLocks noGrp="1"/>
          </p:cNvSpPr>
          <p:nvPr>
            <p:ph type="sldNum" sz="quarter" idx="12"/>
          </p:nvPr>
        </p:nvSpPr>
        <p:spPr/>
        <p:txBody>
          <a:bodyPr/>
          <a:lstStyle/>
          <a:p>
            <a:fld id="{C238F03A-58E1-4ECA-9024-348A9A81A53D}" type="slidenum">
              <a:rPr lang="en-US" smtClean="0"/>
              <a:pPr/>
              <a:t>12</a:t>
            </a:fld>
            <a:endParaRPr lang="en-US" dirty="0"/>
          </a:p>
        </p:txBody>
      </p:sp>
      <p:pic>
        <p:nvPicPr>
          <p:cNvPr id="6" name="Picture 5">
            <a:extLst>
              <a:ext uri="{FF2B5EF4-FFF2-40B4-BE49-F238E27FC236}">
                <a16:creationId xmlns:a16="http://schemas.microsoft.com/office/drawing/2014/main" id="{53E40B16-614B-AD4D-9E61-44E3F15906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50868" y="1196752"/>
            <a:ext cx="3393740" cy="1899568"/>
          </a:xfrm>
          <a:prstGeom prst="rect">
            <a:avLst/>
          </a:prstGeom>
        </p:spPr>
      </p:pic>
    </p:spTree>
    <p:extLst>
      <p:ext uri="{BB962C8B-B14F-4D97-AF65-F5344CB8AC3E}">
        <p14:creationId xmlns:p14="http://schemas.microsoft.com/office/powerpoint/2010/main" val="4082688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33400"/>
            <a:ext cx="8784976" cy="990600"/>
          </a:xfrm>
        </p:spPr>
        <p:txBody>
          <a:bodyPr>
            <a:noAutofit/>
          </a:bodyPr>
          <a:lstStyle/>
          <a:p>
            <a:r>
              <a:rPr lang="en-US" sz="3200" dirty="0"/>
              <a:t>The Way The World is Moving to Test Emissions Is Modern But Problematic in Tracking Emissions</a:t>
            </a:r>
          </a:p>
        </p:txBody>
      </p:sp>
      <p:sp>
        <p:nvSpPr>
          <p:cNvPr id="3" name="Content Placeholder 2"/>
          <p:cNvSpPr>
            <a:spLocks noGrp="1"/>
          </p:cNvSpPr>
          <p:nvPr>
            <p:ph idx="1"/>
          </p:nvPr>
        </p:nvSpPr>
        <p:spPr>
          <a:xfrm>
            <a:off x="107504" y="1888232"/>
            <a:ext cx="8229600" cy="1684784"/>
          </a:xfrm>
        </p:spPr>
        <p:txBody>
          <a:bodyPr>
            <a:normAutofit/>
          </a:bodyPr>
          <a:lstStyle/>
          <a:p>
            <a:r>
              <a:rPr lang="en-US" dirty="0"/>
              <a:t>Many states, including ours, over the past 20 years have moved from tailpipe tests to ‘</a:t>
            </a:r>
            <a:r>
              <a:rPr lang="en-US" i="1" dirty="0"/>
              <a:t>OBD scans</a:t>
            </a:r>
            <a:r>
              <a:rPr lang="en-US" dirty="0"/>
              <a:t>’</a:t>
            </a:r>
          </a:p>
        </p:txBody>
      </p:sp>
      <p:sp>
        <p:nvSpPr>
          <p:cNvPr id="4" name="Slide Number Placeholder 3"/>
          <p:cNvSpPr>
            <a:spLocks noGrp="1"/>
          </p:cNvSpPr>
          <p:nvPr>
            <p:ph type="sldNum" sz="quarter" idx="12"/>
          </p:nvPr>
        </p:nvSpPr>
        <p:spPr/>
        <p:txBody>
          <a:bodyPr/>
          <a:lstStyle/>
          <a:p>
            <a:fld id="{C238F03A-58E1-4ECA-9024-348A9A81A53D}" type="slidenum">
              <a:rPr lang="en-US" smtClean="0"/>
              <a:pPr/>
              <a:t>13</a:t>
            </a:fld>
            <a:endParaRPr lang="en-US" dirty="0"/>
          </a:p>
        </p:txBody>
      </p:sp>
      <p:grpSp>
        <p:nvGrpSpPr>
          <p:cNvPr id="9" name="Group 8"/>
          <p:cNvGrpSpPr/>
          <p:nvPr/>
        </p:nvGrpSpPr>
        <p:grpSpPr>
          <a:xfrm>
            <a:off x="107504" y="3068960"/>
            <a:ext cx="9145016" cy="2020788"/>
            <a:chOff x="107504" y="3068960"/>
            <a:chExt cx="9145016" cy="2020788"/>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8220" y="3876619"/>
              <a:ext cx="590093" cy="51694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3068960"/>
              <a:ext cx="3378200" cy="1454150"/>
            </a:xfrm>
            <a:prstGeom prst="rect">
              <a:avLst/>
            </a:prstGeom>
          </p:spPr>
        </p:pic>
        <p:sp>
          <p:nvSpPr>
            <p:cNvPr id="7" name="Content Placeholder 2"/>
            <p:cNvSpPr txBox="1">
              <a:spLocks/>
            </p:cNvSpPr>
            <p:nvPr/>
          </p:nvSpPr>
          <p:spPr>
            <a:xfrm>
              <a:off x="3563888" y="3073524"/>
              <a:ext cx="5688632" cy="2016224"/>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dirty="0"/>
                <a:t>Most 1996-newer vehicles use OBD-II</a:t>
              </a:r>
              <a:r>
                <a:rPr lang="en-US" sz="2800" dirty="0"/>
                <a:t> </a:t>
              </a:r>
              <a:r>
                <a:rPr lang="en-US" dirty="0"/>
                <a:t>computer: “is vehicle within spec?”</a:t>
              </a:r>
            </a:p>
            <a:p>
              <a:pPr lvl="1"/>
              <a:r>
                <a:rPr lang="en-US" dirty="0"/>
                <a:t>If not, turn on the MIL</a:t>
              </a:r>
            </a:p>
            <a:p>
              <a:pPr lvl="1"/>
              <a:r>
                <a:rPr lang="en-US" dirty="0"/>
                <a:t>OBD emissions test </a:t>
              </a:r>
              <a:r>
                <a:rPr lang="en-US" i="1" dirty="0"/>
                <a:t>just checks this </a:t>
              </a:r>
              <a:r>
                <a:rPr lang="en-US" dirty="0"/>
                <a:t>(fast!) </a:t>
              </a:r>
            </a:p>
            <a:p>
              <a:pPr marL="0" indent="0">
                <a:buNone/>
              </a:pPr>
              <a:endParaRPr lang="en-US" dirty="0"/>
            </a:p>
          </p:txBody>
        </p:sp>
      </p:grpSp>
      <p:sp>
        <p:nvSpPr>
          <p:cNvPr id="8" name="Content Placeholder 2"/>
          <p:cNvSpPr txBox="1">
            <a:spLocks/>
          </p:cNvSpPr>
          <p:nvPr/>
        </p:nvSpPr>
        <p:spPr>
          <a:xfrm>
            <a:off x="35496" y="5085184"/>
            <a:ext cx="8964488" cy="1684784"/>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lvl="1"/>
            <a:r>
              <a:rPr lang="en-US" sz="2200" dirty="0"/>
              <a:t>But let’s talk about that just a bit more..</a:t>
            </a:r>
          </a:p>
          <a:p>
            <a:pPr lvl="1"/>
            <a:endParaRPr lang="en-US" sz="1200" dirty="0"/>
          </a:p>
        </p:txBody>
      </p:sp>
    </p:spTree>
    <p:extLst>
      <p:ext uri="{BB962C8B-B14F-4D97-AF65-F5344CB8AC3E}">
        <p14:creationId xmlns:p14="http://schemas.microsoft.com/office/powerpoint/2010/main" val="181132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15E78-BD33-4464-9863-612A39CC5411}"/>
              </a:ext>
            </a:extLst>
          </p:cNvPr>
          <p:cNvSpPr>
            <a:spLocks noGrp="1"/>
          </p:cNvSpPr>
          <p:nvPr>
            <p:ph type="title"/>
          </p:nvPr>
        </p:nvSpPr>
        <p:spPr>
          <a:xfrm>
            <a:off x="74141" y="638200"/>
            <a:ext cx="8995718" cy="990600"/>
          </a:xfrm>
        </p:spPr>
        <p:txBody>
          <a:bodyPr>
            <a:normAutofit fontScale="90000"/>
          </a:bodyPr>
          <a:lstStyle/>
          <a:p>
            <a:r>
              <a:rPr lang="en-US" dirty="0"/>
              <a:t>The OBD-II system (indirect measurement) is a </a:t>
            </a:r>
            <a:r>
              <a:rPr lang="en-US" u="sng" dirty="0"/>
              <a:t>proxy</a:t>
            </a:r>
            <a:r>
              <a:rPr lang="en-US" dirty="0"/>
              <a:t> to direct measurement, but is not very transparent</a:t>
            </a:r>
            <a:endParaRPr lang="en-US" baseline="30000" dirty="0"/>
          </a:p>
        </p:txBody>
      </p:sp>
      <p:sp>
        <p:nvSpPr>
          <p:cNvPr id="3" name="Content Placeholder 2">
            <a:extLst>
              <a:ext uri="{FF2B5EF4-FFF2-40B4-BE49-F238E27FC236}">
                <a16:creationId xmlns:a16="http://schemas.microsoft.com/office/drawing/2014/main" id="{C64BD7CC-AAE2-4A7D-9FE3-FBDF65364D89}"/>
              </a:ext>
            </a:extLst>
          </p:cNvPr>
          <p:cNvSpPr>
            <a:spLocks noGrp="1"/>
          </p:cNvSpPr>
          <p:nvPr>
            <p:ph idx="1"/>
          </p:nvPr>
        </p:nvSpPr>
        <p:spPr>
          <a:xfrm>
            <a:off x="74142" y="2013471"/>
            <a:ext cx="1900132" cy="507638"/>
          </a:xfrm>
        </p:spPr>
        <p:txBody>
          <a:bodyPr>
            <a:noAutofit/>
          </a:bodyPr>
          <a:lstStyle/>
          <a:p>
            <a:pPr marL="0" indent="0">
              <a:buNone/>
            </a:pPr>
            <a:r>
              <a:rPr lang="en-US" sz="1650" dirty="0"/>
              <a:t>Network of sensors, including:</a:t>
            </a:r>
          </a:p>
        </p:txBody>
      </p:sp>
      <p:pic>
        <p:nvPicPr>
          <p:cNvPr id="5" name="Picture 4" descr="A close up of a box&#10;&#10;Description generated with high confidence">
            <a:extLst>
              <a:ext uri="{FF2B5EF4-FFF2-40B4-BE49-F238E27FC236}">
                <a16:creationId xmlns:a16="http://schemas.microsoft.com/office/drawing/2014/main" id="{80133254-0457-40B2-B43C-DC3502BED9A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361605" y="2043709"/>
            <a:ext cx="1501244" cy="1510685"/>
          </a:xfrm>
          <a:prstGeom prst="rect">
            <a:avLst/>
          </a:prstGeom>
        </p:spPr>
      </p:pic>
      <p:pic>
        <p:nvPicPr>
          <p:cNvPr id="6" name="Picture 5" descr="A circuit board&#10;&#10;Description generated with very high confidence">
            <a:extLst>
              <a:ext uri="{FF2B5EF4-FFF2-40B4-BE49-F238E27FC236}">
                <a16:creationId xmlns:a16="http://schemas.microsoft.com/office/drawing/2014/main" id="{CD038607-BF72-472A-AFB6-0A55C931B37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21633" y="2987155"/>
            <a:ext cx="1872095" cy="1872095"/>
          </a:xfrm>
          <a:prstGeom prst="rect">
            <a:avLst/>
          </a:prstGeom>
        </p:spPr>
      </p:pic>
      <p:cxnSp>
        <p:nvCxnSpPr>
          <p:cNvPr id="7" name="Straight Arrow Connector 6">
            <a:extLst>
              <a:ext uri="{FF2B5EF4-FFF2-40B4-BE49-F238E27FC236}">
                <a16:creationId xmlns:a16="http://schemas.microsoft.com/office/drawing/2014/main" id="{0FBC8A2F-FA41-43EC-8CD5-E66DD0CD0769}"/>
              </a:ext>
            </a:extLst>
          </p:cNvPr>
          <p:cNvCxnSpPr>
            <a:cxnSpLocks/>
            <a:stCxn id="16" idx="3"/>
          </p:cNvCxnSpPr>
          <p:nvPr/>
        </p:nvCxnSpPr>
        <p:spPr>
          <a:xfrm>
            <a:off x="1504997" y="2895933"/>
            <a:ext cx="1064178" cy="70603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F29D0A0F-263F-4C21-913D-9CCBD9C3E055}"/>
              </a:ext>
            </a:extLst>
          </p:cNvPr>
          <p:cNvCxnSpPr>
            <a:cxnSpLocks/>
            <a:stCxn id="17" idx="3"/>
          </p:cNvCxnSpPr>
          <p:nvPr/>
        </p:nvCxnSpPr>
        <p:spPr>
          <a:xfrm flipV="1">
            <a:off x="1479862" y="3923202"/>
            <a:ext cx="1089314" cy="3863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56025B0D-9CA0-4AE8-8FFC-7823188F2A2A}"/>
              </a:ext>
            </a:extLst>
          </p:cNvPr>
          <p:cNvCxnSpPr>
            <a:cxnSpLocks/>
            <a:stCxn id="18" idx="3"/>
          </p:cNvCxnSpPr>
          <p:nvPr/>
        </p:nvCxnSpPr>
        <p:spPr>
          <a:xfrm flipV="1">
            <a:off x="1479862" y="4244441"/>
            <a:ext cx="1182887" cy="68700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5A252DBD-9CC2-4341-BD25-D480DE604E36}"/>
              </a:ext>
            </a:extLst>
          </p:cNvPr>
          <p:cNvCxnSpPr>
            <a:cxnSpLocks/>
          </p:cNvCxnSpPr>
          <p:nvPr/>
        </p:nvCxnSpPr>
        <p:spPr>
          <a:xfrm flipV="1">
            <a:off x="3892003" y="3191202"/>
            <a:ext cx="598973" cy="29592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2" name="Picture 11" descr="A screen shot of a clock&#10;&#10;Description generated with very high confidence">
            <a:extLst>
              <a:ext uri="{FF2B5EF4-FFF2-40B4-BE49-F238E27FC236}">
                <a16:creationId xmlns:a16="http://schemas.microsoft.com/office/drawing/2014/main" id="{81CDCEC8-4008-400C-BB9C-9593BB359D5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363298" y="3615522"/>
            <a:ext cx="2652501" cy="1989376"/>
          </a:xfrm>
          <a:prstGeom prst="rect">
            <a:avLst/>
          </a:prstGeom>
        </p:spPr>
      </p:pic>
      <p:sp>
        <p:nvSpPr>
          <p:cNvPr id="13" name="Speech Bubble: Rectangle 12">
            <a:extLst>
              <a:ext uri="{FF2B5EF4-FFF2-40B4-BE49-F238E27FC236}">
                <a16:creationId xmlns:a16="http://schemas.microsoft.com/office/drawing/2014/main" id="{120D93A0-8776-4BBB-AFCB-69D4429D5186}"/>
              </a:ext>
            </a:extLst>
          </p:cNvPr>
          <p:cNvSpPr/>
          <p:nvPr/>
        </p:nvSpPr>
        <p:spPr>
          <a:xfrm>
            <a:off x="3459409" y="4558153"/>
            <a:ext cx="2167418" cy="546458"/>
          </a:xfrm>
          <a:prstGeom prst="wedgeRectCallout">
            <a:avLst>
              <a:gd name="adj1" fmla="val -59371"/>
              <a:gd name="adj2" fmla="val -18430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Stored as Diagnostic Trouble Codes (DTCs)</a:t>
            </a:r>
          </a:p>
        </p:txBody>
      </p:sp>
      <p:sp>
        <p:nvSpPr>
          <p:cNvPr id="14" name="Speech Bubble: Rectangle 13">
            <a:extLst>
              <a:ext uri="{FF2B5EF4-FFF2-40B4-BE49-F238E27FC236}">
                <a16:creationId xmlns:a16="http://schemas.microsoft.com/office/drawing/2014/main" id="{3FEE548D-954A-4507-98EB-83C408CC0452}"/>
              </a:ext>
            </a:extLst>
          </p:cNvPr>
          <p:cNvSpPr/>
          <p:nvPr/>
        </p:nvSpPr>
        <p:spPr>
          <a:xfrm>
            <a:off x="6417358" y="2389300"/>
            <a:ext cx="2652501" cy="546458"/>
          </a:xfrm>
          <a:prstGeom prst="wedgeRectCallout">
            <a:avLst>
              <a:gd name="adj1" fmla="val -1453"/>
              <a:gd name="adj2" fmla="val 32148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350" dirty="0"/>
              <a:t>Malfunction Indicator Lamp (MIL)</a:t>
            </a:r>
            <a:br>
              <a:rPr lang="en-US" sz="1350" dirty="0"/>
            </a:br>
            <a:r>
              <a:rPr lang="en-US" sz="1350" dirty="0"/>
              <a:t> </a:t>
            </a:r>
            <a:r>
              <a:rPr lang="en-US" sz="1350" i="1" dirty="0"/>
              <a:t>i.e. Check Engine Light</a:t>
            </a:r>
            <a:endParaRPr lang="en-US" sz="1350" dirty="0"/>
          </a:p>
        </p:txBody>
      </p:sp>
      <p:sp>
        <p:nvSpPr>
          <p:cNvPr id="15" name="TextBox 14">
            <a:extLst>
              <a:ext uri="{FF2B5EF4-FFF2-40B4-BE49-F238E27FC236}">
                <a16:creationId xmlns:a16="http://schemas.microsoft.com/office/drawing/2014/main" id="{29A3FC9A-116A-4C61-9319-D4AD3EBDF4F5}"/>
              </a:ext>
            </a:extLst>
          </p:cNvPr>
          <p:cNvSpPr txBox="1"/>
          <p:nvPr/>
        </p:nvSpPr>
        <p:spPr>
          <a:xfrm>
            <a:off x="2758303" y="5086013"/>
            <a:ext cx="3527987" cy="854080"/>
          </a:xfrm>
          <a:prstGeom prst="rect">
            <a:avLst/>
          </a:prstGeom>
          <a:noFill/>
        </p:spPr>
        <p:txBody>
          <a:bodyPr wrap="square" rtlCol="0">
            <a:spAutoFit/>
          </a:bodyPr>
          <a:lstStyle/>
          <a:p>
            <a:r>
              <a:rPr lang="en-US" sz="1650" dirty="0"/>
              <a:t>E.g. </a:t>
            </a:r>
            <a:r>
              <a:rPr lang="en-US" sz="1650" b="1" i="1" dirty="0"/>
              <a:t>P0420 </a:t>
            </a:r>
            <a:r>
              <a:rPr lang="en-US" sz="1650" dirty="0"/>
              <a:t>means “Catalytic Convertor System Efficiency Below Threshold”</a:t>
            </a:r>
          </a:p>
        </p:txBody>
      </p:sp>
      <p:sp>
        <p:nvSpPr>
          <p:cNvPr id="16" name="Rectangle 15">
            <a:extLst>
              <a:ext uri="{FF2B5EF4-FFF2-40B4-BE49-F238E27FC236}">
                <a16:creationId xmlns:a16="http://schemas.microsoft.com/office/drawing/2014/main" id="{B556CE22-CD52-4486-BAF8-DB6BC379EEEE}"/>
              </a:ext>
            </a:extLst>
          </p:cNvPr>
          <p:cNvSpPr/>
          <p:nvPr/>
        </p:nvSpPr>
        <p:spPr>
          <a:xfrm>
            <a:off x="74141" y="2574694"/>
            <a:ext cx="1430856" cy="64247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dirty="0"/>
              <a:t>Oxygen/</a:t>
            </a:r>
            <a:br>
              <a:rPr lang="en-US" sz="1600" dirty="0"/>
            </a:br>
            <a:r>
              <a:rPr lang="en-US" sz="1400" dirty="0"/>
              <a:t>Airflow</a:t>
            </a:r>
            <a:r>
              <a:rPr lang="en-US" sz="1600" dirty="0"/>
              <a:t> Sensor</a:t>
            </a:r>
          </a:p>
        </p:txBody>
      </p:sp>
      <p:sp>
        <p:nvSpPr>
          <p:cNvPr id="17" name="Rectangle 16">
            <a:extLst>
              <a:ext uri="{FF2B5EF4-FFF2-40B4-BE49-F238E27FC236}">
                <a16:creationId xmlns:a16="http://schemas.microsoft.com/office/drawing/2014/main" id="{BBECFA31-A457-45D0-8A4A-FD41749B65E4}"/>
              </a:ext>
            </a:extLst>
          </p:cNvPr>
          <p:cNvSpPr/>
          <p:nvPr/>
        </p:nvSpPr>
        <p:spPr>
          <a:xfrm>
            <a:off x="74141" y="3640601"/>
            <a:ext cx="1405721" cy="6424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dirty="0"/>
              <a:t>Fuel Flow Sensor</a:t>
            </a:r>
          </a:p>
        </p:txBody>
      </p:sp>
      <p:sp>
        <p:nvSpPr>
          <p:cNvPr id="18" name="Rectangle 17">
            <a:extLst>
              <a:ext uri="{FF2B5EF4-FFF2-40B4-BE49-F238E27FC236}">
                <a16:creationId xmlns:a16="http://schemas.microsoft.com/office/drawing/2014/main" id="{A5886523-A0D3-43F0-ABD3-0F5AB76421B8}"/>
              </a:ext>
            </a:extLst>
          </p:cNvPr>
          <p:cNvSpPr/>
          <p:nvPr/>
        </p:nvSpPr>
        <p:spPr>
          <a:xfrm>
            <a:off x="74141" y="4610209"/>
            <a:ext cx="1405721" cy="64247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t>RPM, Tire Pressure, etc.</a:t>
            </a:r>
          </a:p>
        </p:txBody>
      </p:sp>
      <p:grpSp>
        <p:nvGrpSpPr>
          <p:cNvPr id="50" name="Group 49">
            <a:extLst>
              <a:ext uri="{FF2B5EF4-FFF2-40B4-BE49-F238E27FC236}">
                <a16:creationId xmlns:a16="http://schemas.microsoft.com/office/drawing/2014/main" id="{18EE2B45-8077-4006-B975-72A49FAFA0F7}"/>
              </a:ext>
            </a:extLst>
          </p:cNvPr>
          <p:cNvGrpSpPr/>
          <p:nvPr/>
        </p:nvGrpSpPr>
        <p:grpSpPr>
          <a:xfrm>
            <a:off x="4526682" y="2159259"/>
            <a:ext cx="1109795" cy="1076538"/>
            <a:chOff x="6035575" y="1736012"/>
            <a:chExt cx="1479727" cy="1435384"/>
          </a:xfrm>
        </p:grpSpPr>
        <p:pic>
          <p:nvPicPr>
            <p:cNvPr id="21" name="Picture 20" descr="A picture containing clipart&#10;&#10;Description automatically generated">
              <a:extLst>
                <a:ext uri="{FF2B5EF4-FFF2-40B4-BE49-F238E27FC236}">
                  <a16:creationId xmlns:a16="http://schemas.microsoft.com/office/drawing/2014/main" id="{B8D8A54F-2135-4128-8C10-2825CAB1FB77}"/>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rot="20684112">
              <a:off x="6798906" y="2443439"/>
              <a:ext cx="716396" cy="274805"/>
            </a:xfrm>
            <a:prstGeom prst="rect">
              <a:avLst/>
            </a:prstGeom>
          </p:spPr>
        </p:pic>
        <p:pic>
          <p:nvPicPr>
            <p:cNvPr id="24" name="Picture 23">
              <a:extLst>
                <a:ext uri="{FF2B5EF4-FFF2-40B4-BE49-F238E27FC236}">
                  <a16:creationId xmlns:a16="http://schemas.microsoft.com/office/drawing/2014/main" id="{AE84DE49-0BD2-451D-BDDC-3B513C28F576}"/>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rot="2224131">
              <a:off x="6035575" y="2809142"/>
              <a:ext cx="572052" cy="211183"/>
            </a:xfrm>
            <a:prstGeom prst="rect">
              <a:avLst/>
            </a:prstGeom>
          </p:spPr>
        </p:pic>
        <p:pic>
          <p:nvPicPr>
            <p:cNvPr id="33" name="Picture 32">
              <a:extLst>
                <a:ext uri="{FF2B5EF4-FFF2-40B4-BE49-F238E27FC236}">
                  <a16:creationId xmlns:a16="http://schemas.microsoft.com/office/drawing/2014/main" id="{BBEDABA8-C616-43EC-A76A-39930C7306BE}"/>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7190353" y="2816638"/>
              <a:ext cx="313668" cy="260544"/>
            </a:xfrm>
            <a:prstGeom prst="rect">
              <a:avLst/>
            </a:prstGeom>
          </p:spPr>
        </p:pic>
        <p:pic>
          <p:nvPicPr>
            <p:cNvPr id="36" name="Picture 35" descr="A close up of a sign&#10;&#10;Description automatically generated">
              <a:extLst>
                <a:ext uri="{FF2B5EF4-FFF2-40B4-BE49-F238E27FC236}">
                  <a16:creationId xmlns:a16="http://schemas.microsoft.com/office/drawing/2014/main" id="{6EA7DBE5-068C-4AD1-A39C-8CE68628D902}"/>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6703020" y="2858528"/>
              <a:ext cx="312868" cy="312868"/>
            </a:xfrm>
            <a:prstGeom prst="rect">
              <a:avLst/>
            </a:prstGeom>
          </p:spPr>
        </p:pic>
        <p:pic>
          <p:nvPicPr>
            <p:cNvPr id="42" name="Picture 41">
              <a:extLst>
                <a:ext uri="{FF2B5EF4-FFF2-40B4-BE49-F238E27FC236}">
                  <a16:creationId xmlns:a16="http://schemas.microsoft.com/office/drawing/2014/main" id="{D3C84A5A-638C-41D6-8AD5-C939453A7F7C}"/>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6108103" y="2270770"/>
              <a:ext cx="500574" cy="500574"/>
            </a:xfrm>
            <a:prstGeom prst="rect">
              <a:avLst/>
            </a:prstGeom>
            <a:scene3d>
              <a:camera prst="isometricOffAxis1Left"/>
              <a:lightRig rig="threePt" dir="t"/>
            </a:scene3d>
          </p:spPr>
        </p:pic>
        <p:pic>
          <p:nvPicPr>
            <p:cNvPr id="48" name="Picture 47">
              <a:extLst>
                <a:ext uri="{FF2B5EF4-FFF2-40B4-BE49-F238E27FC236}">
                  <a16:creationId xmlns:a16="http://schemas.microsoft.com/office/drawing/2014/main" id="{7C368AD0-C6C0-4741-9D77-531FFDFD0318}"/>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foregroundMark x1="42000" y1="43111" x2="42000" y2="43111"/>
                          <a14:foregroundMark x1="51500" y1="59556" x2="51500" y2="59556"/>
                          <a14:foregroundMark x1="62333" y1="52889" x2="62333" y2="52889"/>
                          <a14:foregroundMark x1="71333" y1="44889" x2="71333" y2="44889"/>
                          <a14:foregroundMark x1="75500" y1="53111" x2="75500" y2="53111"/>
                          <a14:foregroundMark x1="69667" y1="61556" x2="69667" y2="61556"/>
                          <a14:foregroundMark x1="74167" y1="32000" x2="74167" y2="32000"/>
                          <a14:foregroundMark x1="76000" y1="33778" x2="76000" y2="3377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2"/>
                </a:ext>
              </a:extLst>
            </a:blip>
            <a:stretch>
              <a:fillRect/>
            </a:stretch>
          </p:blipFill>
          <p:spPr>
            <a:xfrm>
              <a:off x="6310437" y="1736012"/>
              <a:ext cx="902467" cy="676850"/>
            </a:xfrm>
            <a:prstGeom prst="rect">
              <a:avLst/>
            </a:prstGeom>
          </p:spPr>
        </p:pic>
      </p:grpSp>
      <p:sp>
        <p:nvSpPr>
          <p:cNvPr id="4" name="Slide Number Placeholder 3">
            <a:extLst>
              <a:ext uri="{FF2B5EF4-FFF2-40B4-BE49-F238E27FC236}">
                <a16:creationId xmlns:a16="http://schemas.microsoft.com/office/drawing/2014/main" id="{DF81ED9F-F892-43D6-B021-A1277E62C050}"/>
              </a:ext>
            </a:extLst>
          </p:cNvPr>
          <p:cNvSpPr>
            <a:spLocks noGrp="1"/>
          </p:cNvSpPr>
          <p:nvPr>
            <p:ph type="sldNum" sz="quarter" idx="12"/>
          </p:nvPr>
        </p:nvSpPr>
        <p:spPr/>
        <p:txBody>
          <a:bodyPr/>
          <a:lstStyle/>
          <a:p>
            <a:fld id="{8F9D9BB0-BD67-4911-AADF-FA81B8A54B34}" type="slidenum">
              <a:rPr lang="en-US" smtClean="0"/>
              <a:t>14</a:t>
            </a:fld>
            <a:endParaRPr lang="en-US"/>
          </a:p>
        </p:txBody>
      </p:sp>
      <p:sp>
        <p:nvSpPr>
          <p:cNvPr id="28" name="TextBox 27">
            <a:extLst>
              <a:ext uri="{FF2B5EF4-FFF2-40B4-BE49-F238E27FC236}">
                <a16:creationId xmlns:a16="http://schemas.microsoft.com/office/drawing/2014/main" id="{10DED0BC-AD59-499A-A0AE-EFE3B653AEFC}"/>
              </a:ext>
            </a:extLst>
          </p:cNvPr>
          <p:cNvSpPr txBox="1"/>
          <p:nvPr/>
        </p:nvSpPr>
        <p:spPr>
          <a:xfrm>
            <a:off x="2071305" y="5878177"/>
            <a:ext cx="3527987" cy="553998"/>
          </a:xfrm>
          <a:prstGeom prst="rect">
            <a:avLst/>
          </a:prstGeom>
          <a:noFill/>
        </p:spPr>
        <p:txBody>
          <a:bodyPr wrap="square" rtlCol="0">
            <a:spAutoFit/>
          </a:bodyPr>
          <a:lstStyle/>
          <a:p>
            <a:pPr algn="ctr"/>
            <a:r>
              <a:rPr lang="en-US" sz="750" dirty="0"/>
              <a:t>ECU Image Source: </a:t>
            </a:r>
            <a:r>
              <a:rPr lang="en-US" sz="750" dirty="0">
                <a:hlinkClick r:id="rId23"/>
              </a:rPr>
              <a:t>https://new.minimania.com/part/G2NME4300-P/Mini-Cooper-S-Ecu-Upgrade-Nm-Engineering-Gen2-R55-r59</a:t>
            </a:r>
            <a:endParaRPr lang="en-US" sz="750" dirty="0"/>
          </a:p>
          <a:p>
            <a:pPr algn="ctr"/>
            <a:endParaRPr lang="en-US" sz="750" dirty="0"/>
          </a:p>
          <a:p>
            <a:pPr algn="ctr"/>
            <a:endParaRPr lang="en-US" sz="750" dirty="0"/>
          </a:p>
        </p:txBody>
      </p:sp>
      <p:cxnSp>
        <p:nvCxnSpPr>
          <p:cNvPr id="11" name="Straight Arrow Connector 10">
            <a:extLst>
              <a:ext uri="{FF2B5EF4-FFF2-40B4-BE49-F238E27FC236}">
                <a16:creationId xmlns:a16="http://schemas.microsoft.com/office/drawing/2014/main" id="{ABCA25D4-F667-4891-9566-327441F24F36}"/>
              </a:ext>
            </a:extLst>
          </p:cNvPr>
          <p:cNvCxnSpPr>
            <a:cxnSpLocks/>
          </p:cNvCxnSpPr>
          <p:nvPr/>
        </p:nvCxnSpPr>
        <p:spPr>
          <a:xfrm>
            <a:off x="5762365" y="3191202"/>
            <a:ext cx="1585220" cy="1218874"/>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41E25A08-8BBA-4797-909C-B084F50DEB75}"/>
              </a:ext>
            </a:extLst>
          </p:cNvPr>
          <p:cNvSpPr txBox="1"/>
          <p:nvPr/>
        </p:nvSpPr>
        <p:spPr>
          <a:xfrm>
            <a:off x="6407374" y="5602462"/>
            <a:ext cx="2553050" cy="438582"/>
          </a:xfrm>
          <a:prstGeom prst="rect">
            <a:avLst/>
          </a:prstGeom>
          <a:noFill/>
        </p:spPr>
        <p:txBody>
          <a:bodyPr wrap="square" rtlCol="0">
            <a:spAutoFit/>
          </a:bodyPr>
          <a:lstStyle/>
          <a:p>
            <a:pPr algn="ctr"/>
            <a:r>
              <a:rPr lang="en-US" sz="750" dirty="0"/>
              <a:t>Source: </a:t>
            </a:r>
            <a:r>
              <a:rPr lang="en-US" sz="750" dirty="0">
                <a:hlinkClick r:id="rId24"/>
              </a:rPr>
              <a:t>http://blog.lubetech.com/diesel-service-tips</a:t>
            </a:r>
            <a:endParaRPr lang="en-US" sz="750" dirty="0"/>
          </a:p>
          <a:p>
            <a:pPr algn="ctr"/>
            <a:endParaRPr lang="en-US" sz="750" dirty="0"/>
          </a:p>
          <a:p>
            <a:pPr algn="ctr"/>
            <a:endParaRPr lang="en-US" sz="750" dirty="0"/>
          </a:p>
        </p:txBody>
      </p:sp>
    </p:spTree>
    <p:extLst>
      <p:ext uri="{BB962C8B-B14F-4D97-AF65-F5344CB8AC3E}">
        <p14:creationId xmlns:p14="http://schemas.microsoft.com/office/powerpoint/2010/main" val="55755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par>
                                <p:cTn id="46" presetID="10" presetClass="entr" presetSubtype="0"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500"/>
                                        <p:tgtEl>
                                          <p:spTgt spid="5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up)">
                                      <p:cBhvr>
                                        <p:cTn id="53" dur="500"/>
                                        <p:tgtEl>
                                          <p:spTgt spid="11"/>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childTnLst>
                          </p:cTn>
                        </p:par>
                        <p:par>
                          <p:cTn id="61" fill="hold">
                            <p:stCondLst>
                              <p:cond delay="1000"/>
                            </p:stCondLst>
                            <p:childTnLst>
                              <p:par>
                                <p:cTn id="62" presetID="1" presetClass="entr" presetSubtype="0"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animBg="1"/>
      <p:bldP spid="14" grpId="0" animBg="1"/>
      <p:bldP spid="15" grpId="0"/>
      <p:bldP spid="16" grpId="0" animBg="1"/>
      <p:bldP spid="17" grpId="0" animBg="1"/>
      <p:bldP spid="18" grpId="0" animBg="1"/>
      <p:bldP spid="28"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p:spPr>
        <p:txBody>
          <a:bodyPr>
            <a:normAutofit/>
          </a:bodyPr>
          <a:lstStyle/>
          <a:p>
            <a:r>
              <a:rPr lang="en-US" dirty="0"/>
              <a:t>What Tests Were Done in PA (2016)</a:t>
            </a:r>
          </a:p>
        </p:txBody>
      </p:sp>
      <p:sp>
        <p:nvSpPr>
          <p:cNvPr id="4" name="Slide Number Placeholder 3"/>
          <p:cNvSpPr>
            <a:spLocks noGrp="1"/>
          </p:cNvSpPr>
          <p:nvPr>
            <p:ph type="sldNum" sz="quarter" idx="12"/>
          </p:nvPr>
        </p:nvSpPr>
        <p:spPr/>
        <p:txBody>
          <a:bodyPr/>
          <a:lstStyle/>
          <a:p>
            <a:fld id="{C238F03A-58E1-4ECA-9024-348A9A81A53D}" type="slidenum">
              <a:rPr lang="en-US" smtClean="0"/>
              <a:pPr/>
              <a:t>15</a:t>
            </a:fld>
            <a:endParaRPr lang="en-US" dirty="0"/>
          </a:p>
        </p:txBody>
      </p:sp>
      <p:pic>
        <p:nvPicPr>
          <p:cNvPr id="12" name="Picture 11"/>
          <p:cNvPicPr>
            <a:picLocks noChangeAspect="1"/>
          </p:cNvPicPr>
          <p:nvPr/>
        </p:nvPicPr>
        <p:blipFill>
          <a:blip r:embed="rId2"/>
          <a:stretch>
            <a:fillRect/>
          </a:stretch>
        </p:blipFill>
        <p:spPr>
          <a:xfrm>
            <a:off x="625729" y="1327597"/>
            <a:ext cx="7622032" cy="5520944"/>
          </a:xfrm>
          <a:prstGeom prst="rect">
            <a:avLst/>
          </a:prstGeom>
        </p:spPr>
      </p:pic>
      <p:grpSp>
        <p:nvGrpSpPr>
          <p:cNvPr id="15" name="Group 14"/>
          <p:cNvGrpSpPr/>
          <p:nvPr/>
        </p:nvGrpSpPr>
        <p:grpSpPr>
          <a:xfrm>
            <a:off x="3203848" y="4365104"/>
            <a:ext cx="4767933" cy="1656184"/>
            <a:chOff x="3203848" y="4365104"/>
            <a:chExt cx="4767933" cy="1656184"/>
          </a:xfrm>
        </p:grpSpPr>
        <p:sp>
          <p:nvSpPr>
            <p:cNvPr id="13" name="Oval 12"/>
            <p:cNvSpPr/>
            <p:nvPr/>
          </p:nvSpPr>
          <p:spPr>
            <a:xfrm>
              <a:off x="3203848" y="4365104"/>
              <a:ext cx="1512168" cy="165618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860032" y="4869160"/>
              <a:ext cx="3111749" cy="461665"/>
            </a:xfrm>
            <a:prstGeom prst="rect">
              <a:avLst/>
            </a:prstGeom>
            <a:noFill/>
          </p:spPr>
          <p:txBody>
            <a:bodyPr wrap="none" rtlCol="0">
              <a:spAutoFit/>
            </a:bodyPr>
            <a:lstStyle/>
            <a:p>
              <a:r>
                <a:rPr lang="en-US" sz="2400" dirty="0"/>
                <a:t>Direct Measurements</a:t>
              </a:r>
            </a:p>
          </p:txBody>
        </p:sp>
      </p:grpSp>
      <p:sp>
        <p:nvSpPr>
          <p:cNvPr id="10" name="Rectangle 9"/>
          <p:cNvSpPr/>
          <p:nvPr/>
        </p:nvSpPr>
        <p:spPr>
          <a:xfrm>
            <a:off x="372533" y="2083079"/>
            <a:ext cx="8568952" cy="3938209"/>
          </a:xfrm>
          <a:prstGeom prst="rect">
            <a:avLst/>
          </a:prstGeom>
          <a:solidFill>
            <a:schemeClr val="bg1"/>
          </a:solidFill>
          <a:ln w="3810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Less than 1% of vehicles ‘tested’ now have an </a:t>
            </a:r>
            <a:r>
              <a:rPr lang="en-US" sz="3200" i="1" dirty="0">
                <a:solidFill>
                  <a:schemeClr val="tx1"/>
                </a:solidFill>
              </a:rPr>
              <a:t>emissions</a:t>
            </a:r>
            <a:r>
              <a:rPr lang="en-US" sz="3200" dirty="0">
                <a:solidFill>
                  <a:schemeClr val="tx1"/>
                </a:solidFill>
              </a:rPr>
              <a:t> value in data (pre-OBD cars)</a:t>
            </a:r>
          </a:p>
          <a:p>
            <a:pPr algn="ctr"/>
            <a:endParaRPr lang="en-US" sz="3200" dirty="0">
              <a:solidFill>
                <a:schemeClr val="tx1"/>
              </a:solidFill>
            </a:endParaRPr>
          </a:p>
          <a:p>
            <a:pPr algn="ctr"/>
            <a:r>
              <a:rPr lang="en-US" sz="3200" dirty="0">
                <a:solidFill>
                  <a:schemeClr val="tx1"/>
                </a:solidFill>
              </a:rPr>
              <a:t>And we continue to get less actual data</a:t>
            </a:r>
          </a:p>
          <a:p>
            <a:pPr algn="ctr"/>
            <a:endParaRPr lang="en-US" sz="3200" dirty="0">
              <a:solidFill>
                <a:schemeClr val="tx1"/>
              </a:solidFill>
            </a:endParaRPr>
          </a:p>
          <a:p>
            <a:pPr algn="ctr"/>
            <a:r>
              <a:rPr lang="en-US" sz="3200" dirty="0">
                <a:solidFill>
                  <a:schemeClr val="tx1"/>
                </a:solidFill>
              </a:rPr>
              <a:t>Policy regime now relies on trusting firmware and manufacturers to report failures</a:t>
            </a:r>
          </a:p>
        </p:txBody>
      </p:sp>
    </p:spTree>
    <p:extLst>
      <p:ext uri="{BB962C8B-B14F-4D97-AF65-F5344CB8AC3E}">
        <p14:creationId xmlns:p14="http://schemas.microsoft.com/office/powerpoint/2010/main" val="355066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par>
                                <p:cTn id="19" presetID="9" presetClass="emph" presetSubtype="0" nodeType="withEffect">
                                  <p:stCondLst>
                                    <p:cond delay="0"/>
                                  </p:stCondLst>
                                  <p:childTnLst>
                                    <p:set>
                                      <p:cBhvr rctx="PPT">
                                        <p:cTn id="20" dur="indefinite"/>
                                        <p:tgtEl>
                                          <p:spTgt spid="12"/>
                                        </p:tgtEl>
                                        <p:attrNameLst>
                                          <p:attrName>style.opacity</p:attrName>
                                        </p:attrNameLst>
                                      </p:cBhvr>
                                      <p:to>
                                        <p:strVal val="0.5"/>
                                      </p:to>
                                    </p:set>
                                    <p:animEffect filter="image" prLst="opacity: 0.5">
                                      <p:cBhvr rctx="IE">
                                        <p:cTn id="21"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507288" cy="990600"/>
          </a:xfrm>
        </p:spPr>
        <p:txBody>
          <a:bodyPr>
            <a:normAutofit fontScale="90000"/>
          </a:bodyPr>
          <a:lstStyle/>
          <a:p>
            <a:r>
              <a:rPr lang="en-US" dirty="0"/>
              <a:t>Emissions Failure Rates by </a:t>
            </a:r>
            <a:r>
              <a:rPr lang="en-US"/>
              <a:t>Age (PA, 2016</a:t>
            </a:r>
            <a:r>
              <a:rPr lang="en-US" dirty="0"/>
              <a:t>)</a:t>
            </a:r>
          </a:p>
        </p:txBody>
      </p:sp>
      <p:sp>
        <p:nvSpPr>
          <p:cNvPr id="4" name="Slide Number Placeholder 3"/>
          <p:cNvSpPr>
            <a:spLocks noGrp="1"/>
          </p:cNvSpPr>
          <p:nvPr>
            <p:ph type="sldNum" sz="quarter" idx="12"/>
          </p:nvPr>
        </p:nvSpPr>
        <p:spPr/>
        <p:txBody>
          <a:bodyPr/>
          <a:lstStyle/>
          <a:p>
            <a:fld id="{C238F03A-58E1-4ECA-9024-348A9A81A53D}" type="slidenum">
              <a:rPr lang="en-US" smtClean="0"/>
              <a:pPr/>
              <a:t>16</a:t>
            </a:fld>
            <a:endParaRPr lang="en-US" dirty="0"/>
          </a:p>
        </p:txBody>
      </p:sp>
      <p:pic>
        <p:nvPicPr>
          <p:cNvPr id="9" name="Picture 8"/>
          <p:cNvPicPr>
            <a:picLocks noChangeAspect="1"/>
          </p:cNvPicPr>
          <p:nvPr/>
        </p:nvPicPr>
        <p:blipFill>
          <a:blip r:embed="rId3"/>
          <a:stretch>
            <a:fillRect/>
          </a:stretch>
        </p:blipFill>
        <p:spPr>
          <a:xfrm>
            <a:off x="342767" y="1180821"/>
            <a:ext cx="7829550" cy="5680710"/>
          </a:xfrm>
          <a:prstGeom prst="rect">
            <a:avLst/>
          </a:prstGeom>
        </p:spPr>
      </p:pic>
      <p:grpSp>
        <p:nvGrpSpPr>
          <p:cNvPr id="15" name="Group 14"/>
          <p:cNvGrpSpPr/>
          <p:nvPr/>
        </p:nvGrpSpPr>
        <p:grpSpPr>
          <a:xfrm>
            <a:off x="2407049" y="1467272"/>
            <a:ext cx="4094184" cy="4554016"/>
            <a:chOff x="2407049" y="1467272"/>
            <a:chExt cx="4094184" cy="4554016"/>
          </a:xfrm>
        </p:grpSpPr>
        <p:sp>
          <p:nvSpPr>
            <p:cNvPr id="10" name="TextBox 9"/>
            <p:cNvSpPr txBox="1"/>
            <p:nvPr/>
          </p:nvSpPr>
          <p:spPr>
            <a:xfrm>
              <a:off x="4764860" y="5436264"/>
              <a:ext cx="1736373" cy="369332"/>
            </a:xfrm>
            <a:prstGeom prst="rect">
              <a:avLst/>
            </a:prstGeom>
            <a:noFill/>
          </p:spPr>
          <p:txBody>
            <a:bodyPr wrap="none" rtlCol="0">
              <a:spAutoFit/>
            </a:bodyPr>
            <a:lstStyle/>
            <a:p>
              <a:r>
                <a:rPr lang="en-US" dirty="0"/>
                <a:t>Generally OBD</a:t>
              </a:r>
            </a:p>
          </p:txBody>
        </p:sp>
        <p:sp>
          <p:nvSpPr>
            <p:cNvPr id="11" name="TextBox 10"/>
            <p:cNvSpPr txBox="1"/>
            <p:nvPr/>
          </p:nvSpPr>
          <p:spPr>
            <a:xfrm>
              <a:off x="2407049" y="5436264"/>
              <a:ext cx="1107996" cy="369332"/>
            </a:xfrm>
            <a:prstGeom prst="rect">
              <a:avLst/>
            </a:prstGeom>
            <a:noFill/>
          </p:spPr>
          <p:txBody>
            <a:bodyPr wrap="none" rtlCol="0">
              <a:spAutoFit/>
            </a:bodyPr>
            <a:lstStyle/>
            <a:p>
              <a:r>
                <a:rPr lang="en-US"/>
                <a:t>Not </a:t>
              </a:r>
              <a:r>
                <a:rPr lang="en-US" dirty="0"/>
                <a:t>OBD</a:t>
              </a:r>
            </a:p>
          </p:txBody>
        </p:sp>
        <p:cxnSp>
          <p:nvCxnSpPr>
            <p:cNvPr id="13" name="Straight Connector 12"/>
            <p:cNvCxnSpPr/>
            <p:nvPr/>
          </p:nvCxnSpPr>
          <p:spPr>
            <a:xfrm>
              <a:off x="4139952" y="1467272"/>
              <a:ext cx="0" cy="4554016"/>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0" y="6492199"/>
            <a:ext cx="4032448" cy="369332"/>
          </a:xfrm>
          <a:prstGeom prst="rect">
            <a:avLst/>
          </a:prstGeom>
          <a:noFill/>
        </p:spPr>
        <p:txBody>
          <a:bodyPr wrap="square" rtlCol="0">
            <a:spAutoFit/>
          </a:bodyPr>
          <a:lstStyle/>
          <a:p>
            <a:r>
              <a:rPr lang="en-US" dirty="0"/>
              <a:t>Source: </a:t>
            </a:r>
            <a:r>
              <a:rPr lang="en-US" dirty="0" err="1"/>
              <a:t>Prithvi</a:t>
            </a:r>
            <a:r>
              <a:rPr lang="en-US" dirty="0"/>
              <a:t> Acharya, in progress. </a:t>
            </a:r>
          </a:p>
        </p:txBody>
      </p:sp>
      <p:sp>
        <p:nvSpPr>
          <p:cNvPr id="12" name="Rectangle 11">
            <a:extLst>
              <a:ext uri="{FF2B5EF4-FFF2-40B4-BE49-F238E27FC236}">
                <a16:creationId xmlns:a16="http://schemas.microsoft.com/office/drawing/2014/main" id="{7DC4DF63-ABCC-2D41-BB1A-1DE65D63665E}"/>
              </a:ext>
            </a:extLst>
          </p:cNvPr>
          <p:cNvSpPr/>
          <p:nvPr/>
        </p:nvSpPr>
        <p:spPr>
          <a:xfrm>
            <a:off x="372533" y="2083079"/>
            <a:ext cx="8568952" cy="3938209"/>
          </a:xfrm>
          <a:prstGeom prst="rect">
            <a:avLst/>
          </a:prstGeom>
          <a:solidFill>
            <a:schemeClr val="bg1"/>
          </a:solidFill>
          <a:ln w="3810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Failure rates are not high (~ 5%)</a:t>
            </a:r>
          </a:p>
          <a:p>
            <a:pPr algn="ctr"/>
            <a:endParaRPr lang="en-US" sz="3200" dirty="0">
              <a:solidFill>
                <a:schemeClr val="tx1"/>
              </a:solidFill>
            </a:endParaRPr>
          </a:p>
          <a:p>
            <a:pPr algn="ctr"/>
            <a:r>
              <a:rPr lang="en-US" sz="3200" dirty="0">
                <a:solidFill>
                  <a:schemeClr val="tx1"/>
                </a:solidFill>
              </a:rPr>
              <a:t>But, we do not really know whether their emissions are “passing”</a:t>
            </a:r>
          </a:p>
          <a:p>
            <a:pPr algn="ctr"/>
            <a:endParaRPr lang="en-US" sz="3200" dirty="0">
              <a:solidFill>
                <a:schemeClr val="tx1"/>
              </a:solidFill>
            </a:endParaRPr>
          </a:p>
          <a:p>
            <a:pPr algn="ctr"/>
            <a:r>
              <a:rPr lang="en-US" sz="3200" dirty="0">
                <a:solidFill>
                  <a:schemeClr val="tx1"/>
                </a:solidFill>
              </a:rPr>
              <a:t>We are trusting manufacturers to know when to turn on the MIL light!</a:t>
            </a:r>
          </a:p>
        </p:txBody>
      </p:sp>
    </p:spTree>
    <p:extLst>
      <p:ext uri="{BB962C8B-B14F-4D97-AF65-F5344CB8AC3E}">
        <p14:creationId xmlns:p14="http://schemas.microsoft.com/office/powerpoint/2010/main" val="257905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35280" cy="990600"/>
          </a:xfrm>
        </p:spPr>
        <p:txBody>
          <a:bodyPr>
            <a:normAutofit/>
          </a:bodyPr>
          <a:lstStyle/>
          <a:p>
            <a:r>
              <a:rPr lang="en-US" dirty="0"/>
              <a:t>So Why Is This Worth Studying?</a:t>
            </a:r>
          </a:p>
        </p:txBody>
      </p:sp>
      <p:sp>
        <p:nvSpPr>
          <p:cNvPr id="3" name="Content Placeholder 2"/>
          <p:cNvSpPr>
            <a:spLocks noGrp="1"/>
          </p:cNvSpPr>
          <p:nvPr>
            <p:ph idx="1"/>
          </p:nvPr>
        </p:nvSpPr>
        <p:spPr/>
        <p:txBody>
          <a:bodyPr>
            <a:normAutofit/>
          </a:bodyPr>
          <a:lstStyle/>
          <a:p>
            <a:r>
              <a:rPr lang="en-US" dirty="0"/>
              <a:t>Current emissions inspection system requires </a:t>
            </a:r>
            <a:r>
              <a:rPr lang="en-US" i="1" dirty="0"/>
              <a:t>everyone</a:t>
            </a:r>
            <a:r>
              <a:rPr lang="en-US" dirty="0"/>
              <a:t> to drive to an inspection and have a worker plug a wire into their car for 1 minute to see if MIL is on – cost is $35</a:t>
            </a:r>
          </a:p>
          <a:p>
            <a:endParaRPr lang="en-US" dirty="0"/>
          </a:p>
          <a:p>
            <a:r>
              <a:rPr lang="en-US" dirty="0"/>
              <a:t>We know 90+% of the vehicles are passing the current test</a:t>
            </a:r>
          </a:p>
          <a:p>
            <a:pPr lvl="1"/>
            <a:r>
              <a:rPr lang="en-US" dirty="0"/>
              <a:t>But are still making them drive to the inspection</a:t>
            </a:r>
          </a:p>
          <a:p>
            <a:endParaRPr lang="en-US" dirty="0"/>
          </a:p>
          <a:p>
            <a:r>
              <a:rPr lang="en-US" i="1" dirty="0"/>
              <a:t>If only we had a technology to ‘see’ what was going on with the car in real time and save the trips..</a:t>
            </a:r>
          </a:p>
          <a:p>
            <a:endParaRPr lang="en-US" dirty="0"/>
          </a:p>
        </p:txBody>
      </p:sp>
      <p:sp>
        <p:nvSpPr>
          <p:cNvPr id="4" name="Slide Number Placeholder 3"/>
          <p:cNvSpPr>
            <a:spLocks noGrp="1"/>
          </p:cNvSpPr>
          <p:nvPr>
            <p:ph type="sldNum" sz="quarter" idx="12"/>
          </p:nvPr>
        </p:nvSpPr>
        <p:spPr/>
        <p:txBody>
          <a:bodyPr/>
          <a:lstStyle/>
          <a:p>
            <a:fld id="{C238F03A-58E1-4ECA-9024-348A9A81A53D}" type="slidenum">
              <a:rPr lang="en-US" smtClean="0"/>
              <a:pPr/>
              <a:t>17</a:t>
            </a:fld>
            <a:endParaRPr lang="en-US" dirty="0"/>
          </a:p>
        </p:txBody>
      </p:sp>
    </p:spTree>
    <p:extLst>
      <p:ext uri="{BB962C8B-B14F-4D97-AF65-F5344CB8AC3E}">
        <p14:creationId xmlns:p14="http://schemas.microsoft.com/office/powerpoint/2010/main" val="208022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3DC65-40C6-4DE3-8EC2-287676AD15C7}"/>
              </a:ext>
            </a:extLst>
          </p:cNvPr>
          <p:cNvSpPr>
            <a:spLocks noGrp="1"/>
          </p:cNvSpPr>
          <p:nvPr>
            <p:ph type="title"/>
          </p:nvPr>
        </p:nvSpPr>
        <p:spPr>
          <a:xfrm>
            <a:off x="251520" y="533400"/>
            <a:ext cx="8714490" cy="990600"/>
          </a:xfrm>
        </p:spPr>
        <p:txBody>
          <a:bodyPr>
            <a:normAutofit fontScale="90000"/>
          </a:bodyPr>
          <a:lstStyle/>
          <a:p>
            <a:r>
              <a:rPr lang="en-US" sz="2800" dirty="0"/>
              <a:t>Given the transition to indirect-measurement, we envision remote, selective I/M programs that are cheaper, more convenient</a:t>
            </a:r>
          </a:p>
        </p:txBody>
      </p:sp>
      <p:sp>
        <p:nvSpPr>
          <p:cNvPr id="3" name="Content Placeholder 2">
            <a:extLst>
              <a:ext uri="{FF2B5EF4-FFF2-40B4-BE49-F238E27FC236}">
                <a16:creationId xmlns:a16="http://schemas.microsoft.com/office/drawing/2014/main" id="{40C8DF87-5E42-4E98-9EEB-02E05EDB67FF}"/>
              </a:ext>
            </a:extLst>
          </p:cNvPr>
          <p:cNvSpPr>
            <a:spLocks noGrp="1"/>
          </p:cNvSpPr>
          <p:nvPr>
            <p:ph idx="1"/>
          </p:nvPr>
        </p:nvSpPr>
        <p:spPr>
          <a:xfrm>
            <a:off x="628650" y="1892809"/>
            <a:ext cx="4930364" cy="3834098"/>
          </a:xfrm>
        </p:spPr>
        <p:txBody>
          <a:bodyPr>
            <a:normAutofit fontScale="85000" lnSpcReduction="10000"/>
          </a:bodyPr>
          <a:lstStyle/>
          <a:p>
            <a:r>
              <a:rPr lang="en-GB" dirty="0"/>
              <a:t>OBD data can (and already is) be collected remotely through telematics systems – both in-built and third party.</a:t>
            </a:r>
          </a:p>
          <a:p>
            <a:endParaRPr lang="en-GB" dirty="0"/>
          </a:p>
          <a:p>
            <a:r>
              <a:rPr lang="en-GB" dirty="0"/>
              <a:t>We envision an I/M program in which jurisdictions use remotely collected data to identify probable over-emitters and only subject these vehicles to testing. </a:t>
            </a:r>
          </a:p>
          <a:p>
            <a:endParaRPr lang="en-GB" dirty="0"/>
          </a:p>
          <a:p>
            <a:r>
              <a:rPr lang="en-GB" dirty="0"/>
              <a:t>This vision would require a </a:t>
            </a:r>
            <a:r>
              <a:rPr lang="en-GB" b="1" dirty="0">
                <a:solidFill>
                  <a:srgbClr val="C00000"/>
                </a:solidFill>
              </a:rPr>
              <a:t>reliable means of remotely identifying high-emitting vehicles</a:t>
            </a:r>
            <a:r>
              <a:rPr lang="en-GB" dirty="0"/>
              <a:t>.</a:t>
            </a:r>
          </a:p>
          <a:p>
            <a:endParaRPr lang="en-US" dirty="0"/>
          </a:p>
        </p:txBody>
      </p:sp>
      <p:sp>
        <p:nvSpPr>
          <p:cNvPr id="4" name="Slide Number Placeholder 3">
            <a:extLst>
              <a:ext uri="{FF2B5EF4-FFF2-40B4-BE49-F238E27FC236}">
                <a16:creationId xmlns:a16="http://schemas.microsoft.com/office/drawing/2014/main" id="{14584D44-D064-4DBC-B0E3-EC2FBC9B7AF3}"/>
              </a:ext>
            </a:extLst>
          </p:cNvPr>
          <p:cNvSpPr>
            <a:spLocks noGrp="1"/>
          </p:cNvSpPr>
          <p:nvPr>
            <p:ph type="sldNum" sz="quarter" idx="12"/>
          </p:nvPr>
        </p:nvSpPr>
        <p:spPr/>
        <p:txBody>
          <a:bodyPr/>
          <a:lstStyle/>
          <a:p>
            <a:fld id="{8F9D9BB0-BD67-4911-AADF-FA81B8A54B34}" type="slidenum">
              <a:rPr lang="en-US" smtClean="0"/>
              <a:t>18</a:t>
            </a:fld>
            <a:endParaRPr lang="en-US"/>
          </a:p>
        </p:txBody>
      </p:sp>
      <p:pic>
        <p:nvPicPr>
          <p:cNvPr id="6" name="Picture 5" descr="A picture containing car, person, indoor&#10;&#10;Description automatically generated">
            <a:extLst>
              <a:ext uri="{FF2B5EF4-FFF2-40B4-BE49-F238E27FC236}">
                <a16:creationId xmlns:a16="http://schemas.microsoft.com/office/drawing/2014/main" id="{4497A190-DA62-418C-A032-E78159ACC74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8558" b="18535"/>
          <a:stretch/>
        </p:blipFill>
        <p:spPr>
          <a:xfrm>
            <a:off x="5712322" y="2341990"/>
            <a:ext cx="3253688" cy="2174021"/>
          </a:xfrm>
          <a:prstGeom prst="rect">
            <a:avLst/>
          </a:prstGeom>
        </p:spPr>
      </p:pic>
      <p:sp>
        <p:nvSpPr>
          <p:cNvPr id="7" name="TextBox 6">
            <a:extLst>
              <a:ext uri="{FF2B5EF4-FFF2-40B4-BE49-F238E27FC236}">
                <a16:creationId xmlns:a16="http://schemas.microsoft.com/office/drawing/2014/main" id="{FFFB9DAE-AE0E-4B2B-BB97-905CBFA1E480}"/>
              </a:ext>
            </a:extLst>
          </p:cNvPr>
          <p:cNvSpPr txBox="1"/>
          <p:nvPr/>
        </p:nvSpPr>
        <p:spPr>
          <a:xfrm>
            <a:off x="5712322" y="4516011"/>
            <a:ext cx="3253688" cy="484748"/>
          </a:xfrm>
          <a:prstGeom prst="rect">
            <a:avLst/>
          </a:prstGeom>
          <a:noFill/>
        </p:spPr>
        <p:txBody>
          <a:bodyPr wrap="square" rtlCol="0">
            <a:spAutoFit/>
          </a:bodyPr>
          <a:lstStyle/>
          <a:p>
            <a:r>
              <a:rPr lang="en-US" sz="600" dirty="0"/>
              <a:t>Source: </a:t>
            </a:r>
            <a:r>
              <a:rPr lang="en-US" sz="600" dirty="0">
                <a:hlinkClick r:id="rId5"/>
              </a:rPr>
              <a:t>https://www.androidcentral.com/using-onstar-car-lte-keep-your-devices-connected-go</a:t>
            </a:r>
            <a:endParaRPr lang="en-US" sz="600" dirty="0"/>
          </a:p>
          <a:p>
            <a:endParaRPr lang="en-US" sz="1350" dirty="0"/>
          </a:p>
        </p:txBody>
      </p:sp>
    </p:spTree>
    <p:extLst>
      <p:ext uri="{BB962C8B-B14F-4D97-AF65-F5344CB8AC3E}">
        <p14:creationId xmlns:p14="http://schemas.microsoft.com/office/powerpoint/2010/main" val="2678946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E6E4F-4D6B-48FB-A500-D21877625C54}"/>
              </a:ext>
            </a:extLst>
          </p:cNvPr>
          <p:cNvSpPr>
            <a:spLocks noGrp="1"/>
          </p:cNvSpPr>
          <p:nvPr>
            <p:ph type="title"/>
          </p:nvPr>
        </p:nvSpPr>
        <p:spPr>
          <a:xfrm>
            <a:off x="283304" y="371641"/>
            <a:ext cx="7886700" cy="764334"/>
          </a:xfrm>
        </p:spPr>
        <p:txBody>
          <a:bodyPr/>
          <a:lstStyle/>
          <a:p>
            <a:r>
              <a:rPr lang="en-US" dirty="0"/>
              <a:t>Our vision: selective, remote I/M</a:t>
            </a:r>
          </a:p>
        </p:txBody>
      </p:sp>
      <p:pic>
        <p:nvPicPr>
          <p:cNvPr id="4" name="Graphic 3" descr="Car">
            <a:extLst>
              <a:ext uri="{FF2B5EF4-FFF2-40B4-BE49-F238E27FC236}">
                <a16:creationId xmlns:a16="http://schemas.microsoft.com/office/drawing/2014/main" id="{4A1D99B3-BBEB-497B-A1B4-5EC6EB6B7A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304" y="3964371"/>
            <a:ext cx="1161217" cy="1161217"/>
          </a:xfrm>
          <a:prstGeom prst="rect">
            <a:avLst/>
          </a:prstGeom>
        </p:spPr>
      </p:pic>
      <p:pic>
        <p:nvPicPr>
          <p:cNvPr id="8" name="Graphic 7" descr="Tools">
            <a:extLst>
              <a:ext uri="{FF2B5EF4-FFF2-40B4-BE49-F238E27FC236}">
                <a16:creationId xmlns:a16="http://schemas.microsoft.com/office/drawing/2014/main" id="{B4E0E73B-B79E-4614-A766-D09F1A8966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48689" y="4346305"/>
            <a:ext cx="841417" cy="846737"/>
          </a:xfrm>
          <a:prstGeom prst="rect">
            <a:avLst/>
          </a:prstGeom>
        </p:spPr>
      </p:pic>
      <p:cxnSp>
        <p:nvCxnSpPr>
          <p:cNvPr id="9" name="Straight Arrow Connector 8">
            <a:extLst>
              <a:ext uri="{FF2B5EF4-FFF2-40B4-BE49-F238E27FC236}">
                <a16:creationId xmlns:a16="http://schemas.microsoft.com/office/drawing/2014/main" id="{04CE1E71-08AD-438E-81AC-6024FF1DDEDA}"/>
              </a:ext>
            </a:extLst>
          </p:cNvPr>
          <p:cNvCxnSpPr>
            <a:cxnSpLocks/>
          </p:cNvCxnSpPr>
          <p:nvPr/>
        </p:nvCxnSpPr>
        <p:spPr>
          <a:xfrm flipV="1">
            <a:off x="1184453" y="2554856"/>
            <a:ext cx="1383657" cy="16106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5941ED9C-0749-4223-B2A0-B0B31D3CE85E}"/>
              </a:ext>
            </a:extLst>
          </p:cNvPr>
          <p:cNvCxnSpPr>
            <a:cxnSpLocks/>
          </p:cNvCxnSpPr>
          <p:nvPr/>
        </p:nvCxnSpPr>
        <p:spPr>
          <a:xfrm>
            <a:off x="4134574" y="2062174"/>
            <a:ext cx="3266603" cy="673715"/>
          </a:xfrm>
          <a:prstGeom prst="straightConnector1">
            <a:avLst/>
          </a:prstGeom>
          <a:ln w="38100">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11" name="Straight Arrow Connector 10">
            <a:extLst>
              <a:ext uri="{FF2B5EF4-FFF2-40B4-BE49-F238E27FC236}">
                <a16:creationId xmlns:a16="http://schemas.microsoft.com/office/drawing/2014/main" id="{D193B4F7-42E7-4D87-9609-824B4B21699B}"/>
              </a:ext>
            </a:extLst>
          </p:cNvPr>
          <p:cNvCxnSpPr>
            <a:cxnSpLocks/>
          </p:cNvCxnSpPr>
          <p:nvPr/>
        </p:nvCxnSpPr>
        <p:spPr>
          <a:xfrm>
            <a:off x="3221463" y="2621150"/>
            <a:ext cx="0" cy="1343220"/>
          </a:xfrm>
          <a:prstGeom prst="straightConnector1">
            <a:avLst/>
          </a:prstGeom>
          <a:ln w="38100">
            <a:solidFill>
              <a:srgbClr val="00B0F0"/>
            </a:solidFill>
            <a:tailEnd type="triangle"/>
          </a:ln>
        </p:spPr>
        <p:style>
          <a:lnRef idx="1">
            <a:schemeClr val="accent6"/>
          </a:lnRef>
          <a:fillRef idx="0">
            <a:schemeClr val="accent6"/>
          </a:fillRef>
          <a:effectRef idx="0">
            <a:schemeClr val="accent6"/>
          </a:effectRef>
          <a:fontRef idx="minor">
            <a:schemeClr val="tx1"/>
          </a:fontRef>
        </p:style>
      </p:cxnSp>
      <p:cxnSp>
        <p:nvCxnSpPr>
          <p:cNvPr id="12" name="Connector: Curved 11">
            <a:extLst>
              <a:ext uri="{FF2B5EF4-FFF2-40B4-BE49-F238E27FC236}">
                <a16:creationId xmlns:a16="http://schemas.microsoft.com/office/drawing/2014/main" id="{4E4B6F49-CA6F-4F81-B933-F35C810E65B9}"/>
              </a:ext>
            </a:extLst>
          </p:cNvPr>
          <p:cNvCxnSpPr>
            <a:cxnSpLocks/>
            <a:stCxn id="8" idx="2"/>
            <a:endCxn id="34" idx="2"/>
          </p:cNvCxnSpPr>
          <p:nvPr/>
        </p:nvCxnSpPr>
        <p:spPr>
          <a:xfrm rot="5400000">
            <a:off x="5874453" y="3380032"/>
            <a:ext cx="381935" cy="4007956"/>
          </a:xfrm>
          <a:prstGeom prst="curvedConnector3">
            <a:avLst>
              <a:gd name="adj1" fmla="val 144890"/>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407D5E7E-788F-4428-B5B7-3320D8EF9AFF}"/>
              </a:ext>
            </a:extLst>
          </p:cNvPr>
          <p:cNvSpPr txBox="1"/>
          <p:nvPr/>
        </p:nvSpPr>
        <p:spPr>
          <a:xfrm rot="19080000">
            <a:off x="5441240" y="3257601"/>
            <a:ext cx="2075890" cy="323165"/>
          </a:xfrm>
          <a:prstGeom prst="rect">
            <a:avLst/>
          </a:prstGeom>
          <a:noFill/>
        </p:spPr>
        <p:txBody>
          <a:bodyPr wrap="square" rtlCol="0">
            <a:spAutoFit/>
          </a:bodyPr>
          <a:lstStyle/>
          <a:p>
            <a:r>
              <a:rPr lang="en-US" sz="1500" dirty="0">
                <a:latin typeface="Open Sans" panose="020B0606030504020204" pitchFamily="34" charset="0"/>
                <a:ea typeface="Open Sans" panose="020B0606030504020204" pitchFamily="34" charset="0"/>
                <a:cs typeface="Open Sans" panose="020B0606030504020204" pitchFamily="34" charset="0"/>
              </a:rPr>
              <a:t>Within limits – </a:t>
            </a:r>
            <a:r>
              <a:rPr lang="en-US" sz="15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PASS</a:t>
            </a:r>
          </a:p>
        </p:txBody>
      </p:sp>
      <p:sp>
        <p:nvSpPr>
          <p:cNvPr id="14" name="TextBox 13">
            <a:extLst>
              <a:ext uri="{FF2B5EF4-FFF2-40B4-BE49-F238E27FC236}">
                <a16:creationId xmlns:a16="http://schemas.microsoft.com/office/drawing/2014/main" id="{A390D786-5EEB-498C-80FE-0AFE4BD0BBE9}"/>
              </a:ext>
            </a:extLst>
          </p:cNvPr>
          <p:cNvSpPr txBox="1"/>
          <p:nvPr/>
        </p:nvSpPr>
        <p:spPr>
          <a:xfrm>
            <a:off x="5708036" y="4448949"/>
            <a:ext cx="1940652" cy="323165"/>
          </a:xfrm>
          <a:prstGeom prst="rect">
            <a:avLst/>
          </a:prstGeom>
          <a:noFill/>
        </p:spPr>
        <p:txBody>
          <a:bodyPr wrap="square" rtlCol="0">
            <a:spAutoFit/>
          </a:bodyPr>
          <a:lstStyle/>
          <a:p>
            <a:r>
              <a:rPr lang="en-US" sz="1500" dirty="0">
                <a:latin typeface="Open Sans" panose="020B0606030504020204" pitchFamily="34" charset="0"/>
                <a:ea typeface="Open Sans" panose="020B0606030504020204" pitchFamily="34" charset="0"/>
                <a:cs typeface="Open Sans" panose="020B0606030504020204" pitchFamily="34" charset="0"/>
              </a:rPr>
              <a:t>Over-emitter –</a:t>
            </a:r>
            <a:r>
              <a:rPr lang="en-US" sz="1500"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15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FAIL</a:t>
            </a:r>
          </a:p>
        </p:txBody>
      </p:sp>
      <p:pic>
        <p:nvPicPr>
          <p:cNvPr id="19" name="Graphic 18" descr="Cell Tower">
            <a:extLst>
              <a:ext uri="{FF2B5EF4-FFF2-40B4-BE49-F238E27FC236}">
                <a16:creationId xmlns:a16="http://schemas.microsoft.com/office/drawing/2014/main" id="{576DFE23-31C8-4052-8471-7AEE150E69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753168">
            <a:off x="1017554" y="2836501"/>
            <a:ext cx="664431" cy="759782"/>
          </a:xfrm>
          <a:prstGeom prst="rect">
            <a:avLst/>
          </a:prstGeom>
        </p:spPr>
      </p:pic>
      <p:pic>
        <p:nvPicPr>
          <p:cNvPr id="24" name="Picture 23">
            <a:extLst>
              <a:ext uri="{FF2B5EF4-FFF2-40B4-BE49-F238E27FC236}">
                <a16:creationId xmlns:a16="http://schemas.microsoft.com/office/drawing/2014/main" id="{77ACA1D0-D7AE-4396-9A8C-C6E3545C9FE0}"/>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233" t="2323" r="4218" b="6042"/>
          <a:stretch/>
        </p:blipFill>
        <p:spPr>
          <a:xfrm>
            <a:off x="2568111" y="1569492"/>
            <a:ext cx="1415345" cy="985364"/>
          </a:xfrm>
          <a:prstGeom prst="rect">
            <a:avLst/>
          </a:prstGeom>
        </p:spPr>
      </p:pic>
      <p:pic>
        <p:nvPicPr>
          <p:cNvPr id="34" name="Content Placeholder 17" descr="A picture containing person, man, car, plane&#10;&#10;Description generated with high confidence">
            <a:extLst>
              <a:ext uri="{FF2B5EF4-FFF2-40B4-BE49-F238E27FC236}">
                <a16:creationId xmlns:a16="http://schemas.microsoft.com/office/drawing/2014/main" id="{F1651A32-FE77-42F6-B40B-819969BB8F18}"/>
              </a:ext>
            </a:extLst>
          </p:cNvPr>
          <p:cNvPicPr>
            <a:picLocks noChangeAspect="1"/>
          </p:cNvPicPr>
          <p:nvPr/>
        </p:nvPicPr>
        <p:blipFill rotWithShape="1">
          <a:blip r:embed="rId11">
            <a:extLst>
              <a:ext uri="{28A0092B-C50C-407E-A947-70E740481C1C}">
                <a14:useLocalDpi xmlns:a14="http://schemas.microsoft.com/office/drawing/2010/main" val="0"/>
              </a:ext>
            </a:extLst>
          </a:blip>
          <a:srcRect t="-408" b="23009"/>
          <a:stretch/>
        </p:blipFill>
        <p:spPr>
          <a:xfrm>
            <a:off x="2501539" y="3964370"/>
            <a:ext cx="3119805" cy="1610607"/>
          </a:xfrm>
          <a:prstGeom prst="rect">
            <a:avLst/>
          </a:prstGeom>
        </p:spPr>
      </p:pic>
      <p:cxnSp>
        <p:nvCxnSpPr>
          <p:cNvPr id="37" name="Straight Arrow Connector 36">
            <a:extLst>
              <a:ext uri="{FF2B5EF4-FFF2-40B4-BE49-F238E27FC236}">
                <a16:creationId xmlns:a16="http://schemas.microsoft.com/office/drawing/2014/main" id="{3A727037-1C53-454C-909C-A6D98B81CFA1}"/>
              </a:ext>
            </a:extLst>
          </p:cNvPr>
          <p:cNvCxnSpPr>
            <a:cxnSpLocks/>
          </p:cNvCxnSpPr>
          <p:nvPr/>
        </p:nvCxnSpPr>
        <p:spPr>
          <a:xfrm flipV="1">
            <a:off x="5815237" y="2834725"/>
            <a:ext cx="1585940" cy="1375931"/>
          </a:xfrm>
          <a:prstGeom prst="straightConnector1">
            <a:avLst/>
          </a:prstGeom>
          <a:ln w="38100">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46" name="Straight Arrow Connector 45">
            <a:extLst>
              <a:ext uri="{FF2B5EF4-FFF2-40B4-BE49-F238E27FC236}">
                <a16:creationId xmlns:a16="http://schemas.microsoft.com/office/drawing/2014/main" id="{57358135-0FAF-4054-8D86-6529F09AF006}"/>
              </a:ext>
            </a:extLst>
          </p:cNvPr>
          <p:cNvCxnSpPr>
            <a:cxnSpLocks/>
            <a:stCxn id="34" idx="3"/>
            <a:endCxn id="8" idx="1"/>
          </p:cNvCxnSpPr>
          <p:nvPr/>
        </p:nvCxnSpPr>
        <p:spPr>
          <a:xfrm>
            <a:off x="5621344" y="4769674"/>
            <a:ext cx="2027345" cy="0"/>
          </a:xfrm>
          <a:prstGeom prst="straightConnector1">
            <a:avLst/>
          </a:prstGeom>
          <a:ln w="38100">
            <a:solidFill>
              <a:srgbClr val="C00000"/>
            </a:solidFill>
            <a:tailEnd type="triangle"/>
          </a:ln>
        </p:spPr>
        <p:style>
          <a:lnRef idx="1">
            <a:schemeClr val="accent6"/>
          </a:lnRef>
          <a:fillRef idx="0">
            <a:schemeClr val="accent6"/>
          </a:fillRef>
          <a:effectRef idx="0">
            <a:schemeClr val="accent6"/>
          </a:effectRef>
          <a:fontRef idx="minor">
            <a:schemeClr val="tx1"/>
          </a:fontRef>
        </p:style>
      </p:cxnSp>
      <p:sp>
        <p:nvSpPr>
          <p:cNvPr id="61" name="TextBox 60">
            <a:extLst>
              <a:ext uri="{FF2B5EF4-FFF2-40B4-BE49-F238E27FC236}">
                <a16:creationId xmlns:a16="http://schemas.microsoft.com/office/drawing/2014/main" id="{A6CECD16-7B45-42D2-B662-BC70CC60D4E4}"/>
              </a:ext>
            </a:extLst>
          </p:cNvPr>
          <p:cNvSpPr txBox="1"/>
          <p:nvPr/>
        </p:nvSpPr>
        <p:spPr>
          <a:xfrm>
            <a:off x="3164248" y="2951446"/>
            <a:ext cx="1795943" cy="784830"/>
          </a:xfrm>
          <a:prstGeom prst="rect">
            <a:avLst/>
          </a:prstGeom>
          <a:noFill/>
        </p:spPr>
        <p:txBody>
          <a:bodyPr wrap="square" rtlCol="0">
            <a:spAutoFit/>
          </a:bodyPr>
          <a:lstStyle/>
          <a:p>
            <a:r>
              <a:rPr lang="en-US" sz="1500" dirty="0">
                <a:latin typeface="Open Sans" panose="020B0606030504020204" pitchFamily="34" charset="0"/>
                <a:ea typeface="Open Sans" panose="020B0606030504020204" pitchFamily="34" charset="0"/>
                <a:cs typeface="Open Sans" panose="020B0606030504020204" pitchFamily="34" charset="0"/>
              </a:rPr>
              <a:t>High Probability of  Over-Emission – </a:t>
            </a:r>
            <a:br>
              <a:rPr lang="en-US" sz="1500" dirty="0">
                <a:latin typeface="Open Sans" panose="020B0606030504020204" pitchFamily="34" charset="0"/>
                <a:ea typeface="Open Sans" panose="020B0606030504020204" pitchFamily="34" charset="0"/>
                <a:cs typeface="Open Sans" panose="020B0606030504020204" pitchFamily="34" charset="0"/>
              </a:rPr>
            </a:br>
            <a:r>
              <a:rPr lang="en-US" sz="1500" dirty="0">
                <a:latin typeface="Open Sans" panose="020B0606030504020204" pitchFamily="34" charset="0"/>
                <a:ea typeface="Open Sans" panose="020B0606030504020204" pitchFamily="34" charset="0"/>
                <a:cs typeface="Open Sans" panose="020B0606030504020204" pitchFamily="34" charset="0"/>
              </a:rPr>
              <a:t>	</a:t>
            </a:r>
            <a:r>
              <a:rPr lang="en-US" sz="15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FLAG</a:t>
            </a:r>
            <a:endParaRPr lang="en-US" sz="15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4" name="TextBox 63">
            <a:extLst>
              <a:ext uri="{FF2B5EF4-FFF2-40B4-BE49-F238E27FC236}">
                <a16:creationId xmlns:a16="http://schemas.microsoft.com/office/drawing/2014/main" id="{1EA4EAF6-D833-4E64-A78A-8B60F8D31B56}"/>
              </a:ext>
            </a:extLst>
          </p:cNvPr>
          <p:cNvSpPr txBox="1"/>
          <p:nvPr/>
        </p:nvSpPr>
        <p:spPr>
          <a:xfrm rot="705562">
            <a:off x="4550572" y="1867767"/>
            <a:ext cx="2713449" cy="553998"/>
          </a:xfrm>
          <a:prstGeom prst="rect">
            <a:avLst/>
          </a:prstGeom>
          <a:noFill/>
        </p:spPr>
        <p:txBody>
          <a:bodyPr wrap="square" rtlCol="0">
            <a:spAutoFit/>
          </a:bodyPr>
          <a:lstStyle/>
          <a:p>
            <a:r>
              <a:rPr lang="en-US" sz="1500" dirty="0">
                <a:latin typeface="Open Sans" panose="020B0606030504020204" pitchFamily="34" charset="0"/>
                <a:ea typeface="Open Sans" panose="020B0606030504020204" pitchFamily="34" charset="0"/>
                <a:cs typeface="Open Sans" panose="020B0606030504020204" pitchFamily="34" charset="0"/>
              </a:rPr>
              <a:t>Not likely an over-emitter</a:t>
            </a:r>
            <a:br>
              <a:rPr lang="en-US" sz="1500" dirty="0">
                <a:latin typeface="Open Sans" panose="020B0606030504020204" pitchFamily="34" charset="0"/>
                <a:ea typeface="Open Sans" panose="020B0606030504020204" pitchFamily="34" charset="0"/>
                <a:cs typeface="Open Sans" panose="020B0606030504020204" pitchFamily="34" charset="0"/>
              </a:rPr>
            </a:br>
            <a:r>
              <a:rPr lang="en-US" sz="1500" dirty="0">
                <a:latin typeface="Open Sans" panose="020B0606030504020204" pitchFamily="34" charset="0"/>
                <a:ea typeface="Open Sans" panose="020B0606030504020204" pitchFamily="34" charset="0"/>
                <a:cs typeface="Open Sans" panose="020B0606030504020204" pitchFamily="34" charset="0"/>
              </a:rPr>
              <a:t>	     </a:t>
            </a:r>
            <a:r>
              <a:rPr lang="en-US" sz="15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PASS</a:t>
            </a:r>
          </a:p>
        </p:txBody>
      </p:sp>
      <p:sp>
        <p:nvSpPr>
          <p:cNvPr id="5" name="Callout: Line 4">
            <a:extLst>
              <a:ext uri="{FF2B5EF4-FFF2-40B4-BE49-F238E27FC236}">
                <a16:creationId xmlns:a16="http://schemas.microsoft.com/office/drawing/2014/main" id="{0A4F751F-B91C-43AB-8DAC-0FE3203DD5EF}"/>
              </a:ext>
            </a:extLst>
          </p:cNvPr>
          <p:cNvSpPr/>
          <p:nvPr/>
        </p:nvSpPr>
        <p:spPr>
          <a:xfrm>
            <a:off x="6567748" y="1269468"/>
            <a:ext cx="2189642" cy="491489"/>
          </a:xfrm>
          <a:prstGeom prst="borderCallout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500" dirty="0"/>
              <a:t>Most vehicles will be in this category.</a:t>
            </a:r>
          </a:p>
        </p:txBody>
      </p:sp>
      <p:sp>
        <p:nvSpPr>
          <p:cNvPr id="3" name="Slide Number Placeholder 2">
            <a:extLst>
              <a:ext uri="{FF2B5EF4-FFF2-40B4-BE49-F238E27FC236}">
                <a16:creationId xmlns:a16="http://schemas.microsoft.com/office/drawing/2014/main" id="{52C54AC4-1D4A-421A-A0E1-DD006E2EDC59}"/>
              </a:ext>
            </a:extLst>
          </p:cNvPr>
          <p:cNvSpPr>
            <a:spLocks noGrp="1"/>
          </p:cNvSpPr>
          <p:nvPr>
            <p:ph type="sldNum" sz="quarter" idx="12"/>
          </p:nvPr>
        </p:nvSpPr>
        <p:spPr/>
        <p:txBody>
          <a:bodyPr/>
          <a:lstStyle/>
          <a:p>
            <a:fld id="{8F9D9BB0-BD67-4911-AADF-FA81B8A54B34}" type="slidenum">
              <a:rPr lang="en-US" smtClean="0"/>
              <a:t>19</a:t>
            </a:fld>
            <a:endParaRPr lang="en-US"/>
          </a:p>
        </p:txBody>
      </p:sp>
      <p:pic>
        <p:nvPicPr>
          <p:cNvPr id="32" name="Picture 31" descr="A close up of a sign&#10;&#10;Description automatically generated">
            <a:extLst>
              <a:ext uri="{FF2B5EF4-FFF2-40B4-BE49-F238E27FC236}">
                <a16:creationId xmlns:a16="http://schemas.microsoft.com/office/drawing/2014/main" id="{3BA1F3C2-3F24-4B53-9102-34728521E46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93565" y="2326259"/>
            <a:ext cx="1506226" cy="1016933"/>
          </a:xfrm>
          <a:prstGeom prst="rect">
            <a:avLst/>
          </a:prstGeom>
        </p:spPr>
      </p:pic>
    </p:spTree>
    <p:extLst>
      <p:ext uri="{BB962C8B-B14F-4D97-AF65-F5344CB8AC3E}">
        <p14:creationId xmlns:p14="http://schemas.microsoft.com/office/powerpoint/2010/main" val="352546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par>
                                <p:cTn id="24" presetID="22" presetClass="entr" presetSubtype="8"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par>
                          <p:cTn id="41" fill="hold">
                            <p:stCondLst>
                              <p:cond delay="1500"/>
                            </p:stCondLst>
                            <p:childTnLst>
                              <p:par>
                                <p:cTn id="42" presetID="22" presetClass="entr" presetSubtype="4" fill="hold"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down)">
                                      <p:cBhvr>
                                        <p:cTn id="44" dur="500"/>
                                        <p:tgtEl>
                                          <p:spTgt spid="37"/>
                                        </p:tgtEl>
                                      </p:cBhvr>
                                    </p:animEffect>
                                  </p:childTnLst>
                                </p:cTn>
                              </p:par>
                              <p:par>
                                <p:cTn id="45" presetID="22" presetClass="entr" presetSubtype="8"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left)">
                                      <p:cBhvr>
                                        <p:cTn id="47" dur="500"/>
                                        <p:tgtEl>
                                          <p:spTgt spid="4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par>
                          <p:cTn id="58" fill="hold">
                            <p:stCondLst>
                              <p:cond delay="2500"/>
                            </p:stCondLst>
                            <p:childTnLst>
                              <p:par>
                                <p:cTn id="59" presetID="22" presetClass="entr" presetSubtype="2" fill="hold"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right)">
                                      <p:cBhvr>
                                        <p:cTn id="61" dur="500"/>
                                        <p:tgtEl>
                                          <p:spTgt spid="12"/>
                                        </p:tgtEl>
                                      </p:cBhvr>
                                    </p:animEffect>
                                  </p:childTnLst>
                                </p:cTn>
                              </p:par>
                            </p:childTnLst>
                          </p:cTn>
                        </p:par>
                        <p:par>
                          <p:cTn id="62" fill="hold">
                            <p:stCondLst>
                              <p:cond delay="3000"/>
                            </p:stCondLst>
                            <p:childTnLst>
                              <p:par>
                                <p:cTn id="63" presetID="1" presetClass="entr" presetSubtype="0" fill="hold" grpId="0" nodeType="afterEffect">
                                  <p:stCondLst>
                                    <p:cond delay="200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61" grpId="0"/>
      <p:bldP spid="6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768"/>
            <a:ext cx="8229600" cy="1143000"/>
          </a:xfrm>
        </p:spPr>
        <p:txBody>
          <a:bodyPr>
            <a:normAutofit/>
          </a:bodyPr>
          <a:lstStyle/>
          <a:p>
            <a:r>
              <a:rPr lang="en-US" dirty="0"/>
              <a:t>The Three Parts That Define Me</a:t>
            </a:r>
          </a:p>
        </p:txBody>
      </p:sp>
      <p:sp>
        <p:nvSpPr>
          <p:cNvPr id="4" name="Slide Number Placeholder 3"/>
          <p:cNvSpPr>
            <a:spLocks noGrp="1"/>
          </p:cNvSpPr>
          <p:nvPr>
            <p:ph type="sldNum" sz="quarter" idx="12"/>
          </p:nvPr>
        </p:nvSpPr>
        <p:spPr/>
        <p:txBody>
          <a:bodyPr/>
          <a:lstStyle/>
          <a:p>
            <a:fld id="{C238F03A-58E1-4ECA-9024-348A9A81A53D}" type="slidenum">
              <a:rPr lang="en-US" smtClean="0"/>
              <a:pPr/>
              <a:t>2</a:t>
            </a:fld>
            <a:endParaRPr lang="en-US" dirty="0"/>
          </a:p>
        </p:txBody>
      </p:sp>
      <p:grpSp>
        <p:nvGrpSpPr>
          <p:cNvPr id="12" name="Group 11"/>
          <p:cNvGrpSpPr/>
          <p:nvPr/>
        </p:nvGrpSpPr>
        <p:grpSpPr>
          <a:xfrm>
            <a:off x="1619672" y="1268760"/>
            <a:ext cx="3200400" cy="3200400"/>
            <a:chOff x="1763688" y="1772816"/>
            <a:chExt cx="2743200" cy="2743200"/>
          </a:xfrm>
        </p:grpSpPr>
        <p:sp>
          <p:nvSpPr>
            <p:cNvPr id="5" name="Oval 4"/>
            <p:cNvSpPr/>
            <p:nvPr/>
          </p:nvSpPr>
          <p:spPr>
            <a:xfrm>
              <a:off x="1763688" y="1772816"/>
              <a:ext cx="2743200" cy="27432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359315" y="2852936"/>
              <a:ext cx="1510305" cy="712283"/>
            </a:xfrm>
            <a:prstGeom prst="rect">
              <a:avLst/>
            </a:prstGeom>
            <a:noFill/>
          </p:spPr>
          <p:txBody>
            <a:bodyPr wrap="none" rtlCol="0">
              <a:spAutoFit/>
            </a:bodyPr>
            <a:lstStyle/>
            <a:p>
              <a:pPr algn="ctr"/>
              <a:r>
                <a:rPr lang="en-US" sz="2400" dirty="0"/>
                <a:t>Engineered</a:t>
              </a:r>
            </a:p>
            <a:p>
              <a:pPr algn="ctr"/>
              <a:r>
                <a:rPr lang="en-US" sz="2400" dirty="0"/>
                <a:t>Systems</a:t>
              </a:r>
              <a:endParaRPr lang="en-US" dirty="0"/>
            </a:p>
          </p:txBody>
        </p:sp>
      </p:grpSp>
      <p:grpSp>
        <p:nvGrpSpPr>
          <p:cNvPr id="11" name="Group 10"/>
          <p:cNvGrpSpPr/>
          <p:nvPr/>
        </p:nvGrpSpPr>
        <p:grpSpPr>
          <a:xfrm>
            <a:off x="4179912" y="1268760"/>
            <a:ext cx="3200400" cy="3200400"/>
            <a:chOff x="5141168" y="1772816"/>
            <a:chExt cx="2743200" cy="2743200"/>
          </a:xfrm>
        </p:grpSpPr>
        <p:sp>
          <p:nvSpPr>
            <p:cNvPr id="7" name="Oval 6"/>
            <p:cNvSpPr/>
            <p:nvPr/>
          </p:nvSpPr>
          <p:spPr>
            <a:xfrm>
              <a:off x="5141168" y="1772816"/>
              <a:ext cx="2743200" cy="27432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645224" y="2780928"/>
              <a:ext cx="1797938" cy="830997"/>
            </a:xfrm>
            <a:prstGeom prst="rect">
              <a:avLst/>
            </a:prstGeom>
            <a:noFill/>
          </p:spPr>
          <p:txBody>
            <a:bodyPr wrap="none" rtlCol="0">
              <a:spAutoFit/>
            </a:bodyPr>
            <a:lstStyle/>
            <a:p>
              <a:pPr algn="ctr"/>
              <a:r>
                <a:rPr lang="en-US" sz="2400" dirty="0"/>
                <a:t>Economics &amp;</a:t>
              </a:r>
            </a:p>
            <a:p>
              <a:pPr algn="ctr"/>
              <a:r>
                <a:rPr lang="en-US" sz="2400" dirty="0"/>
                <a:t>Policy</a:t>
              </a:r>
            </a:p>
          </p:txBody>
        </p:sp>
      </p:grpSp>
      <p:grpSp>
        <p:nvGrpSpPr>
          <p:cNvPr id="13" name="Group 12"/>
          <p:cNvGrpSpPr/>
          <p:nvPr/>
        </p:nvGrpSpPr>
        <p:grpSpPr>
          <a:xfrm>
            <a:off x="2811760" y="3468960"/>
            <a:ext cx="3200400" cy="3200400"/>
            <a:chOff x="2811760" y="3612976"/>
            <a:chExt cx="3200400" cy="3200400"/>
          </a:xfrm>
        </p:grpSpPr>
        <p:sp>
          <p:nvSpPr>
            <p:cNvPr id="9" name="Oval 8"/>
            <p:cNvSpPr/>
            <p:nvPr/>
          </p:nvSpPr>
          <p:spPr>
            <a:xfrm>
              <a:off x="2811760" y="3612976"/>
              <a:ext cx="3200400" cy="3200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203848" y="4983559"/>
              <a:ext cx="2531462" cy="830997"/>
            </a:xfrm>
            <a:prstGeom prst="rect">
              <a:avLst/>
            </a:prstGeom>
            <a:noFill/>
          </p:spPr>
          <p:txBody>
            <a:bodyPr wrap="none" rtlCol="0">
              <a:spAutoFit/>
            </a:bodyPr>
            <a:lstStyle/>
            <a:p>
              <a:pPr algn="ctr"/>
              <a:r>
                <a:rPr lang="en-US" sz="2400" dirty="0"/>
                <a:t>Data-Driven</a:t>
              </a:r>
            </a:p>
            <a:p>
              <a:pPr algn="ctr"/>
              <a:r>
                <a:rPr lang="en-US" sz="2400" dirty="0"/>
                <a:t>Decision Support</a:t>
              </a:r>
            </a:p>
          </p:txBody>
        </p:sp>
      </p:grpSp>
    </p:spTree>
    <p:extLst>
      <p:ext uri="{BB962C8B-B14F-4D97-AF65-F5344CB8AC3E}">
        <p14:creationId xmlns:p14="http://schemas.microsoft.com/office/powerpoint/2010/main" val="206344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026CE-1F13-4A2C-B7B7-A94AD5AC9904}"/>
              </a:ext>
            </a:extLst>
          </p:cNvPr>
          <p:cNvSpPr>
            <a:spLocks noGrp="1"/>
          </p:cNvSpPr>
          <p:nvPr>
            <p:ph type="title"/>
          </p:nvPr>
        </p:nvSpPr>
        <p:spPr>
          <a:xfrm>
            <a:off x="251520" y="533400"/>
            <a:ext cx="8640960" cy="990600"/>
          </a:xfrm>
        </p:spPr>
        <p:txBody>
          <a:bodyPr>
            <a:noAutofit/>
          </a:bodyPr>
          <a:lstStyle/>
          <a:p>
            <a:r>
              <a:rPr lang="en-US" sz="3200" dirty="0"/>
              <a:t>Data: Colorado conducted millions of concordant direct and indirect tests between 2010 and 2017</a:t>
            </a:r>
          </a:p>
        </p:txBody>
      </p:sp>
      <p:sp>
        <p:nvSpPr>
          <p:cNvPr id="3" name="Content Placeholder 2">
            <a:extLst>
              <a:ext uri="{FF2B5EF4-FFF2-40B4-BE49-F238E27FC236}">
                <a16:creationId xmlns:a16="http://schemas.microsoft.com/office/drawing/2014/main" id="{499F0D5B-D503-474D-A2D6-6DAB6198B407}"/>
              </a:ext>
            </a:extLst>
          </p:cNvPr>
          <p:cNvSpPr>
            <a:spLocks noGrp="1"/>
          </p:cNvSpPr>
          <p:nvPr>
            <p:ph idx="1"/>
          </p:nvPr>
        </p:nvSpPr>
        <p:spPr/>
        <p:txBody>
          <a:bodyPr>
            <a:normAutofit fontScale="92500" lnSpcReduction="20000"/>
          </a:bodyPr>
          <a:lstStyle/>
          <a:p>
            <a:r>
              <a:rPr lang="en-US" dirty="0"/>
              <a:t>Colorado </a:t>
            </a:r>
            <a:r>
              <a:rPr lang="en-US" b="1" dirty="0">
                <a:solidFill>
                  <a:srgbClr val="C00000"/>
                </a:solidFill>
              </a:rPr>
              <a:t>transitioned from IM240 to OBD</a:t>
            </a:r>
            <a:r>
              <a:rPr lang="en-US" dirty="0"/>
              <a:t>-based testing</a:t>
            </a:r>
            <a:r>
              <a:rPr lang="en-US" baseline="30000" dirty="0"/>
              <a:t> </a:t>
            </a:r>
            <a:r>
              <a:rPr lang="en-US" dirty="0"/>
              <a:t>on 1/1/15.</a:t>
            </a:r>
          </a:p>
          <a:p>
            <a:endParaRPr lang="en-US" dirty="0"/>
          </a:p>
          <a:p>
            <a:r>
              <a:rPr lang="en-US" dirty="0"/>
              <a:t>As part of the transition, many vehicles received </a:t>
            </a:r>
            <a:r>
              <a:rPr lang="en-US" b="1" dirty="0">
                <a:solidFill>
                  <a:srgbClr val="C00000"/>
                </a:solidFill>
              </a:rPr>
              <a:t>simultaneous IM240 and OBD-based tests </a:t>
            </a:r>
            <a:r>
              <a:rPr lang="en-US" dirty="0"/>
              <a:t>(though only one result was legally binding).</a:t>
            </a:r>
          </a:p>
          <a:p>
            <a:endParaRPr lang="en-US" dirty="0"/>
          </a:p>
          <a:p>
            <a:r>
              <a:rPr lang="en-US" dirty="0"/>
              <a:t>Over </a:t>
            </a:r>
            <a:r>
              <a:rPr lang="en-US" b="1" dirty="0">
                <a:solidFill>
                  <a:srgbClr val="C00000"/>
                </a:solidFill>
              </a:rPr>
              <a:t>5 million records </a:t>
            </a:r>
            <a:r>
              <a:rPr lang="en-US" dirty="0"/>
              <a:t>– each with over 100 fields.</a:t>
            </a:r>
          </a:p>
          <a:p>
            <a:pPr lvl="1"/>
            <a:r>
              <a:rPr lang="en-US" dirty="0"/>
              <a:t>IM240 results and measured emission values.</a:t>
            </a:r>
          </a:p>
          <a:p>
            <a:pPr lvl="1"/>
            <a:r>
              <a:rPr lang="en-US" dirty="0"/>
              <a:t>Snapshot of OBD data – trouble codes, check engine light (MIL) status, etc.</a:t>
            </a:r>
          </a:p>
          <a:p>
            <a:pPr lvl="1"/>
            <a:r>
              <a:rPr lang="en-US" dirty="0"/>
              <a:t>Vehicle ID Number (VIN), odometer reading.</a:t>
            </a:r>
          </a:p>
          <a:p>
            <a:endParaRPr lang="en-US" dirty="0"/>
          </a:p>
          <a:p>
            <a:r>
              <a:rPr lang="en-US" dirty="0"/>
              <a:t>Unique opportunity to assess the accuracy of the indirect-measurement test, and use test data to develop predictive models.</a:t>
            </a:r>
          </a:p>
          <a:p>
            <a:endParaRPr lang="en-US" dirty="0"/>
          </a:p>
        </p:txBody>
      </p:sp>
      <p:sp>
        <p:nvSpPr>
          <p:cNvPr id="4" name="Slide Number Placeholder 3">
            <a:extLst>
              <a:ext uri="{FF2B5EF4-FFF2-40B4-BE49-F238E27FC236}">
                <a16:creationId xmlns:a16="http://schemas.microsoft.com/office/drawing/2014/main" id="{FF0C7334-191F-4286-860C-966F0B6296CC}"/>
              </a:ext>
            </a:extLst>
          </p:cNvPr>
          <p:cNvSpPr>
            <a:spLocks noGrp="1"/>
          </p:cNvSpPr>
          <p:nvPr>
            <p:ph type="sldNum" sz="quarter" idx="12"/>
          </p:nvPr>
        </p:nvSpPr>
        <p:spPr/>
        <p:txBody>
          <a:bodyPr/>
          <a:lstStyle/>
          <a:p>
            <a:fld id="{8F9D9BB0-BD67-4911-AADF-FA81B8A54B34}" type="slidenum">
              <a:rPr lang="en-US" smtClean="0"/>
              <a:t>20</a:t>
            </a:fld>
            <a:endParaRPr lang="en-US"/>
          </a:p>
        </p:txBody>
      </p:sp>
    </p:spTree>
    <p:extLst>
      <p:ext uri="{BB962C8B-B14F-4D97-AF65-F5344CB8AC3E}">
        <p14:creationId xmlns:p14="http://schemas.microsoft.com/office/powerpoint/2010/main" val="2932387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D1CDE-CD35-4637-858D-753222B558ED}"/>
              </a:ext>
            </a:extLst>
          </p:cNvPr>
          <p:cNvSpPr>
            <a:spLocks noGrp="1"/>
          </p:cNvSpPr>
          <p:nvPr>
            <p:ph type="title"/>
          </p:nvPr>
        </p:nvSpPr>
        <p:spPr>
          <a:xfrm>
            <a:off x="251520" y="533400"/>
            <a:ext cx="8892480" cy="990600"/>
          </a:xfrm>
        </p:spPr>
        <p:txBody>
          <a:bodyPr>
            <a:normAutofit/>
          </a:bodyPr>
          <a:lstStyle/>
          <a:p>
            <a:r>
              <a:rPr lang="en-US" sz="2800" dirty="0"/>
              <a:t>The OBD-MIL is an imperfect proxy for direct-measurement</a:t>
            </a:r>
          </a:p>
        </p:txBody>
      </p:sp>
      <p:sp>
        <p:nvSpPr>
          <p:cNvPr id="3" name="Content Placeholder 2">
            <a:extLst>
              <a:ext uri="{FF2B5EF4-FFF2-40B4-BE49-F238E27FC236}">
                <a16:creationId xmlns:a16="http://schemas.microsoft.com/office/drawing/2014/main" id="{203973AD-44D8-4B1A-BB13-D9FFB195BD90}"/>
              </a:ext>
            </a:extLst>
          </p:cNvPr>
          <p:cNvSpPr>
            <a:spLocks noGrp="1"/>
          </p:cNvSpPr>
          <p:nvPr>
            <p:ph idx="1"/>
          </p:nvPr>
        </p:nvSpPr>
        <p:spPr>
          <a:xfrm>
            <a:off x="195786" y="1815641"/>
            <a:ext cx="8229600" cy="4876800"/>
          </a:xfrm>
        </p:spPr>
        <p:txBody>
          <a:bodyPr/>
          <a:lstStyle/>
          <a:p>
            <a:r>
              <a:rPr lang="en-GB" sz="2000" dirty="0"/>
              <a:t>We assume that the </a:t>
            </a:r>
            <a:r>
              <a:rPr lang="en-GB" sz="2000" b="1" dirty="0">
                <a:solidFill>
                  <a:srgbClr val="C00000"/>
                </a:solidFill>
              </a:rPr>
              <a:t>check engine light is a “prediction”</a:t>
            </a:r>
            <a:r>
              <a:rPr lang="en-GB" sz="2000" dirty="0"/>
              <a:t> and that the </a:t>
            </a:r>
            <a:r>
              <a:rPr lang="en-GB" sz="2000" b="1" dirty="0">
                <a:solidFill>
                  <a:srgbClr val="C00000"/>
                </a:solidFill>
              </a:rPr>
              <a:t>IM240 result is “ground truth”</a:t>
            </a:r>
          </a:p>
          <a:p>
            <a:endParaRPr lang="en-GB" sz="2000" dirty="0"/>
          </a:p>
          <a:p>
            <a:r>
              <a:rPr lang="en-US" sz="2000" dirty="0"/>
              <a:t>From our dataset, we found the MIL:</a:t>
            </a:r>
          </a:p>
          <a:p>
            <a:pPr lvl="1"/>
            <a:r>
              <a:rPr lang="en-US" sz="1800" dirty="0"/>
              <a:t>Was right 87% of the time, but,</a:t>
            </a:r>
          </a:p>
          <a:p>
            <a:pPr lvl="1"/>
            <a:endParaRPr lang="en-US" sz="1800" dirty="0"/>
          </a:p>
          <a:p>
            <a:pPr lvl="1"/>
            <a:r>
              <a:rPr lang="en-US" sz="1800" b="1" dirty="0">
                <a:solidFill>
                  <a:srgbClr val="C00000"/>
                </a:solidFill>
              </a:rPr>
              <a:t>Falsely passed 50% of vehicles </a:t>
            </a:r>
            <a:r>
              <a:rPr lang="en-US" sz="1800" dirty="0"/>
              <a:t>failing a direct test,</a:t>
            </a:r>
          </a:p>
          <a:p>
            <a:pPr lvl="1"/>
            <a:endParaRPr lang="en-US" sz="1800" dirty="0"/>
          </a:p>
          <a:p>
            <a:pPr lvl="1"/>
            <a:r>
              <a:rPr lang="en-US" sz="1800" dirty="0"/>
              <a:t>Falsely failed 11% of all tested vehicles.</a:t>
            </a:r>
          </a:p>
          <a:p>
            <a:pPr lvl="1"/>
            <a:endParaRPr lang="en-US" sz="1800" dirty="0"/>
          </a:p>
          <a:p>
            <a:pPr marL="0" indent="0">
              <a:buNone/>
            </a:pPr>
            <a:endParaRPr lang="en-US" dirty="0"/>
          </a:p>
        </p:txBody>
      </p:sp>
      <p:graphicFrame>
        <p:nvGraphicFramePr>
          <p:cNvPr id="6" name="Table 5">
            <a:extLst>
              <a:ext uri="{FF2B5EF4-FFF2-40B4-BE49-F238E27FC236}">
                <a16:creationId xmlns:a16="http://schemas.microsoft.com/office/drawing/2014/main" id="{20316CC1-C40C-40BE-87F3-0EC407A31820}"/>
              </a:ext>
            </a:extLst>
          </p:cNvPr>
          <p:cNvGraphicFramePr>
            <a:graphicFrameLocks noGrp="1"/>
          </p:cNvGraphicFramePr>
          <p:nvPr>
            <p:extLst>
              <p:ext uri="{D42A27DB-BD31-4B8C-83A1-F6EECF244321}">
                <p14:modId xmlns:p14="http://schemas.microsoft.com/office/powerpoint/2010/main" val="4221804412"/>
              </p:ext>
            </p:extLst>
          </p:nvPr>
        </p:nvGraphicFramePr>
        <p:xfrm>
          <a:off x="5803261" y="4109671"/>
          <a:ext cx="3242104" cy="2055633"/>
        </p:xfrm>
        <a:graphic>
          <a:graphicData uri="http://schemas.openxmlformats.org/drawingml/2006/table">
            <a:tbl>
              <a:tblPr>
                <a:tableStyleId>{5C22544A-7EE6-4342-B048-85BDC9FD1C3A}</a:tableStyleId>
              </a:tblPr>
              <a:tblGrid>
                <a:gridCol w="1250636">
                  <a:extLst>
                    <a:ext uri="{9D8B030D-6E8A-4147-A177-3AD203B41FA5}">
                      <a16:colId xmlns:a16="http://schemas.microsoft.com/office/drawing/2014/main" val="2054705767"/>
                    </a:ext>
                  </a:extLst>
                </a:gridCol>
                <a:gridCol w="977595">
                  <a:extLst>
                    <a:ext uri="{9D8B030D-6E8A-4147-A177-3AD203B41FA5}">
                      <a16:colId xmlns:a16="http://schemas.microsoft.com/office/drawing/2014/main" val="3182902066"/>
                    </a:ext>
                  </a:extLst>
                </a:gridCol>
                <a:gridCol w="1013873">
                  <a:extLst>
                    <a:ext uri="{9D8B030D-6E8A-4147-A177-3AD203B41FA5}">
                      <a16:colId xmlns:a16="http://schemas.microsoft.com/office/drawing/2014/main" val="663737402"/>
                    </a:ext>
                  </a:extLst>
                </a:gridCol>
              </a:tblGrid>
              <a:tr h="532811">
                <a:tc>
                  <a:txBody>
                    <a:bodyPr/>
                    <a:lstStyle/>
                    <a:p>
                      <a:endPar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75611" marR="75611" marT="37805" marB="37805">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rPr>
                        <a:t>IM240 Pass</a:t>
                      </a:r>
                    </a:p>
                  </a:txBody>
                  <a:tcPr marL="75611" marR="75611" marT="37805" marB="3780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rPr>
                        <a:t>IM240 Fail</a:t>
                      </a:r>
                    </a:p>
                  </a:txBody>
                  <a:tcPr marL="75611" marR="75611" marT="37805" marB="3780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0820530"/>
                  </a:ext>
                </a:extLst>
              </a:tr>
              <a:tr h="761411">
                <a:tc>
                  <a:txBody>
                    <a:bodyPr/>
                    <a:lstStyle/>
                    <a:p>
                      <a:pPr algn="ctr"/>
                      <a:endPar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br>
                        <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OFF (Pass)</a:t>
                      </a:r>
                    </a:p>
                  </a:txBody>
                  <a:tcPr marL="75611" marR="75611" marT="37805" marB="3780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700" b="1" dirty="0">
                        <a:solidFill>
                          <a:srgbClr val="92D050"/>
                        </a:solidFill>
                        <a:latin typeface="Open Sans" panose="020B0606030504020204" pitchFamily="34" charset="0"/>
                        <a:ea typeface="Open Sans" panose="020B0606030504020204" pitchFamily="34" charset="0"/>
                        <a:cs typeface="Open Sans" panose="020B0606030504020204" pitchFamily="34" charset="0"/>
                      </a:endParaRPr>
                    </a:p>
                  </a:txBody>
                  <a:tcPr marL="75611" marR="75611" marT="37805" marB="378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7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txBody>
                  <a:tcPr marL="75611" marR="75611" marT="37805" marB="378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7825332"/>
                  </a:ext>
                </a:extLst>
              </a:tr>
              <a:tr h="761411">
                <a:tc>
                  <a:txBody>
                    <a:bodyPr/>
                    <a:lstStyle/>
                    <a:p>
                      <a:pPr algn="ctr"/>
                      <a:endPar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br>
                        <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ON (Fail)</a:t>
                      </a:r>
                    </a:p>
                  </a:txBody>
                  <a:tcPr marL="75611" marR="75611" marT="37805" marB="3780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7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txBody>
                  <a:tcPr marL="75611" marR="75611" marT="37805" marB="378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700" b="1" dirty="0">
                        <a:solidFill>
                          <a:srgbClr val="92D050"/>
                        </a:solidFill>
                        <a:latin typeface="Open Sans" panose="020B0606030504020204" pitchFamily="34" charset="0"/>
                        <a:ea typeface="Open Sans" panose="020B0606030504020204" pitchFamily="34" charset="0"/>
                        <a:cs typeface="Open Sans" panose="020B0606030504020204" pitchFamily="34" charset="0"/>
                      </a:endParaRPr>
                    </a:p>
                  </a:txBody>
                  <a:tcPr marL="75611" marR="75611" marT="37805" marB="378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4609398"/>
                  </a:ext>
                </a:extLst>
              </a:tr>
            </a:tbl>
          </a:graphicData>
        </a:graphic>
      </p:graphicFrame>
      <p:sp>
        <p:nvSpPr>
          <p:cNvPr id="7" name="TextBox 6">
            <a:extLst>
              <a:ext uri="{FF2B5EF4-FFF2-40B4-BE49-F238E27FC236}">
                <a16:creationId xmlns:a16="http://schemas.microsoft.com/office/drawing/2014/main" id="{0243208A-F9BC-4D70-8910-3ACA6AFEE51D}"/>
              </a:ext>
            </a:extLst>
          </p:cNvPr>
          <p:cNvSpPr txBox="1"/>
          <p:nvPr/>
        </p:nvSpPr>
        <p:spPr>
          <a:xfrm>
            <a:off x="7075667" y="4904828"/>
            <a:ext cx="730045" cy="346249"/>
          </a:xfrm>
          <a:prstGeom prst="rect">
            <a:avLst/>
          </a:prstGeom>
          <a:noFill/>
        </p:spPr>
        <p:txBody>
          <a:bodyPr wrap="square" rtlCol="0">
            <a:spAutoFit/>
          </a:bodyPr>
          <a:lstStyle/>
          <a:p>
            <a:pPr algn="ctr"/>
            <a:r>
              <a:rPr lang="en-US" sz="165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85%</a:t>
            </a:r>
          </a:p>
        </p:txBody>
      </p:sp>
      <p:sp>
        <p:nvSpPr>
          <p:cNvPr id="8" name="TextBox 7">
            <a:extLst>
              <a:ext uri="{FF2B5EF4-FFF2-40B4-BE49-F238E27FC236}">
                <a16:creationId xmlns:a16="http://schemas.microsoft.com/office/drawing/2014/main" id="{758DA285-EA71-4813-9968-467E913DEFA1}"/>
              </a:ext>
            </a:extLst>
          </p:cNvPr>
          <p:cNvSpPr txBox="1"/>
          <p:nvPr/>
        </p:nvSpPr>
        <p:spPr>
          <a:xfrm>
            <a:off x="8076186" y="5635157"/>
            <a:ext cx="730045" cy="346249"/>
          </a:xfrm>
          <a:prstGeom prst="rect">
            <a:avLst/>
          </a:prstGeom>
          <a:noFill/>
        </p:spPr>
        <p:txBody>
          <a:bodyPr wrap="square" rtlCol="0">
            <a:spAutoFit/>
          </a:bodyPr>
          <a:lstStyle/>
          <a:p>
            <a:pPr algn="ctr"/>
            <a:r>
              <a:rPr lang="en-US" sz="165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9" name="TextBox 8">
            <a:extLst>
              <a:ext uri="{FF2B5EF4-FFF2-40B4-BE49-F238E27FC236}">
                <a16:creationId xmlns:a16="http://schemas.microsoft.com/office/drawing/2014/main" id="{8D0C1B92-986C-4CA0-829D-058189A025B3}"/>
              </a:ext>
            </a:extLst>
          </p:cNvPr>
          <p:cNvSpPr txBox="1"/>
          <p:nvPr/>
        </p:nvSpPr>
        <p:spPr>
          <a:xfrm>
            <a:off x="7075667" y="5648938"/>
            <a:ext cx="730045" cy="346249"/>
          </a:xfrm>
          <a:prstGeom prst="rect">
            <a:avLst/>
          </a:prstGeom>
          <a:noFill/>
        </p:spPr>
        <p:txBody>
          <a:bodyPr wrap="square" rtlCol="0">
            <a:spAutoFit/>
          </a:bodyPr>
          <a:lstStyle/>
          <a:p>
            <a:pPr algn="ctr"/>
            <a:r>
              <a:rPr lang="en-US" sz="16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11%</a:t>
            </a:r>
          </a:p>
        </p:txBody>
      </p:sp>
      <p:sp>
        <p:nvSpPr>
          <p:cNvPr id="10" name="TextBox 9">
            <a:extLst>
              <a:ext uri="{FF2B5EF4-FFF2-40B4-BE49-F238E27FC236}">
                <a16:creationId xmlns:a16="http://schemas.microsoft.com/office/drawing/2014/main" id="{6C43C99A-5856-44C1-910B-A562BC351F60}"/>
              </a:ext>
            </a:extLst>
          </p:cNvPr>
          <p:cNvSpPr txBox="1"/>
          <p:nvPr/>
        </p:nvSpPr>
        <p:spPr>
          <a:xfrm>
            <a:off x="8076187" y="4904827"/>
            <a:ext cx="730045" cy="346249"/>
          </a:xfrm>
          <a:prstGeom prst="rect">
            <a:avLst/>
          </a:prstGeom>
          <a:noFill/>
        </p:spPr>
        <p:txBody>
          <a:bodyPr wrap="square" rtlCol="0">
            <a:spAutoFit/>
          </a:bodyPr>
          <a:lstStyle/>
          <a:p>
            <a:pPr algn="ctr"/>
            <a:r>
              <a:rPr lang="en-US" sz="16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2%</a:t>
            </a:r>
          </a:p>
        </p:txBody>
      </p:sp>
      <p:pic>
        <p:nvPicPr>
          <p:cNvPr id="12" name="Picture 11">
            <a:extLst>
              <a:ext uri="{FF2B5EF4-FFF2-40B4-BE49-F238E27FC236}">
                <a16:creationId xmlns:a16="http://schemas.microsoft.com/office/drawing/2014/main" id="{16C1E04C-C649-4E2A-B787-37E5B89CDC15}"/>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80641" y="4698362"/>
            <a:ext cx="652975" cy="439126"/>
          </a:xfrm>
          <a:prstGeom prst="rect">
            <a:avLst/>
          </a:prstGeom>
        </p:spPr>
      </p:pic>
      <p:pic>
        <p:nvPicPr>
          <p:cNvPr id="13" name="Picture 12">
            <a:extLst>
              <a:ext uri="{FF2B5EF4-FFF2-40B4-BE49-F238E27FC236}">
                <a16:creationId xmlns:a16="http://schemas.microsoft.com/office/drawing/2014/main" id="{86045E71-0827-43B1-8EFB-5A90F464442E}"/>
              </a:ext>
            </a:extLst>
          </p:cNvPr>
          <p:cNvPicPr>
            <a:picLocks noChangeAspect="1"/>
          </p:cNvPicPr>
          <p:nvPr/>
        </p:nvPicPr>
        <p:blipFill>
          <a:blip r:embed="rId5">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993300" y="5438643"/>
            <a:ext cx="652975" cy="439126"/>
          </a:xfrm>
          <a:prstGeom prst="rect">
            <a:avLst/>
          </a:prstGeom>
        </p:spPr>
      </p:pic>
      <p:sp>
        <p:nvSpPr>
          <p:cNvPr id="4" name="Slide Number Placeholder 3">
            <a:extLst>
              <a:ext uri="{FF2B5EF4-FFF2-40B4-BE49-F238E27FC236}">
                <a16:creationId xmlns:a16="http://schemas.microsoft.com/office/drawing/2014/main" id="{3F60186B-0A25-4EC6-B61A-BD3C93771052}"/>
              </a:ext>
            </a:extLst>
          </p:cNvPr>
          <p:cNvSpPr>
            <a:spLocks noGrp="1"/>
          </p:cNvSpPr>
          <p:nvPr>
            <p:ph type="sldNum" sz="quarter" idx="12"/>
          </p:nvPr>
        </p:nvSpPr>
        <p:spPr/>
        <p:txBody>
          <a:bodyPr/>
          <a:lstStyle/>
          <a:p>
            <a:fld id="{8F9D9BB0-BD67-4911-AADF-FA81B8A54B34}" type="slidenum">
              <a:rPr lang="en-US" smtClean="0"/>
              <a:t>21</a:t>
            </a:fld>
            <a:endParaRPr lang="en-US"/>
          </a:p>
        </p:txBody>
      </p:sp>
      <p:sp>
        <p:nvSpPr>
          <p:cNvPr id="14" name="Rectangle 13">
            <a:extLst>
              <a:ext uri="{FF2B5EF4-FFF2-40B4-BE49-F238E27FC236}">
                <a16:creationId xmlns:a16="http://schemas.microsoft.com/office/drawing/2014/main" id="{0CADF0BE-F4F1-174B-81FF-74717AC7C220}"/>
              </a:ext>
            </a:extLst>
          </p:cNvPr>
          <p:cNvSpPr/>
          <p:nvPr/>
        </p:nvSpPr>
        <p:spPr>
          <a:xfrm>
            <a:off x="268503" y="2516646"/>
            <a:ext cx="8568952" cy="1997818"/>
          </a:xfrm>
          <a:prstGeom prst="rect">
            <a:avLst/>
          </a:prstGeom>
          <a:solidFill>
            <a:schemeClr val="bg1"/>
          </a:solidFill>
          <a:ln w="3810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chemeClr val="tx1"/>
                </a:solidFill>
              </a:rPr>
              <a:t>An underlying question here is, “how low can the top number go and still be recognized as a useful test”?  In lots of schools, ~80% is a “C”.</a:t>
            </a:r>
          </a:p>
          <a:p>
            <a:pPr algn="ctr"/>
            <a:endParaRPr lang="en-US" sz="3200" dirty="0">
              <a:solidFill>
                <a:schemeClr val="tx1"/>
              </a:solidFill>
            </a:endParaRPr>
          </a:p>
        </p:txBody>
      </p:sp>
    </p:spTree>
    <p:extLst>
      <p:ext uri="{BB962C8B-B14F-4D97-AF65-F5344CB8AC3E}">
        <p14:creationId xmlns:p14="http://schemas.microsoft.com/office/powerpoint/2010/main" val="425650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dissolv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1" nodeType="click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D70F1-19E1-46BE-8061-B3D60A2F0844}"/>
              </a:ext>
            </a:extLst>
          </p:cNvPr>
          <p:cNvSpPr>
            <a:spLocks noGrp="1"/>
          </p:cNvSpPr>
          <p:nvPr>
            <p:ph type="title"/>
          </p:nvPr>
        </p:nvSpPr>
        <p:spPr/>
        <p:txBody>
          <a:bodyPr>
            <a:normAutofit/>
          </a:bodyPr>
          <a:lstStyle/>
          <a:p>
            <a:r>
              <a:rPr lang="en-US" sz="2800" dirty="0"/>
              <a:t>Our models were based on a 50:50 stratified data-set</a:t>
            </a:r>
          </a:p>
        </p:txBody>
      </p:sp>
      <p:sp>
        <p:nvSpPr>
          <p:cNvPr id="3" name="Content Placeholder 2">
            <a:extLst>
              <a:ext uri="{FF2B5EF4-FFF2-40B4-BE49-F238E27FC236}">
                <a16:creationId xmlns:a16="http://schemas.microsoft.com/office/drawing/2014/main" id="{6CA4080F-5243-4FAC-832F-35342A6302A5}"/>
              </a:ext>
            </a:extLst>
          </p:cNvPr>
          <p:cNvSpPr>
            <a:spLocks noGrp="1"/>
          </p:cNvSpPr>
          <p:nvPr>
            <p:ph idx="1"/>
          </p:nvPr>
        </p:nvSpPr>
        <p:spPr/>
        <p:txBody>
          <a:bodyPr/>
          <a:lstStyle/>
          <a:p>
            <a:r>
              <a:rPr lang="en-US" dirty="0"/>
              <a:t>Frequently used  in statistical modeling where occurrence rates are low</a:t>
            </a:r>
          </a:p>
          <a:p>
            <a:pPr lvl="1"/>
            <a:r>
              <a:rPr lang="en-US" dirty="0"/>
              <a:t>In this case – low overall IM240 failure rate.</a:t>
            </a:r>
          </a:p>
          <a:p>
            <a:endParaRPr lang="en-US" dirty="0"/>
          </a:p>
          <a:p>
            <a:r>
              <a:rPr lang="en-US" dirty="0"/>
              <a:t>Stratified data sub-set of </a:t>
            </a:r>
            <a:r>
              <a:rPr lang="en-US" b="1" dirty="0">
                <a:solidFill>
                  <a:srgbClr val="C00000"/>
                </a:solidFill>
              </a:rPr>
              <a:t>400,000 records</a:t>
            </a:r>
            <a:r>
              <a:rPr lang="en-US" dirty="0"/>
              <a:t>.</a:t>
            </a:r>
          </a:p>
          <a:p>
            <a:endParaRPr lang="en-US" dirty="0"/>
          </a:p>
        </p:txBody>
      </p:sp>
      <p:sp>
        <p:nvSpPr>
          <p:cNvPr id="5" name="Rectangle 4">
            <a:extLst>
              <a:ext uri="{FF2B5EF4-FFF2-40B4-BE49-F238E27FC236}">
                <a16:creationId xmlns:a16="http://schemas.microsoft.com/office/drawing/2014/main" id="{61B31495-B567-498C-991E-E405E7C868BA}"/>
              </a:ext>
            </a:extLst>
          </p:cNvPr>
          <p:cNvSpPr/>
          <p:nvPr/>
        </p:nvSpPr>
        <p:spPr>
          <a:xfrm>
            <a:off x="628650" y="3646047"/>
            <a:ext cx="1371600" cy="1582698"/>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~4.8m</a:t>
            </a:r>
          </a:p>
          <a:p>
            <a:pPr algn="ctr"/>
            <a:r>
              <a:rPr lang="en-US" dirty="0"/>
              <a:t>records</a:t>
            </a:r>
          </a:p>
        </p:txBody>
      </p:sp>
      <p:sp>
        <p:nvSpPr>
          <p:cNvPr id="6" name="Rectangle 5">
            <a:extLst>
              <a:ext uri="{FF2B5EF4-FFF2-40B4-BE49-F238E27FC236}">
                <a16:creationId xmlns:a16="http://schemas.microsoft.com/office/drawing/2014/main" id="{148A64FE-C122-4EBA-90BC-2EBF4797EAEC}"/>
              </a:ext>
            </a:extLst>
          </p:cNvPr>
          <p:cNvSpPr/>
          <p:nvPr/>
        </p:nvSpPr>
        <p:spPr>
          <a:xfrm>
            <a:off x="628650" y="5228745"/>
            <a:ext cx="1371600" cy="165883"/>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~0.25m</a:t>
            </a:r>
          </a:p>
        </p:txBody>
      </p:sp>
      <p:cxnSp>
        <p:nvCxnSpPr>
          <p:cNvPr id="7" name="Straight Arrow Connector 6">
            <a:extLst>
              <a:ext uri="{FF2B5EF4-FFF2-40B4-BE49-F238E27FC236}">
                <a16:creationId xmlns:a16="http://schemas.microsoft.com/office/drawing/2014/main" id="{63858E5B-A9CA-4A2D-81F3-E223B4B787DE}"/>
              </a:ext>
            </a:extLst>
          </p:cNvPr>
          <p:cNvCxnSpPr>
            <a:cxnSpLocks/>
          </p:cNvCxnSpPr>
          <p:nvPr/>
        </p:nvCxnSpPr>
        <p:spPr>
          <a:xfrm>
            <a:off x="2000250" y="4418077"/>
            <a:ext cx="1575486" cy="21033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5FE665D9-B70B-4B14-88F3-FDA5FC473531}"/>
              </a:ext>
            </a:extLst>
          </p:cNvPr>
          <p:cNvCxnSpPr>
            <a:cxnSpLocks/>
            <a:stCxn id="6" idx="3"/>
          </p:cNvCxnSpPr>
          <p:nvPr/>
        </p:nvCxnSpPr>
        <p:spPr>
          <a:xfrm flipV="1">
            <a:off x="2000250" y="4823411"/>
            <a:ext cx="1575486" cy="48827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4D60452E-FA54-418E-B434-3A1306E17193}"/>
              </a:ext>
            </a:extLst>
          </p:cNvPr>
          <p:cNvSpPr/>
          <p:nvPr/>
        </p:nvSpPr>
        <p:spPr>
          <a:xfrm>
            <a:off x="3756628" y="4751606"/>
            <a:ext cx="1371600" cy="36243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0.2m</a:t>
            </a:r>
          </a:p>
        </p:txBody>
      </p:sp>
      <p:sp>
        <p:nvSpPr>
          <p:cNvPr id="10" name="Rectangle 9">
            <a:extLst>
              <a:ext uri="{FF2B5EF4-FFF2-40B4-BE49-F238E27FC236}">
                <a16:creationId xmlns:a16="http://schemas.microsoft.com/office/drawing/2014/main" id="{57E9EE9C-02A2-41DB-8C7B-5C173937CBF8}"/>
              </a:ext>
            </a:extLst>
          </p:cNvPr>
          <p:cNvSpPr/>
          <p:nvPr/>
        </p:nvSpPr>
        <p:spPr>
          <a:xfrm>
            <a:off x="3756628" y="4389176"/>
            <a:ext cx="1371600" cy="362430"/>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0.2m</a:t>
            </a:r>
          </a:p>
        </p:txBody>
      </p:sp>
      <p:sp>
        <p:nvSpPr>
          <p:cNvPr id="11" name="TextBox 10">
            <a:extLst>
              <a:ext uri="{FF2B5EF4-FFF2-40B4-BE49-F238E27FC236}">
                <a16:creationId xmlns:a16="http://schemas.microsoft.com/office/drawing/2014/main" id="{4D0F7A05-1904-4462-A9DA-FE82FCECC242}"/>
              </a:ext>
            </a:extLst>
          </p:cNvPr>
          <p:cNvSpPr txBox="1"/>
          <p:nvPr/>
        </p:nvSpPr>
        <p:spPr>
          <a:xfrm rot="592077">
            <a:off x="2065124" y="4090476"/>
            <a:ext cx="1445736" cy="553998"/>
          </a:xfrm>
          <a:prstGeom prst="rect">
            <a:avLst/>
          </a:prstGeom>
          <a:noFill/>
        </p:spPr>
        <p:txBody>
          <a:bodyPr wrap="square" rtlCol="0">
            <a:spAutoFit/>
          </a:bodyPr>
          <a:lstStyle/>
          <a:p>
            <a:r>
              <a:rPr lang="en-US" sz="1500" dirty="0"/>
              <a:t>Random Sample</a:t>
            </a:r>
          </a:p>
        </p:txBody>
      </p:sp>
      <p:sp>
        <p:nvSpPr>
          <p:cNvPr id="12" name="TextBox 11">
            <a:extLst>
              <a:ext uri="{FF2B5EF4-FFF2-40B4-BE49-F238E27FC236}">
                <a16:creationId xmlns:a16="http://schemas.microsoft.com/office/drawing/2014/main" id="{0A6DB246-9DF7-475B-88C8-DF46841861CA}"/>
              </a:ext>
            </a:extLst>
          </p:cNvPr>
          <p:cNvSpPr txBox="1"/>
          <p:nvPr/>
        </p:nvSpPr>
        <p:spPr>
          <a:xfrm rot="20515395">
            <a:off x="2192019" y="4919818"/>
            <a:ext cx="1445736" cy="553998"/>
          </a:xfrm>
          <a:prstGeom prst="rect">
            <a:avLst/>
          </a:prstGeom>
          <a:noFill/>
        </p:spPr>
        <p:txBody>
          <a:bodyPr wrap="square" rtlCol="0">
            <a:spAutoFit/>
          </a:bodyPr>
          <a:lstStyle/>
          <a:p>
            <a:r>
              <a:rPr lang="en-US" sz="1500" dirty="0"/>
              <a:t>Random Sample</a:t>
            </a:r>
          </a:p>
        </p:txBody>
      </p:sp>
      <p:graphicFrame>
        <p:nvGraphicFramePr>
          <p:cNvPr id="13" name="Table 12">
            <a:extLst>
              <a:ext uri="{FF2B5EF4-FFF2-40B4-BE49-F238E27FC236}">
                <a16:creationId xmlns:a16="http://schemas.microsoft.com/office/drawing/2014/main" id="{9269F220-E161-4BE4-A11E-C4B119446FE2}"/>
              </a:ext>
            </a:extLst>
          </p:cNvPr>
          <p:cNvGraphicFramePr>
            <a:graphicFrameLocks noGrp="1"/>
          </p:cNvGraphicFramePr>
          <p:nvPr>
            <p:extLst/>
          </p:nvPr>
        </p:nvGraphicFramePr>
        <p:xfrm>
          <a:off x="5693405" y="3671275"/>
          <a:ext cx="3242104" cy="2055633"/>
        </p:xfrm>
        <a:graphic>
          <a:graphicData uri="http://schemas.openxmlformats.org/drawingml/2006/table">
            <a:tbl>
              <a:tblPr>
                <a:tableStyleId>{5C22544A-7EE6-4342-B048-85BDC9FD1C3A}</a:tableStyleId>
              </a:tblPr>
              <a:tblGrid>
                <a:gridCol w="1250636">
                  <a:extLst>
                    <a:ext uri="{9D8B030D-6E8A-4147-A177-3AD203B41FA5}">
                      <a16:colId xmlns:a16="http://schemas.microsoft.com/office/drawing/2014/main" val="2054705767"/>
                    </a:ext>
                  </a:extLst>
                </a:gridCol>
                <a:gridCol w="977595">
                  <a:extLst>
                    <a:ext uri="{9D8B030D-6E8A-4147-A177-3AD203B41FA5}">
                      <a16:colId xmlns:a16="http://schemas.microsoft.com/office/drawing/2014/main" val="3182902066"/>
                    </a:ext>
                  </a:extLst>
                </a:gridCol>
                <a:gridCol w="1013873">
                  <a:extLst>
                    <a:ext uri="{9D8B030D-6E8A-4147-A177-3AD203B41FA5}">
                      <a16:colId xmlns:a16="http://schemas.microsoft.com/office/drawing/2014/main" val="663737402"/>
                    </a:ext>
                  </a:extLst>
                </a:gridCol>
              </a:tblGrid>
              <a:tr h="532811">
                <a:tc>
                  <a:txBody>
                    <a:bodyPr/>
                    <a:lstStyle/>
                    <a:p>
                      <a:endParaRPr lang="en-US" sz="15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75611" marR="75611" marT="37805" marB="37805">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rPr>
                        <a:t>IM240 Pass</a:t>
                      </a:r>
                    </a:p>
                  </a:txBody>
                  <a:tcPr marL="75611" marR="75611" marT="37805" marB="3780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rPr>
                        <a:t>IM240 Fail</a:t>
                      </a:r>
                    </a:p>
                  </a:txBody>
                  <a:tcPr marL="75611" marR="75611" marT="37805" marB="3780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0820530"/>
                  </a:ext>
                </a:extLst>
              </a:tr>
              <a:tr h="761411">
                <a:tc>
                  <a:txBody>
                    <a:bodyPr/>
                    <a:lstStyle/>
                    <a:p>
                      <a:pPr algn="ctr"/>
                      <a:endPar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OFF (Pass)</a:t>
                      </a:r>
                    </a:p>
                  </a:txBody>
                  <a:tcPr marL="75611" marR="75611" marT="37805" marB="3780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45%</a:t>
                      </a:r>
                    </a:p>
                  </a:txBody>
                  <a:tcPr marL="75611" marR="75611" marT="37805" marB="378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27%</a:t>
                      </a:r>
                    </a:p>
                  </a:txBody>
                  <a:tcPr marL="75611" marR="75611" marT="37805" marB="378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7825332"/>
                  </a:ext>
                </a:extLst>
              </a:tr>
              <a:tr h="761411">
                <a:tc>
                  <a:txBody>
                    <a:bodyPr/>
                    <a:lstStyle/>
                    <a:p>
                      <a:pPr algn="ctr"/>
                      <a:endPar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5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ON (Fail)</a:t>
                      </a:r>
                    </a:p>
                  </a:txBody>
                  <a:tcPr marL="75611" marR="75611" marT="37805" marB="3780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6%</a:t>
                      </a:r>
                    </a:p>
                  </a:txBody>
                  <a:tcPr marL="75611" marR="75611" marT="37805" marB="378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7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22%</a:t>
                      </a:r>
                    </a:p>
                  </a:txBody>
                  <a:tcPr marL="75611" marR="75611" marT="37805" marB="37805"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4609398"/>
                  </a:ext>
                </a:extLst>
              </a:tr>
            </a:tbl>
          </a:graphicData>
        </a:graphic>
      </p:graphicFrame>
      <p:pic>
        <p:nvPicPr>
          <p:cNvPr id="14" name="Picture 13">
            <a:extLst>
              <a:ext uri="{FF2B5EF4-FFF2-40B4-BE49-F238E27FC236}">
                <a16:creationId xmlns:a16="http://schemas.microsoft.com/office/drawing/2014/main" id="{5201C325-B4F2-4861-B23F-98A31CDF6452}"/>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58882" y="4273439"/>
            <a:ext cx="652975" cy="439126"/>
          </a:xfrm>
          <a:prstGeom prst="rect">
            <a:avLst/>
          </a:prstGeom>
        </p:spPr>
      </p:pic>
      <p:pic>
        <p:nvPicPr>
          <p:cNvPr id="16" name="Picture 15">
            <a:extLst>
              <a:ext uri="{FF2B5EF4-FFF2-40B4-BE49-F238E27FC236}">
                <a16:creationId xmlns:a16="http://schemas.microsoft.com/office/drawing/2014/main" id="{208D8E1F-30A8-40B7-BEDB-DB48B74B9F07}"/>
              </a:ext>
            </a:extLst>
          </p:cNvPr>
          <p:cNvPicPr>
            <a:picLocks noChangeAspect="1"/>
          </p:cNvPicPr>
          <p:nvPr/>
        </p:nvPicPr>
        <p:blipFill>
          <a:blip r:embed="rId5">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958882" y="5009182"/>
            <a:ext cx="652975" cy="439126"/>
          </a:xfrm>
          <a:prstGeom prst="rect">
            <a:avLst/>
          </a:prstGeom>
        </p:spPr>
      </p:pic>
      <p:sp>
        <p:nvSpPr>
          <p:cNvPr id="4" name="Slide Number Placeholder 3">
            <a:extLst>
              <a:ext uri="{FF2B5EF4-FFF2-40B4-BE49-F238E27FC236}">
                <a16:creationId xmlns:a16="http://schemas.microsoft.com/office/drawing/2014/main" id="{256DB962-A4A4-485D-AA14-07B1B2CF4705}"/>
              </a:ext>
            </a:extLst>
          </p:cNvPr>
          <p:cNvSpPr>
            <a:spLocks noGrp="1"/>
          </p:cNvSpPr>
          <p:nvPr>
            <p:ph type="sldNum" sz="quarter" idx="12"/>
          </p:nvPr>
        </p:nvSpPr>
        <p:spPr/>
        <p:txBody>
          <a:bodyPr/>
          <a:lstStyle/>
          <a:p>
            <a:fld id="{8F9D9BB0-BD67-4911-AADF-FA81B8A54B34}" type="slidenum">
              <a:rPr lang="en-US" smtClean="0"/>
              <a:t>22</a:t>
            </a:fld>
            <a:endParaRPr lang="en-US"/>
          </a:p>
        </p:txBody>
      </p:sp>
    </p:spTree>
    <p:extLst>
      <p:ext uri="{BB962C8B-B14F-4D97-AF65-F5344CB8AC3E}">
        <p14:creationId xmlns:p14="http://schemas.microsoft.com/office/powerpoint/2010/main" val="364909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90DBE-05BE-AC4E-B63B-6B001DA158DE}"/>
              </a:ext>
            </a:extLst>
          </p:cNvPr>
          <p:cNvSpPr>
            <a:spLocks noGrp="1"/>
          </p:cNvSpPr>
          <p:nvPr>
            <p:ph type="title"/>
          </p:nvPr>
        </p:nvSpPr>
        <p:spPr/>
        <p:txBody>
          <a:bodyPr>
            <a:noAutofit/>
          </a:bodyPr>
          <a:lstStyle/>
          <a:p>
            <a:r>
              <a:rPr lang="en-US" sz="3200" dirty="0"/>
              <a:t>We built various statistical (“ML”) models to try to do better than a “C”</a:t>
            </a:r>
          </a:p>
        </p:txBody>
      </p:sp>
      <p:sp>
        <p:nvSpPr>
          <p:cNvPr id="3" name="Content Placeholder 2">
            <a:extLst>
              <a:ext uri="{FF2B5EF4-FFF2-40B4-BE49-F238E27FC236}">
                <a16:creationId xmlns:a16="http://schemas.microsoft.com/office/drawing/2014/main" id="{9E8DE928-218E-984F-9D76-B31A410D553A}"/>
              </a:ext>
            </a:extLst>
          </p:cNvPr>
          <p:cNvSpPr>
            <a:spLocks noGrp="1"/>
          </p:cNvSpPr>
          <p:nvPr>
            <p:ph idx="1"/>
          </p:nvPr>
        </p:nvSpPr>
        <p:spPr>
          <a:xfrm>
            <a:off x="457200" y="1484784"/>
            <a:ext cx="8229600" cy="4876800"/>
          </a:xfrm>
        </p:spPr>
        <p:txBody>
          <a:bodyPr/>
          <a:lstStyle/>
          <a:p>
            <a:r>
              <a:rPr lang="en-US" dirty="0"/>
              <a:t>However, focused on predicting the </a:t>
            </a:r>
            <a:r>
              <a:rPr lang="en-US" dirty="0">
                <a:solidFill>
                  <a:srgbClr val="C00000"/>
                </a:solidFill>
              </a:rPr>
              <a:t>IM240 emissions </a:t>
            </a:r>
            <a:r>
              <a:rPr lang="en-US" dirty="0"/>
              <a:t>result, not OBD. OBD prediction is trivial (but inaccurate)</a:t>
            </a:r>
          </a:p>
          <a:p>
            <a:pPr lvl="1"/>
            <a:r>
              <a:rPr lang="en-US" dirty="0"/>
              <a:t>Skipping lots of technical detail in the interest of time</a:t>
            </a:r>
          </a:p>
          <a:p>
            <a:pPr lvl="1"/>
            <a:endParaRPr lang="en-US" dirty="0"/>
          </a:p>
          <a:p>
            <a:pPr lvl="1"/>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1734546-CB8D-6941-929F-1261B5EAB505}"/>
              </a:ext>
            </a:extLst>
          </p:cNvPr>
          <p:cNvSpPr>
            <a:spLocks noGrp="1"/>
          </p:cNvSpPr>
          <p:nvPr>
            <p:ph type="sldNum" sz="quarter" idx="12"/>
          </p:nvPr>
        </p:nvSpPr>
        <p:spPr/>
        <p:txBody>
          <a:bodyPr/>
          <a:lstStyle/>
          <a:p>
            <a:fld id="{C238F03A-58E1-4ECA-9024-348A9A81A53D}" type="slidenum">
              <a:rPr lang="en-US" smtClean="0"/>
              <a:pPr/>
              <a:t>23</a:t>
            </a:fld>
            <a:endParaRPr lang="en-US" dirty="0"/>
          </a:p>
        </p:txBody>
      </p:sp>
      <p:pic>
        <p:nvPicPr>
          <p:cNvPr id="6" name="Graphic 5" descr="Car">
            <a:extLst>
              <a:ext uri="{FF2B5EF4-FFF2-40B4-BE49-F238E27FC236}">
                <a16:creationId xmlns:a16="http://schemas.microsoft.com/office/drawing/2014/main" id="{5078BB74-3059-C14A-90F6-C720F3DDF0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8321" y="4714896"/>
            <a:ext cx="435540" cy="435540"/>
          </a:xfrm>
          <a:prstGeom prst="rect">
            <a:avLst/>
          </a:prstGeom>
        </p:spPr>
      </p:pic>
      <p:pic>
        <p:nvPicPr>
          <p:cNvPr id="7" name="Graphic 6" descr="Car">
            <a:extLst>
              <a:ext uri="{FF2B5EF4-FFF2-40B4-BE49-F238E27FC236}">
                <a16:creationId xmlns:a16="http://schemas.microsoft.com/office/drawing/2014/main" id="{C2646300-CA43-F647-B0FD-3265AEA7EC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2207" y="4321105"/>
            <a:ext cx="435540" cy="435540"/>
          </a:xfrm>
          <a:prstGeom prst="rect">
            <a:avLst/>
          </a:prstGeom>
        </p:spPr>
      </p:pic>
      <p:pic>
        <p:nvPicPr>
          <p:cNvPr id="8" name="Graphic 7" descr="Car">
            <a:extLst>
              <a:ext uri="{FF2B5EF4-FFF2-40B4-BE49-F238E27FC236}">
                <a16:creationId xmlns:a16="http://schemas.microsoft.com/office/drawing/2014/main" id="{81874504-908E-CD4E-95C4-03AD9E957D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50088" y="4620756"/>
            <a:ext cx="435540" cy="435540"/>
          </a:xfrm>
          <a:prstGeom prst="rect">
            <a:avLst/>
          </a:prstGeom>
        </p:spPr>
      </p:pic>
      <p:pic>
        <p:nvPicPr>
          <p:cNvPr id="9" name="Graphic 8" descr="Car">
            <a:extLst>
              <a:ext uri="{FF2B5EF4-FFF2-40B4-BE49-F238E27FC236}">
                <a16:creationId xmlns:a16="http://schemas.microsoft.com/office/drawing/2014/main" id="{15070A34-9970-D54E-91FF-C2C637AAFF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6089" y="4232238"/>
            <a:ext cx="435540" cy="435540"/>
          </a:xfrm>
          <a:prstGeom prst="rect">
            <a:avLst/>
          </a:prstGeom>
        </p:spPr>
      </p:pic>
      <p:pic>
        <p:nvPicPr>
          <p:cNvPr id="10" name="Graphic 9" descr="Car">
            <a:extLst>
              <a:ext uri="{FF2B5EF4-FFF2-40B4-BE49-F238E27FC236}">
                <a16:creationId xmlns:a16="http://schemas.microsoft.com/office/drawing/2014/main" id="{3AB83153-7127-2542-A550-4FAD7EDB81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6269" y="5014547"/>
            <a:ext cx="435540" cy="435540"/>
          </a:xfrm>
          <a:prstGeom prst="rect">
            <a:avLst/>
          </a:prstGeom>
        </p:spPr>
      </p:pic>
      <p:pic>
        <p:nvPicPr>
          <p:cNvPr id="11" name="Graphic 10" descr="Car">
            <a:extLst>
              <a:ext uri="{FF2B5EF4-FFF2-40B4-BE49-F238E27FC236}">
                <a16:creationId xmlns:a16="http://schemas.microsoft.com/office/drawing/2014/main" id="{2380DBB6-D3D0-B343-8D8B-0EBF30973D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5105" y="5199412"/>
            <a:ext cx="435540" cy="435540"/>
          </a:xfrm>
          <a:prstGeom prst="rect">
            <a:avLst/>
          </a:prstGeom>
        </p:spPr>
      </p:pic>
      <p:pic>
        <p:nvPicPr>
          <p:cNvPr id="12" name="Graphic 11" descr="Car">
            <a:extLst>
              <a:ext uri="{FF2B5EF4-FFF2-40B4-BE49-F238E27FC236}">
                <a16:creationId xmlns:a16="http://schemas.microsoft.com/office/drawing/2014/main" id="{CCF97C15-F1F0-C44A-80D4-717B224145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687" y="5601007"/>
            <a:ext cx="435540" cy="435540"/>
          </a:xfrm>
          <a:prstGeom prst="rect">
            <a:avLst/>
          </a:prstGeom>
        </p:spPr>
      </p:pic>
      <p:pic>
        <p:nvPicPr>
          <p:cNvPr id="13" name="Graphic 12" descr="Car">
            <a:extLst>
              <a:ext uri="{FF2B5EF4-FFF2-40B4-BE49-F238E27FC236}">
                <a16:creationId xmlns:a16="http://schemas.microsoft.com/office/drawing/2014/main" id="{1D8EAE7C-C378-354B-856F-864991E11E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2101" y="3902087"/>
            <a:ext cx="435540" cy="435540"/>
          </a:xfrm>
          <a:prstGeom prst="rect">
            <a:avLst/>
          </a:prstGeom>
        </p:spPr>
      </p:pic>
      <p:pic>
        <p:nvPicPr>
          <p:cNvPr id="14" name="Graphic 13" descr="Car">
            <a:extLst>
              <a:ext uri="{FF2B5EF4-FFF2-40B4-BE49-F238E27FC236}">
                <a16:creationId xmlns:a16="http://schemas.microsoft.com/office/drawing/2014/main" id="{1B57CE7F-306F-8742-BB35-87BC9EA092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5023" y="4791096"/>
            <a:ext cx="435540" cy="435540"/>
          </a:xfrm>
          <a:prstGeom prst="rect">
            <a:avLst/>
          </a:prstGeom>
        </p:spPr>
      </p:pic>
      <p:pic>
        <p:nvPicPr>
          <p:cNvPr id="15" name="Graphic 14" descr="Car">
            <a:extLst>
              <a:ext uri="{FF2B5EF4-FFF2-40B4-BE49-F238E27FC236}">
                <a16:creationId xmlns:a16="http://schemas.microsoft.com/office/drawing/2014/main" id="{3D5EBCA2-4E8D-DD4C-9DA0-BE9EE9F0BB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21187" y="5010483"/>
            <a:ext cx="435540" cy="435540"/>
          </a:xfrm>
          <a:prstGeom prst="rect">
            <a:avLst/>
          </a:prstGeom>
        </p:spPr>
      </p:pic>
      <p:pic>
        <p:nvPicPr>
          <p:cNvPr id="16" name="Graphic 15" descr="Car">
            <a:extLst>
              <a:ext uri="{FF2B5EF4-FFF2-40B4-BE49-F238E27FC236}">
                <a16:creationId xmlns:a16="http://schemas.microsoft.com/office/drawing/2014/main" id="{B6221ED8-A819-3D44-8772-BB408FA2F9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20881" y="5389365"/>
            <a:ext cx="435540" cy="435540"/>
          </a:xfrm>
          <a:prstGeom prst="rect">
            <a:avLst/>
          </a:prstGeom>
        </p:spPr>
      </p:pic>
      <p:pic>
        <p:nvPicPr>
          <p:cNvPr id="17" name="Graphic 16" descr="Car">
            <a:extLst>
              <a:ext uri="{FF2B5EF4-FFF2-40B4-BE49-F238E27FC236}">
                <a16:creationId xmlns:a16="http://schemas.microsoft.com/office/drawing/2014/main" id="{728C6F1E-60DA-D840-A6F6-95674F84A1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25534" y="5699861"/>
            <a:ext cx="435540" cy="435540"/>
          </a:xfrm>
          <a:prstGeom prst="rect">
            <a:avLst/>
          </a:prstGeom>
        </p:spPr>
      </p:pic>
      <p:pic>
        <p:nvPicPr>
          <p:cNvPr id="18" name="Graphic 17" descr="Car">
            <a:extLst>
              <a:ext uri="{FF2B5EF4-FFF2-40B4-BE49-F238E27FC236}">
                <a16:creationId xmlns:a16="http://schemas.microsoft.com/office/drawing/2014/main" id="{1B8DEEA9-23F8-EC49-B88E-52DCFC9F57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90719" y="5137629"/>
            <a:ext cx="435540" cy="435540"/>
          </a:xfrm>
          <a:prstGeom prst="rect">
            <a:avLst/>
          </a:prstGeom>
        </p:spPr>
      </p:pic>
      <p:pic>
        <p:nvPicPr>
          <p:cNvPr id="19" name="Graphic 18" descr="Car">
            <a:extLst>
              <a:ext uri="{FF2B5EF4-FFF2-40B4-BE49-F238E27FC236}">
                <a16:creationId xmlns:a16="http://schemas.microsoft.com/office/drawing/2014/main" id="{CADDE784-819D-8340-8B42-869CDA1F46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67744" y="3933056"/>
            <a:ext cx="435540" cy="435540"/>
          </a:xfrm>
          <a:prstGeom prst="rect">
            <a:avLst/>
          </a:prstGeom>
        </p:spPr>
      </p:pic>
      <p:sp>
        <p:nvSpPr>
          <p:cNvPr id="20" name="Oval 19">
            <a:extLst>
              <a:ext uri="{FF2B5EF4-FFF2-40B4-BE49-F238E27FC236}">
                <a16:creationId xmlns:a16="http://schemas.microsoft.com/office/drawing/2014/main" id="{6F151E48-21E5-974F-A144-9037CF6600F7}"/>
              </a:ext>
            </a:extLst>
          </p:cNvPr>
          <p:cNvSpPr/>
          <p:nvPr/>
        </p:nvSpPr>
        <p:spPr>
          <a:xfrm>
            <a:off x="621552" y="4292977"/>
            <a:ext cx="2391484" cy="194226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Arrow Connector 20">
            <a:extLst>
              <a:ext uri="{FF2B5EF4-FFF2-40B4-BE49-F238E27FC236}">
                <a16:creationId xmlns:a16="http://schemas.microsoft.com/office/drawing/2014/main" id="{1F2403A0-B53A-4F41-BD57-D9205CDE9634}"/>
              </a:ext>
            </a:extLst>
          </p:cNvPr>
          <p:cNvCxnSpPr>
            <a:cxnSpLocks/>
          </p:cNvCxnSpPr>
          <p:nvPr/>
        </p:nvCxnSpPr>
        <p:spPr>
          <a:xfrm flipV="1">
            <a:off x="884710" y="5499063"/>
            <a:ext cx="0" cy="139062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6608304C-CD0A-FC4A-A7A7-C33117A5AF12}"/>
              </a:ext>
            </a:extLst>
          </p:cNvPr>
          <p:cNvCxnSpPr>
            <a:cxnSpLocks/>
          </p:cNvCxnSpPr>
          <p:nvPr/>
        </p:nvCxnSpPr>
        <p:spPr>
          <a:xfrm flipV="1">
            <a:off x="3990370" y="5601007"/>
            <a:ext cx="0" cy="127583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00F5864B-E344-6440-A2E8-79866E7F7FDE}"/>
              </a:ext>
            </a:extLst>
          </p:cNvPr>
          <p:cNvCxnSpPr>
            <a:cxnSpLocks noChangeAspect="1"/>
          </p:cNvCxnSpPr>
          <p:nvPr/>
        </p:nvCxnSpPr>
        <p:spPr>
          <a:xfrm flipV="1">
            <a:off x="1508824" y="4338838"/>
            <a:ext cx="8817" cy="207051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43D10456-7199-BC42-A21B-4F93552F8291}"/>
              </a:ext>
            </a:extLst>
          </p:cNvPr>
          <p:cNvCxnSpPr>
            <a:cxnSpLocks/>
          </p:cNvCxnSpPr>
          <p:nvPr/>
        </p:nvCxnSpPr>
        <p:spPr>
          <a:xfrm flipV="1">
            <a:off x="2620838" y="5499063"/>
            <a:ext cx="0" cy="137778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E057BAB3-3F2B-0B41-AD3B-0A95AB9D76EE}"/>
              </a:ext>
            </a:extLst>
          </p:cNvPr>
          <p:cNvSpPr txBox="1"/>
          <p:nvPr/>
        </p:nvSpPr>
        <p:spPr>
          <a:xfrm>
            <a:off x="59947" y="5809187"/>
            <a:ext cx="1202145" cy="1015663"/>
          </a:xfrm>
          <a:prstGeom prst="rect">
            <a:avLst/>
          </a:prstGeom>
          <a:noFill/>
        </p:spPr>
        <p:txBody>
          <a:bodyPr wrap="square" rtlCol="0">
            <a:spAutoFit/>
          </a:bodyPr>
          <a:lstStyle/>
          <a:p>
            <a:r>
              <a:rPr lang="en-US" sz="2000" b="1" dirty="0"/>
              <a:t>True </a:t>
            </a:r>
            <a:r>
              <a:rPr lang="en-US" sz="2000" b="1" dirty="0" err="1"/>
              <a:t>Pos</a:t>
            </a:r>
            <a:r>
              <a:rPr lang="en-US" sz="2000" b="1" dirty="0"/>
              <a:t> (TP)</a:t>
            </a:r>
          </a:p>
        </p:txBody>
      </p:sp>
      <p:sp>
        <p:nvSpPr>
          <p:cNvPr id="26" name="TextBox 25">
            <a:extLst>
              <a:ext uri="{FF2B5EF4-FFF2-40B4-BE49-F238E27FC236}">
                <a16:creationId xmlns:a16="http://schemas.microsoft.com/office/drawing/2014/main" id="{778BC2E9-8246-9A4C-B5A3-954A8A8D5682}"/>
              </a:ext>
            </a:extLst>
          </p:cNvPr>
          <p:cNvSpPr txBox="1"/>
          <p:nvPr/>
        </p:nvSpPr>
        <p:spPr>
          <a:xfrm>
            <a:off x="2594332" y="6117720"/>
            <a:ext cx="979216" cy="707886"/>
          </a:xfrm>
          <a:prstGeom prst="rect">
            <a:avLst/>
          </a:prstGeom>
          <a:noFill/>
        </p:spPr>
        <p:txBody>
          <a:bodyPr wrap="square" rtlCol="0">
            <a:spAutoFit/>
          </a:bodyPr>
          <a:lstStyle/>
          <a:p>
            <a:r>
              <a:rPr lang="en-US" sz="2000" b="1" dirty="0"/>
              <a:t>False Pos.</a:t>
            </a:r>
          </a:p>
        </p:txBody>
      </p:sp>
      <p:sp>
        <p:nvSpPr>
          <p:cNvPr id="27" name="TextBox 26">
            <a:extLst>
              <a:ext uri="{FF2B5EF4-FFF2-40B4-BE49-F238E27FC236}">
                <a16:creationId xmlns:a16="http://schemas.microsoft.com/office/drawing/2014/main" id="{873E2FD7-66C1-4B45-B5A8-8874B0E0DC19}"/>
              </a:ext>
            </a:extLst>
          </p:cNvPr>
          <p:cNvSpPr txBox="1"/>
          <p:nvPr/>
        </p:nvSpPr>
        <p:spPr>
          <a:xfrm>
            <a:off x="975414" y="6171657"/>
            <a:ext cx="1210623" cy="707886"/>
          </a:xfrm>
          <a:prstGeom prst="rect">
            <a:avLst/>
          </a:prstGeom>
          <a:noFill/>
        </p:spPr>
        <p:txBody>
          <a:bodyPr wrap="square" rtlCol="0">
            <a:spAutoFit/>
          </a:bodyPr>
          <a:lstStyle/>
          <a:p>
            <a:r>
              <a:rPr lang="en-US" sz="2000" b="1" dirty="0"/>
              <a:t>False Neg.</a:t>
            </a:r>
          </a:p>
        </p:txBody>
      </p:sp>
      <p:sp>
        <p:nvSpPr>
          <p:cNvPr id="28" name="TextBox 27">
            <a:extLst>
              <a:ext uri="{FF2B5EF4-FFF2-40B4-BE49-F238E27FC236}">
                <a16:creationId xmlns:a16="http://schemas.microsoft.com/office/drawing/2014/main" id="{8CC13014-CDAA-8247-9D82-1D4565B05029}"/>
              </a:ext>
            </a:extLst>
          </p:cNvPr>
          <p:cNvSpPr txBox="1"/>
          <p:nvPr/>
        </p:nvSpPr>
        <p:spPr>
          <a:xfrm>
            <a:off x="4014189" y="6111756"/>
            <a:ext cx="1050120" cy="707886"/>
          </a:xfrm>
          <a:prstGeom prst="rect">
            <a:avLst/>
          </a:prstGeom>
          <a:noFill/>
        </p:spPr>
        <p:txBody>
          <a:bodyPr wrap="square" rtlCol="0">
            <a:spAutoFit/>
          </a:bodyPr>
          <a:lstStyle/>
          <a:p>
            <a:r>
              <a:rPr lang="en-US" sz="2000" b="1" dirty="0"/>
              <a:t>True Neg.</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B036F743-E07A-B246-B7F8-22C96C9CA36D}"/>
                  </a:ext>
                </a:extLst>
              </p:cNvPr>
              <p:cNvSpPr txBox="1"/>
              <p:nvPr/>
            </p:nvSpPr>
            <p:spPr>
              <a:xfrm>
                <a:off x="4532024" y="3223607"/>
                <a:ext cx="4126129" cy="58137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𝑆𝑒𝑛𝑠𝑖𝑡𝑖𝑣𝑖𝑡𝑦</m:t>
                      </m:r>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𝑇𝑃</m:t>
                          </m:r>
                          <m:r>
                            <a:rPr lang="en-US" sz="2000" b="0" i="1" smtClean="0">
                              <a:latin typeface="Cambria Math" panose="02040503050406030204" pitchFamily="18" charset="0"/>
                            </a:rPr>
                            <m:t> </m:t>
                          </m:r>
                        </m:num>
                        <m:den>
                          <m:r>
                            <a:rPr lang="en-US" sz="2000" b="0" i="1" smtClean="0">
                              <a:latin typeface="Cambria Math" panose="02040503050406030204" pitchFamily="18" charset="0"/>
                            </a:rPr>
                            <m:t>𝑇𝑃</m:t>
                          </m:r>
                          <m:r>
                            <a:rPr lang="en-US" sz="2000" b="0" i="1" smtClean="0">
                              <a:latin typeface="Cambria Math" panose="02040503050406030204" pitchFamily="18" charset="0"/>
                            </a:rPr>
                            <m:t>+</m:t>
                          </m:r>
                          <m:r>
                            <a:rPr lang="en-US" sz="2000" b="0" i="1" smtClean="0">
                              <a:latin typeface="Cambria Math" panose="02040503050406030204" pitchFamily="18" charset="0"/>
                            </a:rPr>
                            <m:t>𝐹𝑁</m:t>
                          </m:r>
                        </m:den>
                      </m:f>
                      <m:r>
                        <a:rPr lang="en-US" sz="2000" b="0" i="0" smtClean="0">
                          <a:latin typeface="Cambria Math" panose="02040503050406030204" pitchFamily="18" charset="0"/>
                        </a:rPr>
                        <m:t>=</m:t>
                      </m:r>
                      <m:r>
                        <m:rPr>
                          <m:sty m:val="p"/>
                        </m:rPr>
                        <a:rPr lang="en-US" sz="2000" b="0" i="0" smtClean="0">
                          <a:latin typeface="Cambria Math" panose="02040503050406030204" pitchFamily="18" charset="0"/>
                        </a:rPr>
                        <m:t>TPR</m:t>
                      </m:r>
                    </m:oMath>
                  </m:oMathPara>
                </a14:m>
                <a:endParaRPr lang="en-US" sz="2000" dirty="0">
                  <a:latin typeface="+mj-lt"/>
                </a:endParaRPr>
              </a:p>
            </p:txBody>
          </p:sp>
        </mc:Choice>
        <mc:Fallback xmlns="">
          <p:sp>
            <p:nvSpPr>
              <p:cNvPr id="29" name="TextBox 28">
                <a:extLst>
                  <a:ext uri="{FF2B5EF4-FFF2-40B4-BE49-F238E27FC236}">
                    <a16:creationId xmlns:a16="http://schemas.microsoft.com/office/drawing/2014/main" id="{B036F743-E07A-B246-B7F8-22C96C9CA36D}"/>
                  </a:ext>
                </a:extLst>
              </p:cNvPr>
              <p:cNvSpPr txBox="1">
                <a:spLocks noRot="1" noChangeAspect="1" noMove="1" noResize="1" noEditPoints="1" noAdjustHandles="1" noChangeArrowheads="1" noChangeShapeType="1" noTextEdit="1"/>
              </p:cNvSpPr>
              <p:nvPr/>
            </p:nvSpPr>
            <p:spPr>
              <a:xfrm>
                <a:off x="4532024" y="3223607"/>
                <a:ext cx="4126129" cy="581378"/>
              </a:xfrm>
              <a:prstGeom prst="rect">
                <a:avLst/>
              </a:prstGeom>
              <a:blipFill>
                <a:blip r:embed="rId6"/>
                <a:stretch>
                  <a:fillRect t="-8511" b="-106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828B46D-389F-8041-85B3-2F109EB78187}"/>
                  </a:ext>
                </a:extLst>
              </p:cNvPr>
              <p:cNvSpPr txBox="1"/>
              <p:nvPr/>
            </p:nvSpPr>
            <p:spPr>
              <a:xfrm>
                <a:off x="4557771" y="5780184"/>
                <a:ext cx="4513028" cy="58137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𝐴𝑐𝑐𝑢𝑟𝑎𝑐𝑦</m:t>
                      </m:r>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𝑇𝑃</m:t>
                          </m:r>
                          <m:r>
                            <a:rPr lang="en-US" sz="2000" b="0" i="1" smtClean="0">
                              <a:latin typeface="Cambria Math" panose="02040503050406030204" pitchFamily="18" charset="0"/>
                            </a:rPr>
                            <m:t>+</m:t>
                          </m:r>
                          <m:r>
                            <a:rPr lang="en-US" sz="2000" b="0" i="1" smtClean="0">
                              <a:latin typeface="Cambria Math" panose="02040503050406030204" pitchFamily="18" charset="0"/>
                            </a:rPr>
                            <m:t>𝑇𝑁</m:t>
                          </m:r>
                          <m:r>
                            <a:rPr lang="en-US" sz="2000" b="0" i="1" smtClean="0">
                              <a:latin typeface="Cambria Math" panose="02040503050406030204" pitchFamily="18" charset="0"/>
                            </a:rPr>
                            <m:t> </m:t>
                          </m:r>
                        </m:num>
                        <m:den>
                          <m:r>
                            <a:rPr lang="en-US" sz="2000" b="0" i="1" smtClean="0">
                              <a:latin typeface="Cambria Math" panose="02040503050406030204" pitchFamily="18" charset="0"/>
                            </a:rPr>
                            <m:t>𝑇𝑃</m:t>
                          </m:r>
                          <m:r>
                            <a:rPr lang="en-US" sz="2000" b="0" i="1" smtClean="0">
                              <a:latin typeface="Cambria Math" panose="02040503050406030204" pitchFamily="18" charset="0"/>
                            </a:rPr>
                            <m:t>+</m:t>
                          </m:r>
                          <m:r>
                            <a:rPr lang="en-US" sz="2000" b="0" i="1" smtClean="0">
                              <a:latin typeface="Cambria Math" panose="02040503050406030204" pitchFamily="18" charset="0"/>
                            </a:rPr>
                            <m:t>𝐹𝑁</m:t>
                          </m:r>
                          <m:r>
                            <a:rPr lang="en-US" sz="2000" b="0" i="1" smtClean="0">
                              <a:latin typeface="Cambria Math" panose="02040503050406030204" pitchFamily="18" charset="0"/>
                            </a:rPr>
                            <m:t>+</m:t>
                          </m:r>
                          <m:r>
                            <a:rPr lang="en-US" sz="2000" b="0" i="1" smtClean="0">
                              <a:latin typeface="Cambria Math" panose="02040503050406030204" pitchFamily="18" charset="0"/>
                            </a:rPr>
                            <m:t>𝐹𝑃</m:t>
                          </m:r>
                          <m:r>
                            <a:rPr lang="en-US" sz="2000" b="0" i="1" smtClean="0">
                              <a:latin typeface="Cambria Math" panose="02040503050406030204" pitchFamily="18" charset="0"/>
                            </a:rPr>
                            <m:t>+</m:t>
                          </m:r>
                          <m:r>
                            <a:rPr lang="en-US" sz="2000" b="0" i="1" smtClean="0">
                              <a:latin typeface="Cambria Math" panose="02040503050406030204" pitchFamily="18" charset="0"/>
                            </a:rPr>
                            <m:t>𝑇𝑁</m:t>
                          </m:r>
                        </m:den>
                      </m:f>
                    </m:oMath>
                  </m:oMathPara>
                </a14:m>
                <a:endParaRPr lang="en-US" sz="2000" dirty="0">
                  <a:latin typeface="+mj-lt"/>
                </a:endParaRPr>
              </a:p>
            </p:txBody>
          </p:sp>
        </mc:Choice>
        <mc:Fallback xmlns="">
          <p:sp>
            <p:nvSpPr>
              <p:cNvPr id="30" name="TextBox 29">
                <a:extLst>
                  <a:ext uri="{FF2B5EF4-FFF2-40B4-BE49-F238E27FC236}">
                    <a16:creationId xmlns:a16="http://schemas.microsoft.com/office/drawing/2014/main" id="{6828B46D-389F-8041-85B3-2F109EB78187}"/>
                  </a:ext>
                </a:extLst>
              </p:cNvPr>
              <p:cNvSpPr txBox="1">
                <a:spLocks noRot="1" noChangeAspect="1" noMove="1" noResize="1" noEditPoints="1" noAdjustHandles="1" noChangeArrowheads="1" noChangeShapeType="1" noTextEdit="1"/>
              </p:cNvSpPr>
              <p:nvPr/>
            </p:nvSpPr>
            <p:spPr>
              <a:xfrm>
                <a:off x="4557771" y="5780184"/>
                <a:ext cx="4513028" cy="581378"/>
              </a:xfrm>
              <a:prstGeom prst="rect">
                <a:avLst/>
              </a:prstGeom>
              <a:blipFill>
                <a:blip r:embed="rId7"/>
                <a:stretch>
                  <a:fillRect t="-8511" b="-106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9F8636B-C05C-D042-858C-1CC706C08352}"/>
                  </a:ext>
                </a:extLst>
              </p:cNvPr>
              <p:cNvSpPr txBox="1"/>
              <p:nvPr/>
            </p:nvSpPr>
            <p:spPr>
              <a:xfrm>
                <a:off x="4532025" y="4482027"/>
                <a:ext cx="4936519" cy="58137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𝑆𝑝𝑒𝑐𝑖𝑓𝑖𝑐𝑖𝑡𝑦</m:t>
                      </m:r>
                      <m:r>
                        <a:rPr lang="en-US" sz="2000" b="0" i="1" smtClean="0">
                          <a:latin typeface="Cambria Math" panose="02040503050406030204" pitchFamily="18" charset="0"/>
                        </a:rPr>
                        <m:t> =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𝑇𝑁</m:t>
                          </m:r>
                          <m:r>
                            <a:rPr lang="en-US" sz="2000" b="0" i="1" smtClean="0">
                              <a:latin typeface="Cambria Math" panose="02040503050406030204" pitchFamily="18" charset="0"/>
                            </a:rPr>
                            <m:t> </m:t>
                          </m:r>
                        </m:num>
                        <m:den>
                          <m:r>
                            <a:rPr lang="en-US" sz="2000" b="0" i="1" smtClean="0">
                              <a:latin typeface="Cambria Math" panose="02040503050406030204" pitchFamily="18" charset="0"/>
                            </a:rPr>
                            <m:t>𝑇𝑁</m:t>
                          </m:r>
                          <m:r>
                            <a:rPr lang="en-US" sz="2000" b="0" i="1" smtClean="0">
                              <a:latin typeface="Cambria Math" panose="02040503050406030204" pitchFamily="18" charset="0"/>
                            </a:rPr>
                            <m:t>+</m:t>
                          </m:r>
                          <m:r>
                            <a:rPr lang="en-US" sz="2000" b="0" i="1" smtClean="0">
                              <a:latin typeface="Cambria Math" panose="02040503050406030204" pitchFamily="18" charset="0"/>
                            </a:rPr>
                            <m:t>𝐹𝑃</m:t>
                          </m:r>
                        </m:den>
                      </m:f>
                      <m:r>
                        <a:rPr lang="en-US" sz="2000" b="0" i="1" smtClean="0">
                          <a:latin typeface="Cambria Math" panose="02040503050406030204" pitchFamily="18" charset="0"/>
                        </a:rPr>
                        <m:t>=1−</m:t>
                      </m:r>
                      <m:r>
                        <a:rPr lang="en-US" sz="2000" b="0" i="1" smtClean="0">
                          <a:latin typeface="Cambria Math" panose="02040503050406030204" pitchFamily="18" charset="0"/>
                        </a:rPr>
                        <m:t>𝐹𝑃𝑅</m:t>
                      </m:r>
                    </m:oMath>
                  </m:oMathPara>
                </a14:m>
                <a:endParaRPr lang="en-US" sz="2000" dirty="0">
                  <a:latin typeface="+mj-lt"/>
                </a:endParaRPr>
              </a:p>
            </p:txBody>
          </p:sp>
        </mc:Choice>
        <mc:Fallback xmlns="">
          <p:sp>
            <p:nvSpPr>
              <p:cNvPr id="31" name="TextBox 30">
                <a:extLst>
                  <a:ext uri="{FF2B5EF4-FFF2-40B4-BE49-F238E27FC236}">
                    <a16:creationId xmlns:a16="http://schemas.microsoft.com/office/drawing/2014/main" id="{39F8636B-C05C-D042-858C-1CC706C08352}"/>
                  </a:ext>
                </a:extLst>
              </p:cNvPr>
              <p:cNvSpPr txBox="1">
                <a:spLocks noRot="1" noChangeAspect="1" noMove="1" noResize="1" noEditPoints="1" noAdjustHandles="1" noChangeArrowheads="1" noChangeShapeType="1" noTextEdit="1"/>
              </p:cNvSpPr>
              <p:nvPr/>
            </p:nvSpPr>
            <p:spPr>
              <a:xfrm>
                <a:off x="4532025" y="4482027"/>
                <a:ext cx="4936519" cy="581378"/>
              </a:xfrm>
              <a:prstGeom prst="rect">
                <a:avLst/>
              </a:prstGeom>
              <a:blipFill>
                <a:blip r:embed="rId8"/>
                <a:stretch>
                  <a:fillRect t="-8511" b="-10638"/>
                </a:stretch>
              </a:blipFill>
            </p:spPr>
            <p:txBody>
              <a:bodyPr/>
              <a:lstStyle/>
              <a:p>
                <a:r>
                  <a:rPr lang="en-US">
                    <a:noFill/>
                  </a:rPr>
                  <a:t> </a:t>
                </a:r>
              </a:p>
            </p:txBody>
          </p:sp>
        </mc:Fallback>
      </mc:AlternateContent>
      <p:pic>
        <p:nvPicPr>
          <p:cNvPr id="32" name="Graphic 31" descr="Car">
            <a:extLst>
              <a:ext uri="{FF2B5EF4-FFF2-40B4-BE49-F238E27FC236}">
                <a16:creationId xmlns:a16="http://schemas.microsoft.com/office/drawing/2014/main" id="{867EACFD-0A45-604D-BA15-A73794892A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6114" y="3341037"/>
            <a:ext cx="599303" cy="599303"/>
          </a:xfrm>
          <a:prstGeom prst="rect">
            <a:avLst/>
          </a:prstGeom>
        </p:spPr>
      </p:pic>
      <p:pic>
        <p:nvPicPr>
          <p:cNvPr id="33" name="Graphic 32" descr="Car">
            <a:extLst>
              <a:ext uri="{FF2B5EF4-FFF2-40B4-BE49-F238E27FC236}">
                <a16:creationId xmlns:a16="http://schemas.microsoft.com/office/drawing/2014/main" id="{F6A8756A-7E64-274C-9190-5C6755F5F7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6115" y="2996952"/>
            <a:ext cx="599303" cy="599303"/>
          </a:xfrm>
          <a:prstGeom prst="rect">
            <a:avLst/>
          </a:prstGeom>
        </p:spPr>
      </p:pic>
      <mc:AlternateContent xmlns:mc="http://schemas.openxmlformats.org/markup-compatibility/2006" xmlns:a14="http://schemas.microsoft.com/office/drawing/2010/main">
        <mc:Choice Requires="a14">
          <p:graphicFrame>
            <p:nvGraphicFramePr>
              <p:cNvPr id="34" name="Table 33">
                <a:extLst>
                  <a:ext uri="{FF2B5EF4-FFF2-40B4-BE49-F238E27FC236}">
                    <a16:creationId xmlns:a16="http://schemas.microsoft.com/office/drawing/2014/main" id="{1E5340B5-F793-9547-8B00-063A1533025A}"/>
                  </a:ext>
                </a:extLst>
              </p:cNvPr>
              <p:cNvGraphicFramePr>
                <a:graphicFrameLocks noGrp="1"/>
              </p:cNvGraphicFramePr>
              <p:nvPr>
                <p:extLst>
                  <p:ext uri="{D42A27DB-BD31-4B8C-83A1-F6EECF244321}">
                    <p14:modId xmlns:p14="http://schemas.microsoft.com/office/powerpoint/2010/main" val="3004544214"/>
                  </p:ext>
                </p:extLst>
              </p:nvPr>
            </p:nvGraphicFramePr>
            <p:xfrm>
              <a:off x="447407" y="2783200"/>
              <a:ext cx="3598429" cy="1005840"/>
            </p:xfrm>
            <a:graphic>
              <a:graphicData uri="http://schemas.openxmlformats.org/drawingml/2006/table">
                <a:tbl>
                  <a:tblPr firstRow="1" bandRow="1">
                    <a:tableStyleId>{5C22544A-7EE6-4342-B048-85BDC9FD1C3A}</a:tableStyleId>
                  </a:tblPr>
                  <a:tblGrid>
                    <a:gridCol w="610275">
                      <a:extLst>
                        <a:ext uri="{9D8B030D-6E8A-4147-A177-3AD203B41FA5}">
                          <a16:colId xmlns:a16="http://schemas.microsoft.com/office/drawing/2014/main" val="3804287768"/>
                        </a:ext>
                      </a:extLst>
                    </a:gridCol>
                    <a:gridCol w="1585169">
                      <a:extLst>
                        <a:ext uri="{9D8B030D-6E8A-4147-A177-3AD203B41FA5}">
                          <a16:colId xmlns:a16="http://schemas.microsoft.com/office/drawing/2014/main" val="3763290433"/>
                        </a:ext>
                      </a:extLst>
                    </a:gridCol>
                    <a:gridCol w="1402985">
                      <a:extLst>
                        <a:ext uri="{9D8B030D-6E8A-4147-A177-3AD203B41FA5}">
                          <a16:colId xmlns:a16="http://schemas.microsoft.com/office/drawing/2014/main" val="2551629173"/>
                        </a:ext>
                      </a:extLst>
                    </a:gridCol>
                  </a:tblGrid>
                  <a:tr h="370840">
                    <a:tc>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Passes IM240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𝑌</m:t>
                                </m:r>
                                <m:r>
                                  <a:rPr lang="en-US" b="0" i="1" smtClean="0">
                                    <a:solidFill>
                                      <a:schemeClr val="tx1"/>
                                    </a:solidFill>
                                    <a:latin typeface="Cambria Math" panose="02040503050406030204" pitchFamily="18" charset="0"/>
                                  </a:rPr>
                                  <m:t>=0</m:t>
                                </m:r>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7126722"/>
                      </a:ext>
                    </a:extLst>
                  </a:tr>
                  <a:tr h="340011">
                    <a:tc>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Fails IM240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𝑌</m:t>
                                </m:r>
                                <m:r>
                                  <a:rPr lang="en-US" b="0" i="1" smtClean="0">
                                    <a:solidFill>
                                      <a:schemeClr val="tx1"/>
                                    </a:solidFill>
                                    <a:latin typeface="Cambria Math" panose="02040503050406030204" pitchFamily="18" charset="0"/>
                                  </a:rPr>
                                  <m:t>=1</m:t>
                                </m:r>
                              </m:oMath>
                            </m:oMathPara>
                          </a14:m>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3272891"/>
                      </a:ext>
                    </a:extLst>
                  </a:tr>
                </a:tbl>
              </a:graphicData>
            </a:graphic>
          </p:graphicFrame>
        </mc:Choice>
        <mc:Fallback xmlns="">
          <p:graphicFrame>
            <p:nvGraphicFramePr>
              <p:cNvPr id="34" name="Table 33">
                <a:extLst>
                  <a:ext uri="{FF2B5EF4-FFF2-40B4-BE49-F238E27FC236}">
                    <a16:creationId xmlns:a16="http://schemas.microsoft.com/office/drawing/2014/main" id="{1E5340B5-F793-9547-8B00-063A1533025A}"/>
                  </a:ext>
                </a:extLst>
              </p:cNvPr>
              <p:cNvGraphicFramePr>
                <a:graphicFrameLocks noGrp="1"/>
              </p:cNvGraphicFramePr>
              <p:nvPr>
                <p:extLst>
                  <p:ext uri="{D42A27DB-BD31-4B8C-83A1-F6EECF244321}">
                    <p14:modId xmlns:p14="http://schemas.microsoft.com/office/powerpoint/2010/main" val="3004544214"/>
                  </p:ext>
                </p:extLst>
              </p:nvPr>
            </p:nvGraphicFramePr>
            <p:xfrm>
              <a:off x="447407" y="2783200"/>
              <a:ext cx="3598429" cy="1005840"/>
            </p:xfrm>
            <a:graphic>
              <a:graphicData uri="http://schemas.openxmlformats.org/drawingml/2006/table">
                <a:tbl>
                  <a:tblPr firstRow="1" bandRow="1">
                    <a:tableStyleId>{5C22544A-7EE6-4342-B048-85BDC9FD1C3A}</a:tableStyleId>
                  </a:tblPr>
                  <a:tblGrid>
                    <a:gridCol w="610275">
                      <a:extLst>
                        <a:ext uri="{9D8B030D-6E8A-4147-A177-3AD203B41FA5}">
                          <a16:colId xmlns:a16="http://schemas.microsoft.com/office/drawing/2014/main" val="3804287768"/>
                        </a:ext>
                      </a:extLst>
                    </a:gridCol>
                    <a:gridCol w="1585169">
                      <a:extLst>
                        <a:ext uri="{9D8B030D-6E8A-4147-A177-3AD203B41FA5}">
                          <a16:colId xmlns:a16="http://schemas.microsoft.com/office/drawing/2014/main" val="3763290433"/>
                        </a:ext>
                      </a:extLst>
                    </a:gridCol>
                    <a:gridCol w="1402985">
                      <a:extLst>
                        <a:ext uri="{9D8B030D-6E8A-4147-A177-3AD203B41FA5}">
                          <a16:colId xmlns:a16="http://schemas.microsoft.com/office/drawing/2014/main" val="2551629173"/>
                        </a:ext>
                      </a:extLst>
                    </a:gridCol>
                  </a:tblGrid>
                  <a:tr h="640080">
                    <a:tc>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Passes IM240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156757" t="-5882" b="-70588"/>
                          </a:stretch>
                        </a:blipFill>
                      </a:tcPr>
                    </a:tc>
                    <a:extLst>
                      <a:ext uri="{0D108BD9-81ED-4DB2-BD59-A6C34878D82A}">
                        <a16:rowId xmlns:a16="http://schemas.microsoft.com/office/drawing/2014/main" val="2127126722"/>
                      </a:ext>
                    </a:extLst>
                  </a:tr>
                  <a:tr h="365760">
                    <a:tc>
                      <a:txBody>
                        <a:bodyPr/>
                        <a:lstStyle/>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chemeClr val="tx1"/>
                              </a:solidFill>
                            </a:rPr>
                            <a:t>Fails IM240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156757" t="-186207" b="-24138"/>
                          </a:stretch>
                        </a:blipFill>
                      </a:tcPr>
                    </a:tc>
                    <a:extLst>
                      <a:ext uri="{0D108BD9-81ED-4DB2-BD59-A6C34878D82A}">
                        <a16:rowId xmlns:a16="http://schemas.microsoft.com/office/drawing/2014/main" val="3233272891"/>
                      </a:ext>
                    </a:extLst>
                  </a:tr>
                </a:tbl>
              </a:graphicData>
            </a:graphic>
          </p:graphicFrame>
        </mc:Fallback>
      </mc:AlternateContent>
      <p:sp>
        <p:nvSpPr>
          <p:cNvPr id="35" name="Slide Number Placeholder 2">
            <a:extLst>
              <a:ext uri="{FF2B5EF4-FFF2-40B4-BE49-F238E27FC236}">
                <a16:creationId xmlns:a16="http://schemas.microsoft.com/office/drawing/2014/main" id="{46AA0C23-22B7-6C43-9EF6-F96DDB8BA1FF}"/>
              </a:ext>
            </a:extLst>
          </p:cNvPr>
          <p:cNvSpPr txBox="1">
            <a:spLocks/>
          </p:cNvSpPr>
          <p:nvPr/>
        </p:nvSpPr>
        <p:spPr>
          <a:xfrm>
            <a:off x="-381000" y="9091558"/>
            <a:ext cx="484632"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9D9BB0-BD67-4911-AADF-FA81B8A54B34}" type="slidenum">
              <a:rPr lang="en-US" smtClean="0"/>
              <a:pPr/>
              <a:t>23</a:t>
            </a:fld>
            <a:endParaRPr lang="en-US"/>
          </a:p>
        </p:txBody>
      </p:sp>
    </p:spTree>
    <p:extLst>
      <p:ext uri="{BB962C8B-B14F-4D97-AF65-F5344CB8AC3E}">
        <p14:creationId xmlns:p14="http://schemas.microsoft.com/office/powerpoint/2010/main" val="417957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p:bldP spid="26" grpId="0"/>
      <p:bldP spid="27" grpId="0"/>
      <p:bldP spid="28" grpId="0"/>
      <p:bldP spid="29" grpId="0"/>
      <p:bldP spid="30"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4AF04-4AC6-4E09-A29C-CB8D9FD1A0DF}"/>
              </a:ext>
            </a:extLst>
          </p:cNvPr>
          <p:cNvSpPr>
            <a:spLocks noGrp="1"/>
          </p:cNvSpPr>
          <p:nvPr>
            <p:ph type="title"/>
          </p:nvPr>
        </p:nvSpPr>
        <p:spPr/>
        <p:txBody>
          <a:bodyPr/>
          <a:lstStyle/>
          <a:p>
            <a:r>
              <a:rPr lang="en-US" sz="2700" dirty="0"/>
              <a:t>With classifier models, jurisdictions can “turn the dial”</a:t>
            </a:r>
            <a:endParaRPr lang="en-US" dirty="0"/>
          </a:p>
        </p:txBody>
      </p:sp>
      <p:sp>
        <p:nvSpPr>
          <p:cNvPr id="3" name="Content Placeholder 2">
            <a:extLst>
              <a:ext uri="{FF2B5EF4-FFF2-40B4-BE49-F238E27FC236}">
                <a16:creationId xmlns:a16="http://schemas.microsoft.com/office/drawing/2014/main" id="{BC8240E4-2496-43E4-B7E3-8E0592C7CF42}"/>
              </a:ext>
            </a:extLst>
          </p:cNvPr>
          <p:cNvSpPr>
            <a:spLocks noGrp="1"/>
          </p:cNvSpPr>
          <p:nvPr>
            <p:ph idx="1"/>
          </p:nvPr>
        </p:nvSpPr>
        <p:spPr>
          <a:xfrm>
            <a:off x="628651" y="1892809"/>
            <a:ext cx="3428999" cy="3834098"/>
          </a:xfrm>
        </p:spPr>
        <p:txBody>
          <a:bodyPr>
            <a:normAutofit fontScale="92500" lnSpcReduction="20000"/>
          </a:bodyPr>
          <a:lstStyle/>
          <a:p>
            <a:r>
              <a:rPr lang="en-GB" dirty="0"/>
              <a:t>Trade-off between sensitivity and specificity.</a:t>
            </a:r>
          </a:p>
          <a:p>
            <a:endParaRPr lang="en-GB" dirty="0"/>
          </a:p>
          <a:p>
            <a:r>
              <a:rPr lang="en-GB" dirty="0"/>
              <a:t>Jurisdictions can select a </a:t>
            </a:r>
            <a:r>
              <a:rPr lang="en-GB" b="1" dirty="0">
                <a:solidFill>
                  <a:srgbClr val="C00000"/>
                </a:solidFill>
              </a:rPr>
              <a:t>threshold based on program needs</a:t>
            </a:r>
            <a:r>
              <a:rPr lang="en-GB" dirty="0"/>
              <a:t>.</a:t>
            </a:r>
          </a:p>
          <a:p>
            <a:endParaRPr lang="en-GB" dirty="0"/>
          </a:p>
          <a:p>
            <a:r>
              <a:rPr lang="en-GB" dirty="0"/>
              <a:t>We tuned for highest accuracy (i.e. closest to the top-left corner of the ROC curve).</a:t>
            </a:r>
          </a:p>
          <a:p>
            <a:endParaRPr lang="en-US" dirty="0"/>
          </a:p>
        </p:txBody>
      </p:sp>
      <p:pic>
        <p:nvPicPr>
          <p:cNvPr id="5" name="Picture 4">
            <a:extLst>
              <a:ext uri="{FF2B5EF4-FFF2-40B4-BE49-F238E27FC236}">
                <a16:creationId xmlns:a16="http://schemas.microsoft.com/office/drawing/2014/main" id="{F24E8381-99FB-46C9-861C-18899763CA6B}"/>
              </a:ext>
            </a:extLst>
          </p:cNvPr>
          <p:cNvPicPr>
            <a:picLocks noChangeAspect="1"/>
          </p:cNvPicPr>
          <p:nvPr/>
        </p:nvPicPr>
        <p:blipFill>
          <a:blip r:embed="rId3"/>
          <a:stretch>
            <a:fillRect/>
          </a:stretch>
        </p:blipFill>
        <p:spPr>
          <a:xfrm>
            <a:off x="3989070" y="2000250"/>
            <a:ext cx="5086350" cy="3886200"/>
          </a:xfrm>
          <a:prstGeom prst="rect">
            <a:avLst/>
          </a:prstGeom>
        </p:spPr>
      </p:pic>
      <p:sp>
        <p:nvSpPr>
          <p:cNvPr id="7" name="Star: 4 Points 6">
            <a:extLst>
              <a:ext uri="{FF2B5EF4-FFF2-40B4-BE49-F238E27FC236}">
                <a16:creationId xmlns:a16="http://schemas.microsoft.com/office/drawing/2014/main" id="{7EB59602-AEF7-4D2B-A346-F575139D27AC}"/>
              </a:ext>
            </a:extLst>
          </p:cNvPr>
          <p:cNvSpPr/>
          <p:nvPr/>
        </p:nvSpPr>
        <p:spPr>
          <a:xfrm>
            <a:off x="5000681" y="3758177"/>
            <a:ext cx="275646" cy="275646"/>
          </a:xfrm>
          <a:prstGeom prst="star4">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100" dirty="0"/>
          </a:p>
        </p:txBody>
      </p:sp>
      <p:cxnSp>
        <p:nvCxnSpPr>
          <p:cNvPr id="9" name="Straight Connector 8">
            <a:extLst>
              <a:ext uri="{FF2B5EF4-FFF2-40B4-BE49-F238E27FC236}">
                <a16:creationId xmlns:a16="http://schemas.microsoft.com/office/drawing/2014/main" id="{8273ED50-292D-4F61-92E2-0F8DCD5A6125}"/>
              </a:ext>
            </a:extLst>
          </p:cNvPr>
          <p:cNvCxnSpPr>
            <a:cxnSpLocks/>
          </p:cNvCxnSpPr>
          <p:nvPr/>
        </p:nvCxnSpPr>
        <p:spPr>
          <a:xfrm>
            <a:off x="5138504" y="2103120"/>
            <a:ext cx="0" cy="1655057"/>
          </a:xfrm>
          <a:prstGeom prst="line">
            <a:avLst/>
          </a:prstGeom>
          <a:ln w="19050">
            <a:prstDash val="lgDash"/>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C3EE3AA0-AE4D-457A-83AB-BABF07F7E80F}"/>
              </a:ext>
            </a:extLst>
          </p:cNvPr>
          <p:cNvCxnSpPr>
            <a:cxnSpLocks/>
          </p:cNvCxnSpPr>
          <p:nvPr/>
        </p:nvCxnSpPr>
        <p:spPr>
          <a:xfrm flipH="1">
            <a:off x="4503420" y="3896000"/>
            <a:ext cx="497261" cy="0"/>
          </a:xfrm>
          <a:prstGeom prst="line">
            <a:avLst/>
          </a:prstGeom>
          <a:ln w="19050">
            <a:prstDash val="lgDash"/>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5311B023-9078-4087-AB6E-B21F803ECBBC}"/>
              </a:ext>
            </a:extLst>
          </p:cNvPr>
          <p:cNvSpPr txBox="1"/>
          <p:nvPr/>
        </p:nvSpPr>
        <p:spPr>
          <a:xfrm>
            <a:off x="5541148" y="2441686"/>
            <a:ext cx="416379" cy="300082"/>
          </a:xfrm>
          <a:prstGeom prst="rect">
            <a:avLst/>
          </a:prstGeom>
          <a:noFill/>
        </p:spPr>
        <p:txBody>
          <a:bodyPr wrap="square" rtlCol="0">
            <a:spAutoFit/>
          </a:bodyPr>
          <a:lstStyle/>
          <a:p>
            <a:r>
              <a:rPr lang="en-US" sz="1350" dirty="0">
                <a:latin typeface="Open Sans" panose="020B0606030504020204" pitchFamily="34" charset="0"/>
                <a:ea typeface="Open Sans" panose="020B0606030504020204" pitchFamily="34" charset="0"/>
                <a:cs typeface="Open Sans" panose="020B0606030504020204" pitchFamily="34" charset="0"/>
              </a:rPr>
              <a:t>0.5</a:t>
            </a:r>
          </a:p>
        </p:txBody>
      </p:sp>
      <p:sp>
        <p:nvSpPr>
          <p:cNvPr id="15" name="TextBox 14">
            <a:extLst>
              <a:ext uri="{FF2B5EF4-FFF2-40B4-BE49-F238E27FC236}">
                <a16:creationId xmlns:a16="http://schemas.microsoft.com/office/drawing/2014/main" id="{89F79A85-B988-41E7-BCAB-01255C1EE0D2}"/>
              </a:ext>
            </a:extLst>
          </p:cNvPr>
          <p:cNvSpPr txBox="1"/>
          <p:nvPr/>
        </p:nvSpPr>
        <p:spPr>
          <a:xfrm>
            <a:off x="5276327" y="2699369"/>
            <a:ext cx="416379" cy="300082"/>
          </a:xfrm>
          <a:prstGeom prst="rect">
            <a:avLst/>
          </a:prstGeom>
          <a:noFill/>
        </p:spPr>
        <p:txBody>
          <a:bodyPr wrap="square" rtlCol="0">
            <a:spAutoFit/>
          </a:bodyPr>
          <a:lstStyle/>
          <a:p>
            <a:r>
              <a:rPr lang="en-US" sz="1350" dirty="0">
                <a:latin typeface="Open Sans" panose="020B0606030504020204" pitchFamily="34" charset="0"/>
                <a:ea typeface="Open Sans" panose="020B0606030504020204" pitchFamily="34" charset="0"/>
                <a:cs typeface="Open Sans" panose="020B0606030504020204" pitchFamily="34" charset="0"/>
              </a:rPr>
              <a:t>0.6</a:t>
            </a:r>
          </a:p>
        </p:txBody>
      </p:sp>
      <p:sp>
        <p:nvSpPr>
          <p:cNvPr id="16" name="TextBox 15">
            <a:extLst>
              <a:ext uri="{FF2B5EF4-FFF2-40B4-BE49-F238E27FC236}">
                <a16:creationId xmlns:a16="http://schemas.microsoft.com/office/drawing/2014/main" id="{4BB8041B-8AEA-4FAF-91C9-964B031E4395}"/>
              </a:ext>
            </a:extLst>
          </p:cNvPr>
          <p:cNvSpPr txBox="1"/>
          <p:nvPr/>
        </p:nvSpPr>
        <p:spPr>
          <a:xfrm>
            <a:off x="4752050" y="2930648"/>
            <a:ext cx="416379" cy="300082"/>
          </a:xfrm>
          <a:prstGeom prst="rect">
            <a:avLst/>
          </a:prstGeom>
          <a:noFill/>
        </p:spPr>
        <p:txBody>
          <a:bodyPr wrap="square" rtlCol="0">
            <a:spAutoFit/>
          </a:bodyPr>
          <a:lstStyle/>
          <a:p>
            <a:r>
              <a:rPr lang="en-US" sz="1350" dirty="0">
                <a:latin typeface="Open Sans" panose="020B0606030504020204" pitchFamily="34" charset="0"/>
                <a:ea typeface="Open Sans" panose="020B0606030504020204" pitchFamily="34" charset="0"/>
                <a:cs typeface="Open Sans" panose="020B0606030504020204" pitchFamily="34" charset="0"/>
              </a:rPr>
              <a:t>0.7</a:t>
            </a:r>
          </a:p>
        </p:txBody>
      </p:sp>
      <p:sp>
        <p:nvSpPr>
          <p:cNvPr id="17" name="TextBox 16">
            <a:extLst>
              <a:ext uri="{FF2B5EF4-FFF2-40B4-BE49-F238E27FC236}">
                <a16:creationId xmlns:a16="http://schemas.microsoft.com/office/drawing/2014/main" id="{8A5A5B17-E96A-4A99-906E-0509ADC0A2D9}"/>
              </a:ext>
            </a:extLst>
          </p:cNvPr>
          <p:cNvSpPr txBox="1"/>
          <p:nvPr/>
        </p:nvSpPr>
        <p:spPr>
          <a:xfrm>
            <a:off x="4486330" y="3619000"/>
            <a:ext cx="416379" cy="300082"/>
          </a:xfrm>
          <a:prstGeom prst="rect">
            <a:avLst/>
          </a:prstGeom>
          <a:noFill/>
        </p:spPr>
        <p:txBody>
          <a:bodyPr wrap="square" rtlCol="0">
            <a:spAutoFit/>
          </a:bodyPr>
          <a:lstStyle/>
          <a:p>
            <a:r>
              <a:rPr lang="en-US" sz="1350" dirty="0">
                <a:latin typeface="Open Sans" panose="020B0606030504020204" pitchFamily="34" charset="0"/>
                <a:ea typeface="Open Sans" panose="020B0606030504020204" pitchFamily="34" charset="0"/>
                <a:cs typeface="Open Sans" panose="020B0606030504020204" pitchFamily="34" charset="0"/>
              </a:rPr>
              <a:t>0.8</a:t>
            </a:r>
          </a:p>
        </p:txBody>
      </p:sp>
      <p:sp>
        <p:nvSpPr>
          <p:cNvPr id="6" name="Rectangle 5">
            <a:extLst>
              <a:ext uri="{FF2B5EF4-FFF2-40B4-BE49-F238E27FC236}">
                <a16:creationId xmlns:a16="http://schemas.microsoft.com/office/drawing/2014/main" id="{797EA1BB-542B-4164-90DF-4C1EA031F95F}"/>
              </a:ext>
            </a:extLst>
          </p:cNvPr>
          <p:cNvSpPr/>
          <p:nvPr/>
        </p:nvSpPr>
        <p:spPr>
          <a:xfrm>
            <a:off x="4531658" y="2064363"/>
            <a:ext cx="4432152" cy="3386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lide Number Placeholder 3">
            <a:extLst>
              <a:ext uri="{FF2B5EF4-FFF2-40B4-BE49-F238E27FC236}">
                <a16:creationId xmlns:a16="http://schemas.microsoft.com/office/drawing/2014/main" id="{1E4E9D31-F79D-47E5-B500-D8C028C70015}"/>
              </a:ext>
            </a:extLst>
          </p:cNvPr>
          <p:cNvSpPr>
            <a:spLocks noGrp="1"/>
          </p:cNvSpPr>
          <p:nvPr>
            <p:ph type="sldNum" sz="quarter" idx="12"/>
          </p:nvPr>
        </p:nvSpPr>
        <p:spPr/>
        <p:txBody>
          <a:bodyPr/>
          <a:lstStyle/>
          <a:p>
            <a:fld id="{8F9D9BB0-BD67-4911-AADF-FA81B8A54B34}" type="slidenum">
              <a:rPr lang="en-US" smtClean="0"/>
              <a:t>24</a:t>
            </a:fld>
            <a:endParaRPr lang="en-US"/>
          </a:p>
        </p:txBody>
      </p:sp>
    </p:spTree>
    <p:extLst>
      <p:ext uri="{BB962C8B-B14F-4D97-AF65-F5344CB8AC3E}">
        <p14:creationId xmlns:p14="http://schemas.microsoft.com/office/powerpoint/2010/main" val="60692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grpId="1" nodeType="clickEffect">
                                  <p:stCondLst>
                                    <p:cond delay="0"/>
                                  </p:stCondLst>
                                  <p:childTnLst>
                                    <p:animEffect transition="out" filter="wipe(down)">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par>
                                <p:cTn id="37" presetID="22" presetClass="entr" presetSubtype="2"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right)">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p:bldP spid="16" grpId="0"/>
      <p:bldP spid="17" grpId="0"/>
      <p:bldP spid="6" grpId="0" animBg="1"/>
      <p:bldP spid="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9CF3E-E800-4244-BA69-43269E290B11}"/>
              </a:ext>
            </a:extLst>
          </p:cNvPr>
          <p:cNvSpPr>
            <a:spLocks noGrp="1"/>
          </p:cNvSpPr>
          <p:nvPr>
            <p:ph type="title"/>
          </p:nvPr>
        </p:nvSpPr>
        <p:spPr/>
        <p:txBody>
          <a:bodyPr>
            <a:normAutofit fontScale="90000"/>
          </a:bodyPr>
          <a:lstStyle/>
          <a:p>
            <a:r>
              <a:rPr lang="en-US" dirty="0"/>
              <a:t>A two-step model could target specific pollutants</a:t>
            </a:r>
          </a:p>
        </p:txBody>
      </p:sp>
      <p:graphicFrame>
        <p:nvGraphicFramePr>
          <p:cNvPr id="4" name="Table 3">
            <a:extLst>
              <a:ext uri="{FF2B5EF4-FFF2-40B4-BE49-F238E27FC236}">
                <a16:creationId xmlns:a16="http://schemas.microsoft.com/office/drawing/2014/main" id="{037CF82E-348D-4068-BB3C-2E9536CF7E4F}"/>
              </a:ext>
            </a:extLst>
          </p:cNvPr>
          <p:cNvGraphicFramePr>
            <a:graphicFrameLocks noGrp="1"/>
          </p:cNvGraphicFramePr>
          <p:nvPr>
            <p:extLst>
              <p:ext uri="{D42A27DB-BD31-4B8C-83A1-F6EECF244321}">
                <p14:modId xmlns:p14="http://schemas.microsoft.com/office/powerpoint/2010/main" val="2082051784"/>
              </p:ext>
            </p:extLst>
          </p:nvPr>
        </p:nvGraphicFramePr>
        <p:xfrm>
          <a:off x="203582" y="5242770"/>
          <a:ext cx="3121646" cy="1586830"/>
        </p:xfrm>
        <a:graphic>
          <a:graphicData uri="http://schemas.openxmlformats.org/drawingml/2006/table">
            <a:tbl>
              <a:tblPr firstRow="1" bandRow="1">
                <a:tableStyleId>{00A15C55-8517-42AA-B614-E9B94910E393}</a:tableStyleId>
              </a:tblPr>
              <a:tblGrid>
                <a:gridCol w="1140289">
                  <a:extLst>
                    <a:ext uri="{9D8B030D-6E8A-4147-A177-3AD203B41FA5}">
                      <a16:colId xmlns:a16="http://schemas.microsoft.com/office/drawing/2014/main" val="1657169824"/>
                    </a:ext>
                  </a:extLst>
                </a:gridCol>
                <a:gridCol w="1045097">
                  <a:extLst>
                    <a:ext uri="{9D8B030D-6E8A-4147-A177-3AD203B41FA5}">
                      <a16:colId xmlns:a16="http://schemas.microsoft.com/office/drawing/2014/main" val="3211049659"/>
                    </a:ext>
                  </a:extLst>
                </a:gridCol>
                <a:gridCol w="936260">
                  <a:extLst>
                    <a:ext uri="{9D8B030D-6E8A-4147-A177-3AD203B41FA5}">
                      <a16:colId xmlns:a16="http://schemas.microsoft.com/office/drawing/2014/main" val="851520706"/>
                    </a:ext>
                  </a:extLst>
                </a:gridCol>
              </a:tblGrid>
              <a:tr h="434340">
                <a:tc>
                  <a:txBody>
                    <a:bodyPr/>
                    <a:lstStyle/>
                    <a:p>
                      <a:r>
                        <a:rPr lang="en-US" sz="2400" dirty="0">
                          <a:latin typeface="+mj-lt"/>
                        </a:rPr>
                        <a:t>NOx</a:t>
                      </a:r>
                    </a:p>
                  </a:txBody>
                  <a:tcPr marL="68580" marR="68580" marT="34290" marB="34290"/>
                </a:tc>
                <a:tc>
                  <a:txBody>
                    <a:bodyPr/>
                    <a:lstStyle/>
                    <a:p>
                      <a:pPr algn="ctr"/>
                      <a:r>
                        <a:rPr lang="en-US" sz="1500" dirty="0">
                          <a:latin typeface="+mj-lt"/>
                        </a:rPr>
                        <a:t>OBD-MIL</a:t>
                      </a:r>
                    </a:p>
                  </a:txBody>
                  <a:tcPr marL="68580" marR="68580" marT="34290" marB="34290" anchor="ctr"/>
                </a:tc>
                <a:tc>
                  <a:txBody>
                    <a:bodyPr/>
                    <a:lstStyle/>
                    <a:p>
                      <a:pPr algn="ctr"/>
                      <a:r>
                        <a:rPr lang="en-US" sz="1500" dirty="0">
                          <a:latin typeface="+mj-lt"/>
                        </a:rPr>
                        <a:t>GBM</a:t>
                      </a:r>
                    </a:p>
                  </a:txBody>
                  <a:tcPr marL="68580" marR="68580" marT="34290" marB="34290" anchor="ctr"/>
                </a:tc>
                <a:extLst>
                  <a:ext uri="{0D108BD9-81ED-4DB2-BD59-A6C34878D82A}">
                    <a16:rowId xmlns:a16="http://schemas.microsoft.com/office/drawing/2014/main" val="2707700202"/>
                  </a:ext>
                </a:extLst>
              </a:tr>
              <a:tr h="297180">
                <a:tc>
                  <a:txBody>
                    <a:bodyPr/>
                    <a:lstStyle/>
                    <a:p>
                      <a:pPr algn="r"/>
                      <a:r>
                        <a:rPr lang="en-US" sz="1500" b="1" dirty="0">
                          <a:latin typeface="+mj-lt"/>
                        </a:rPr>
                        <a:t>Accuracy</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0.67</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0.80</a:t>
                      </a:r>
                    </a:p>
                  </a:txBody>
                  <a:tcPr marL="68580" marR="68580" marT="34290" marB="34290"/>
                </a:tc>
                <a:extLst>
                  <a:ext uri="{0D108BD9-81ED-4DB2-BD59-A6C34878D82A}">
                    <a16:rowId xmlns:a16="http://schemas.microsoft.com/office/drawing/2014/main" val="3857574344"/>
                  </a:ext>
                </a:extLst>
              </a:tr>
              <a:tr h="525780">
                <a:tc>
                  <a:txBody>
                    <a:bodyPr/>
                    <a:lstStyle/>
                    <a:p>
                      <a:pPr algn="r"/>
                      <a:r>
                        <a:rPr lang="en-US" sz="1500" b="1" dirty="0">
                          <a:latin typeface="+mj-lt"/>
                        </a:rPr>
                        <a:t>Sensitivity</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0.44</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0.82</a:t>
                      </a:r>
                    </a:p>
                  </a:txBody>
                  <a:tcPr marL="68580" marR="68580" marT="34290" marB="34290"/>
                </a:tc>
                <a:extLst>
                  <a:ext uri="{0D108BD9-81ED-4DB2-BD59-A6C34878D82A}">
                    <a16:rowId xmlns:a16="http://schemas.microsoft.com/office/drawing/2014/main" val="3148402697"/>
                  </a:ext>
                </a:extLst>
              </a:tr>
              <a:tr h="329530">
                <a:tc>
                  <a:txBody>
                    <a:bodyPr/>
                    <a:lstStyle/>
                    <a:p>
                      <a:pPr algn="r"/>
                      <a:r>
                        <a:rPr lang="en-US" sz="1500" b="1" dirty="0">
                          <a:latin typeface="+mj-lt"/>
                        </a:rPr>
                        <a:t>Specificity</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0.80</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0.79</a:t>
                      </a:r>
                    </a:p>
                  </a:txBody>
                  <a:tcPr marL="68580" marR="68580" marT="34290" marB="34290"/>
                </a:tc>
                <a:extLst>
                  <a:ext uri="{0D108BD9-81ED-4DB2-BD59-A6C34878D82A}">
                    <a16:rowId xmlns:a16="http://schemas.microsoft.com/office/drawing/2014/main" val="1793866769"/>
                  </a:ext>
                </a:extLst>
              </a:tr>
            </a:tbl>
          </a:graphicData>
        </a:graphic>
      </p:graphicFrame>
      <p:graphicFrame>
        <p:nvGraphicFramePr>
          <p:cNvPr id="5" name="Table 4">
            <a:extLst>
              <a:ext uri="{FF2B5EF4-FFF2-40B4-BE49-F238E27FC236}">
                <a16:creationId xmlns:a16="http://schemas.microsoft.com/office/drawing/2014/main" id="{9BCAC488-06D1-418A-A793-91A16FB19299}"/>
              </a:ext>
            </a:extLst>
          </p:cNvPr>
          <p:cNvGraphicFramePr>
            <a:graphicFrameLocks noGrp="1"/>
          </p:cNvGraphicFramePr>
          <p:nvPr>
            <p:extLst>
              <p:ext uri="{D42A27DB-BD31-4B8C-83A1-F6EECF244321}">
                <p14:modId xmlns:p14="http://schemas.microsoft.com/office/powerpoint/2010/main" val="3709083041"/>
              </p:ext>
            </p:extLst>
          </p:nvPr>
        </p:nvGraphicFramePr>
        <p:xfrm>
          <a:off x="179512" y="3406347"/>
          <a:ext cx="3123157" cy="1783080"/>
        </p:xfrm>
        <a:graphic>
          <a:graphicData uri="http://schemas.openxmlformats.org/drawingml/2006/table">
            <a:tbl>
              <a:tblPr firstRow="1" bandRow="1">
                <a:tableStyleId>{F5AB1C69-6EDB-4FF4-983F-18BD219EF322}</a:tableStyleId>
              </a:tblPr>
              <a:tblGrid>
                <a:gridCol w="1140841">
                  <a:extLst>
                    <a:ext uri="{9D8B030D-6E8A-4147-A177-3AD203B41FA5}">
                      <a16:colId xmlns:a16="http://schemas.microsoft.com/office/drawing/2014/main" val="1657169824"/>
                    </a:ext>
                  </a:extLst>
                </a:gridCol>
                <a:gridCol w="1045603">
                  <a:extLst>
                    <a:ext uri="{9D8B030D-6E8A-4147-A177-3AD203B41FA5}">
                      <a16:colId xmlns:a16="http://schemas.microsoft.com/office/drawing/2014/main" val="3211049659"/>
                    </a:ext>
                  </a:extLst>
                </a:gridCol>
                <a:gridCol w="936713">
                  <a:extLst>
                    <a:ext uri="{9D8B030D-6E8A-4147-A177-3AD203B41FA5}">
                      <a16:colId xmlns:a16="http://schemas.microsoft.com/office/drawing/2014/main" val="851520706"/>
                    </a:ext>
                  </a:extLst>
                </a:gridCol>
              </a:tblGrid>
              <a:tr h="434340">
                <a:tc>
                  <a:txBody>
                    <a:bodyPr/>
                    <a:lstStyle/>
                    <a:p>
                      <a:r>
                        <a:rPr lang="en-US" sz="2400" b="1" dirty="0" err="1">
                          <a:latin typeface="+mj-lt"/>
                        </a:rPr>
                        <a:t>HCx</a:t>
                      </a:r>
                      <a:endParaRPr lang="en-US" sz="1500" b="1" dirty="0">
                        <a:latin typeface="+mj-lt"/>
                      </a:endParaRPr>
                    </a:p>
                  </a:txBody>
                  <a:tcPr marL="68580" marR="68580" marT="34290" marB="34290"/>
                </a:tc>
                <a:tc>
                  <a:txBody>
                    <a:bodyPr/>
                    <a:lstStyle/>
                    <a:p>
                      <a:pPr algn="ctr"/>
                      <a:r>
                        <a:rPr lang="en-US" sz="1500" b="1" dirty="0">
                          <a:latin typeface="+mj-lt"/>
                        </a:rPr>
                        <a:t>OBD-MIL</a:t>
                      </a:r>
                    </a:p>
                  </a:txBody>
                  <a:tcPr marL="68580" marR="68580" marT="34290" marB="34290" anchor="ctr"/>
                </a:tc>
                <a:tc>
                  <a:txBody>
                    <a:bodyPr/>
                    <a:lstStyle/>
                    <a:p>
                      <a:pPr algn="ctr"/>
                      <a:r>
                        <a:rPr lang="en-US" sz="1500" b="1" dirty="0">
                          <a:latin typeface="+mj-lt"/>
                        </a:rPr>
                        <a:t>GBM</a:t>
                      </a:r>
                    </a:p>
                  </a:txBody>
                  <a:tcPr marL="68580" marR="68580" marT="34290" marB="34290" anchor="ctr"/>
                </a:tc>
                <a:extLst>
                  <a:ext uri="{0D108BD9-81ED-4DB2-BD59-A6C34878D82A}">
                    <a16:rowId xmlns:a16="http://schemas.microsoft.com/office/drawing/2014/main" val="2707700202"/>
                  </a:ext>
                </a:extLst>
              </a:tr>
              <a:tr h="297180">
                <a:tc>
                  <a:txBody>
                    <a:bodyPr/>
                    <a:lstStyle/>
                    <a:p>
                      <a:pPr algn="r"/>
                      <a:r>
                        <a:rPr lang="en-US" sz="1500" b="1" dirty="0">
                          <a:latin typeface="+mj-lt"/>
                        </a:rPr>
                        <a:t>Accuracy</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0.67</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0.68</a:t>
                      </a:r>
                    </a:p>
                  </a:txBody>
                  <a:tcPr marL="68580" marR="68580" marT="34290" marB="34290"/>
                </a:tc>
                <a:extLst>
                  <a:ext uri="{0D108BD9-81ED-4DB2-BD59-A6C34878D82A}">
                    <a16:rowId xmlns:a16="http://schemas.microsoft.com/office/drawing/2014/main" val="3857574344"/>
                  </a:ext>
                </a:extLst>
              </a:tr>
              <a:tr h="525780">
                <a:tc>
                  <a:txBody>
                    <a:bodyPr/>
                    <a:lstStyle/>
                    <a:p>
                      <a:pPr algn="r"/>
                      <a:r>
                        <a:rPr lang="en-US" sz="1500" b="1" dirty="0">
                          <a:latin typeface="+mj-lt"/>
                        </a:rPr>
                        <a:t>Sensitivity</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0.44</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0.68</a:t>
                      </a:r>
                    </a:p>
                  </a:txBody>
                  <a:tcPr marL="68580" marR="68580" marT="34290" marB="34290"/>
                </a:tc>
                <a:extLst>
                  <a:ext uri="{0D108BD9-81ED-4DB2-BD59-A6C34878D82A}">
                    <a16:rowId xmlns:a16="http://schemas.microsoft.com/office/drawing/2014/main" val="3148402697"/>
                  </a:ext>
                </a:extLst>
              </a:tr>
              <a:tr h="525780">
                <a:tc>
                  <a:txBody>
                    <a:bodyPr/>
                    <a:lstStyle/>
                    <a:p>
                      <a:pPr algn="r"/>
                      <a:r>
                        <a:rPr lang="en-US" sz="1500" b="1" dirty="0">
                          <a:latin typeface="+mj-lt"/>
                        </a:rPr>
                        <a:t>Specificity</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0.80</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0.68</a:t>
                      </a:r>
                    </a:p>
                  </a:txBody>
                  <a:tcPr marL="68580" marR="68580" marT="34290" marB="34290"/>
                </a:tc>
                <a:extLst>
                  <a:ext uri="{0D108BD9-81ED-4DB2-BD59-A6C34878D82A}">
                    <a16:rowId xmlns:a16="http://schemas.microsoft.com/office/drawing/2014/main" val="1793866769"/>
                  </a:ext>
                </a:extLst>
              </a:tr>
            </a:tbl>
          </a:graphicData>
        </a:graphic>
      </p:graphicFrame>
      <p:graphicFrame>
        <p:nvGraphicFramePr>
          <p:cNvPr id="6" name="Table 5">
            <a:extLst>
              <a:ext uri="{FF2B5EF4-FFF2-40B4-BE49-F238E27FC236}">
                <a16:creationId xmlns:a16="http://schemas.microsoft.com/office/drawing/2014/main" id="{E8CDB7E6-02A6-4A0D-A35A-D5ACDF6ECDC7}"/>
              </a:ext>
            </a:extLst>
          </p:cNvPr>
          <p:cNvGraphicFramePr>
            <a:graphicFrameLocks noGrp="1"/>
          </p:cNvGraphicFramePr>
          <p:nvPr>
            <p:extLst>
              <p:ext uri="{D42A27DB-BD31-4B8C-83A1-F6EECF244321}">
                <p14:modId xmlns:p14="http://schemas.microsoft.com/office/powerpoint/2010/main" val="3684070078"/>
              </p:ext>
            </p:extLst>
          </p:nvPr>
        </p:nvGraphicFramePr>
        <p:xfrm>
          <a:off x="179512" y="1766174"/>
          <a:ext cx="3123157" cy="1662826"/>
        </p:xfrm>
        <a:graphic>
          <a:graphicData uri="http://schemas.openxmlformats.org/drawingml/2006/table">
            <a:tbl>
              <a:tblPr firstRow="1" bandRow="1">
                <a:tableStyleId>{21E4AEA4-8DFA-4A89-87EB-49C32662AFE0}</a:tableStyleId>
              </a:tblPr>
              <a:tblGrid>
                <a:gridCol w="1140841">
                  <a:extLst>
                    <a:ext uri="{9D8B030D-6E8A-4147-A177-3AD203B41FA5}">
                      <a16:colId xmlns:a16="http://schemas.microsoft.com/office/drawing/2014/main" val="1657169824"/>
                    </a:ext>
                  </a:extLst>
                </a:gridCol>
                <a:gridCol w="1045603">
                  <a:extLst>
                    <a:ext uri="{9D8B030D-6E8A-4147-A177-3AD203B41FA5}">
                      <a16:colId xmlns:a16="http://schemas.microsoft.com/office/drawing/2014/main" val="3211049659"/>
                    </a:ext>
                  </a:extLst>
                </a:gridCol>
                <a:gridCol w="936713">
                  <a:extLst>
                    <a:ext uri="{9D8B030D-6E8A-4147-A177-3AD203B41FA5}">
                      <a16:colId xmlns:a16="http://schemas.microsoft.com/office/drawing/2014/main" val="851520706"/>
                    </a:ext>
                  </a:extLst>
                </a:gridCol>
              </a:tblGrid>
              <a:tr h="434340">
                <a:tc>
                  <a:txBody>
                    <a:bodyPr/>
                    <a:lstStyle/>
                    <a:p>
                      <a:r>
                        <a:rPr lang="en-US" sz="2400" b="1" dirty="0">
                          <a:latin typeface="+mj-lt"/>
                        </a:rPr>
                        <a:t>CO</a:t>
                      </a:r>
                      <a:endParaRPr lang="en-US" sz="1500" b="1" dirty="0">
                        <a:latin typeface="+mj-lt"/>
                      </a:endParaRPr>
                    </a:p>
                  </a:txBody>
                  <a:tcPr marL="68580" marR="68580" marT="34290" marB="34290"/>
                </a:tc>
                <a:tc>
                  <a:txBody>
                    <a:bodyPr/>
                    <a:lstStyle/>
                    <a:p>
                      <a:pPr algn="ctr"/>
                      <a:r>
                        <a:rPr lang="en-US" sz="1500" b="1" dirty="0">
                          <a:latin typeface="+mj-lt"/>
                        </a:rPr>
                        <a:t>OBD-MIL</a:t>
                      </a:r>
                    </a:p>
                  </a:txBody>
                  <a:tcPr marL="68580" marR="68580" marT="34290" marB="34290" anchor="ctr"/>
                </a:tc>
                <a:tc>
                  <a:txBody>
                    <a:bodyPr/>
                    <a:lstStyle/>
                    <a:p>
                      <a:pPr algn="ctr"/>
                      <a:r>
                        <a:rPr lang="en-US" sz="1500" b="1" dirty="0">
                          <a:latin typeface="+mj-lt"/>
                        </a:rPr>
                        <a:t>GBM</a:t>
                      </a:r>
                    </a:p>
                  </a:txBody>
                  <a:tcPr marL="68580" marR="68580" marT="34290" marB="34290" anchor="ctr"/>
                </a:tc>
                <a:extLst>
                  <a:ext uri="{0D108BD9-81ED-4DB2-BD59-A6C34878D82A}">
                    <a16:rowId xmlns:a16="http://schemas.microsoft.com/office/drawing/2014/main" val="2707700202"/>
                  </a:ext>
                </a:extLst>
              </a:tr>
              <a:tr h="297180">
                <a:tc>
                  <a:txBody>
                    <a:bodyPr/>
                    <a:lstStyle/>
                    <a:p>
                      <a:pPr algn="r"/>
                      <a:r>
                        <a:rPr lang="en-US" sz="1500" b="1" dirty="0">
                          <a:latin typeface="+mj-lt"/>
                        </a:rPr>
                        <a:t>Accuracy</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0.67</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0.72</a:t>
                      </a:r>
                    </a:p>
                  </a:txBody>
                  <a:tcPr marL="68580" marR="68580" marT="34290" marB="34290"/>
                </a:tc>
                <a:extLst>
                  <a:ext uri="{0D108BD9-81ED-4DB2-BD59-A6C34878D82A}">
                    <a16:rowId xmlns:a16="http://schemas.microsoft.com/office/drawing/2014/main" val="3857574344"/>
                  </a:ext>
                </a:extLst>
              </a:tr>
              <a:tr h="525780">
                <a:tc>
                  <a:txBody>
                    <a:bodyPr/>
                    <a:lstStyle/>
                    <a:p>
                      <a:pPr algn="r"/>
                      <a:r>
                        <a:rPr lang="en-US" sz="1500" b="1" dirty="0">
                          <a:latin typeface="+mj-lt"/>
                        </a:rPr>
                        <a:t>Sensitivity</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0.44</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0.78</a:t>
                      </a:r>
                    </a:p>
                  </a:txBody>
                  <a:tcPr marL="68580" marR="68580" marT="34290" marB="34290"/>
                </a:tc>
                <a:extLst>
                  <a:ext uri="{0D108BD9-81ED-4DB2-BD59-A6C34878D82A}">
                    <a16:rowId xmlns:a16="http://schemas.microsoft.com/office/drawing/2014/main" val="3148402697"/>
                  </a:ext>
                </a:extLst>
              </a:tr>
              <a:tr h="405526">
                <a:tc>
                  <a:txBody>
                    <a:bodyPr/>
                    <a:lstStyle/>
                    <a:p>
                      <a:pPr algn="r"/>
                      <a:r>
                        <a:rPr lang="en-US" sz="1500" b="1" dirty="0">
                          <a:latin typeface="+mj-lt"/>
                        </a:rPr>
                        <a:t>Specificity</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0.80</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0.71</a:t>
                      </a:r>
                    </a:p>
                  </a:txBody>
                  <a:tcPr marL="68580" marR="68580" marT="34290" marB="34290"/>
                </a:tc>
                <a:extLst>
                  <a:ext uri="{0D108BD9-81ED-4DB2-BD59-A6C34878D82A}">
                    <a16:rowId xmlns:a16="http://schemas.microsoft.com/office/drawing/2014/main" val="1793866769"/>
                  </a:ext>
                </a:extLst>
              </a:tr>
            </a:tbl>
          </a:graphicData>
        </a:graphic>
      </p:graphicFrame>
      <p:cxnSp>
        <p:nvCxnSpPr>
          <p:cNvPr id="7" name="Straight Arrow Connector 6">
            <a:extLst>
              <a:ext uri="{FF2B5EF4-FFF2-40B4-BE49-F238E27FC236}">
                <a16:creationId xmlns:a16="http://schemas.microsoft.com/office/drawing/2014/main" id="{53ECFD87-BA3D-4E7E-B0FE-FED3A585DDEC}"/>
              </a:ext>
            </a:extLst>
          </p:cNvPr>
          <p:cNvCxnSpPr>
            <a:cxnSpLocks/>
          </p:cNvCxnSpPr>
          <p:nvPr/>
        </p:nvCxnSpPr>
        <p:spPr>
          <a:xfrm flipV="1">
            <a:off x="3392905" y="3808120"/>
            <a:ext cx="1945214" cy="10815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3645099A-7116-431C-B5DB-7DAD1E7D9859}"/>
              </a:ext>
            </a:extLst>
          </p:cNvPr>
          <p:cNvCxnSpPr>
            <a:cxnSpLocks/>
          </p:cNvCxnSpPr>
          <p:nvPr/>
        </p:nvCxnSpPr>
        <p:spPr>
          <a:xfrm>
            <a:off x="3347787" y="2551738"/>
            <a:ext cx="2035451" cy="87477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B9864D74-76E0-42F0-971B-5DF77C4C2723}"/>
              </a:ext>
            </a:extLst>
          </p:cNvPr>
          <p:cNvCxnSpPr>
            <a:cxnSpLocks/>
          </p:cNvCxnSpPr>
          <p:nvPr/>
        </p:nvCxnSpPr>
        <p:spPr>
          <a:xfrm flipV="1">
            <a:off x="3392905" y="4297887"/>
            <a:ext cx="1945214" cy="97194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aphicFrame>
        <p:nvGraphicFramePr>
          <p:cNvPr id="10" name="Table 9">
            <a:extLst>
              <a:ext uri="{FF2B5EF4-FFF2-40B4-BE49-F238E27FC236}">
                <a16:creationId xmlns:a16="http://schemas.microsoft.com/office/drawing/2014/main" id="{3A53DF78-F53D-43F1-92CD-18F9B7A53C13}"/>
              </a:ext>
            </a:extLst>
          </p:cNvPr>
          <p:cNvGraphicFramePr>
            <a:graphicFrameLocks noGrp="1"/>
          </p:cNvGraphicFramePr>
          <p:nvPr>
            <p:extLst/>
          </p:nvPr>
        </p:nvGraphicFramePr>
        <p:xfrm>
          <a:off x="5503307" y="3196615"/>
          <a:ext cx="3012044" cy="1325880"/>
        </p:xfrm>
        <a:graphic>
          <a:graphicData uri="http://schemas.openxmlformats.org/drawingml/2006/table">
            <a:tbl>
              <a:tblPr firstRow="1" bandRow="1">
                <a:tableStyleId>{7DF18680-E054-41AD-8BC1-D1AEF772440D}</a:tableStyleId>
              </a:tblPr>
              <a:tblGrid>
                <a:gridCol w="1119785">
                  <a:extLst>
                    <a:ext uri="{9D8B030D-6E8A-4147-A177-3AD203B41FA5}">
                      <a16:colId xmlns:a16="http://schemas.microsoft.com/office/drawing/2014/main" val="1657169824"/>
                    </a:ext>
                  </a:extLst>
                </a:gridCol>
                <a:gridCol w="998101">
                  <a:extLst>
                    <a:ext uri="{9D8B030D-6E8A-4147-A177-3AD203B41FA5}">
                      <a16:colId xmlns:a16="http://schemas.microsoft.com/office/drawing/2014/main" val="3211049659"/>
                    </a:ext>
                  </a:extLst>
                </a:gridCol>
                <a:gridCol w="894158">
                  <a:extLst>
                    <a:ext uri="{9D8B030D-6E8A-4147-A177-3AD203B41FA5}">
                      <a16:colId xmlns:a16="http://schemas.microsoft.com/office/drawing/2014/main" val="851520706"/>
                    </a:ext>
                  </a:extLst>
                </a:gridCol>
              </a:tblGrid>
              <a:tr h="434340">
                <a:tc>
                  <a:txBody>
                    <a:bodyPr/>
                    <a:lstStyle/>
                    <a:p>
                      <a:r>
                        <a:rPr lang="en-US" sz="2400" dirty="0">
                          <a:latin typeface="+mj-lt"/>
                        </a:rPr>
                        <a:t>IM240</a:t>
                      </a:r>
                      <a:endParaRPr lang="en-US" sz="1500" dirty="0">
                        <a:latin typeface="+mj-lt"/>
                      </a:endParaRPr>
                    </a:p>
                  </a:txBody>
                  <a:tcPr marL="68580" marR="68580" marT="34290" marB="34290"/>
                </a:tc>
                <a:tc>
                  <a:txBody>
                    <a:bodyPr/>
                    <a:lstStyle/>
                    <a:p>
                      <a:pPr algn="ctr"/>
                      <a:r>
                        <a:rPr lang="en-US" sz="1500" dirty="0">
                          <a:latin typeface="+mj-lt"/>
                        </a:rPr>
                        <a:t>OBD-MIL</a:t>
                      </a:r>
                    </a:p>
                  </a:txBody>
                  <a:tcPr marL="68580" marR="68580" marT="34290" marB="34290" anchor="ctr"/>
                </a:tc>
                <a:tc>
                  <a:txBody>
                    <a:bodyPr/>
                    <a:lstStyle/>
                    <a:p>
                      <a:pPr algn="ctr"/>
                      <a:r>
                        <a:rPr lang="en-US" sz="1500" dirty="0">
                          <a:latin typeface="+mj-lt"/>
                        </a:rPr>
                        <a:t>GBM</a:t>
                      </a:r>
                    </a:p>
                  </a:txBody>
                  <a:tcPr marL="68580" marR="68580" marT="34290" marB="34290" anchor="ctr"/>
                </a:tc>
                <a:extLst>
                  <a:ext uri="{0D108BD9-81ED-4DB2-BD59-A6C34878D82A}">
                    <a16:rowId xmlns:a16="http://schemas.microsoft.com/office/drawing/2014/main" val="2707700202"/>
                  </a:ext>
                </a:extLst>
              </a:tr>
              <a:tr h="297180">
                <a:tc>
                  <a:txBody>
                    <a:bodyPr/>
                    <a:lstStyle/>
                    <a:p>
                      <a:pPr algn="r"/>
                      <a:r>
                        <a:rPr lang="en-US" sz="1500" b="1" dirty="0">
                          <a:latin typeface="+mj-lt"/>
                        </a:rPr>
                        <a:t>Accuracy</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0.68</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0.82</a:t>
                      </a:r>
                    </a:p>
                  </a:txBody>
                  <a:tcPr marL="68580" marR="68580" marT="34290" marB="34290"/>
                </a:tc>
                <a:extLst>
                  <a:ext uri="{0D108BD9-81ED-4DB2-BD59-A6C34878D82A}">
                    <a16:rowId xmlns:a16="http://schemas.microsoft.com/office/drawing/2014/main" val="3857574344"/>
                  </a:ext>
                </a:extLst>
              </a:tr>
              <a:tr h="297180">
                <a:tc>
                  <a:txBody>
                    <a:bodyPr/>
                    <a:lstStyle/>
                    <a:p>
                      <a:pPr algn="r"/>
                      <a:r>
                        <a:rPr lang="en-US" sz="1500" b="1" dirty="0">
                          <a:latin typeface="+mj-lt"/>
                        </a:rPr>
                        <a:t>Sensitivity</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0.46</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0.91</a:t>
                      </a:r>
                    </a:p>
                  </a:txBody>
                  <a:tcPr marL="68580" marR="68580" marT="34290" marB="34290"/>
                </a:tc>
                <a:extLst>
                  <a:ext uri="{0D108BD9-81ED-4DB2-BD59-A6C34878D82A}">
                    <a16:rowId xmlns:a16="http://schemas.microsoft.com/office/drawing/2014/main" val="3148402697"/>
                  </a:ext>
                </a:extLst>
              </a:tr>
              <a:tr h="297180">
                <a:tc>
                  <a:txBody>
                    <a:bodyPr/>
                    <a:lstStyle/>
                    <a:p>
                      <a:pPr algn="r"/>
                      <a:r>
                        <a:rPr lang="en-US" sz="1500" b="1" dirty="0">
                          <a:latin typeface="+mj-lt"/>
                        </a:rPr>
                        <a:t>Specificity</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0.89</a:t>
                      </a:r>
                    </a:p>
                  </a:txBody>
                  <a:tcPr marL="68580" marR="68580" marT="34290" marB="34290"/>
                </a:tc>
                <a:tc>
                  <a:txBody>
                    <a:bodyPr/>
                    <a:lstStyle/>
                    <a:p>
                      <a:pPr algn="ctr"/>
                      <a:r>
                        <a:rPr lang="en-US" sz="1500" dirty="0">
                          <a:latin typeface="Open Sans" panose="020B0606030504020204" pitchFamily="34" charset="0"/>
                          <a:ea typeface="Open Sans" panose="020B0606030504020204" pitchFamily="34" charset="0"/>
                          <a:cs typeface="Open Sans" panose="020B0606030504020204" pitchFamily="34" charset="0"/>
                        </a:rPr>
                        <a:t>0.73</a:t>
                      </a:r>
                    </a:p>
                  </a:txBody>
                  <a:tcPr marL="68580" marR="68580" marT="34290" marB="34290"/>
                </a:tc>
                <a:extLst>
                  <a:ext uri="{0D108BD9-81ED-4DB2-BD59-A6C34878D82A}">
                    <a16:rowId xmlns:a16="http://schemas.microsoft.com/office/drawing/2014/main" val="1793866769"/>
                  </a:ext>
                </a:extLst>
              </a:tr>
            </a:tbl>
          </a:graphicData>
        </a:graphic>
      </p:graphicFrame>
      <p:sp>
        <p:nvSpPr>
          <p:cNvPr id="3" name="Slide Number Placeholder 2">
            <a:extLst>
              <a:ext uri="{FF2B5EF4-FFF2-40B4-BE49-F238E27FC236}">
                <a16:creationId xmlns:a16="http://schemas.microsoft.com/office/drawing/2014/main" id="{D1FF61F4-BDB1-4EF7-A4C6-4D12F41F278B}"/>
              </a:ext>
            </a:extLst>
          </p:cNvPr>
          <p:cNvSpPr>
            <a:spLocks noGrp="1"/>
          </p:cNvSpPr>
          <p:nvPr>
            <p:ph type="sldNum" sz="quarter" idx="12"/>
          </p:nvPr>
        </p:nvSpPr>
        <p:spPr/>
        <p:txBody>
          <a:bodyPr/>
          <a:lstStyle/>
          <a:p>
            <a:fld id="{8F9D9BB0-BD67-4911-AADF-FA81B8A54B34}" type="slidenum">
              <a:rPr lang="en-US" smtClean="0"/>
              <a:t>25</a:t>
            </a:fld>
            <a:endParaRPr lang="en-US"/>
          </a:p>
        </p:txBody>
      </p:sp>
    </p:spTree>
    <p:extLst>
      <p:ext uri="{BB962C8B-B14F-4D97-AF65-F5344CB8AC3E}">
        <p14:creationId xmlns:p14="http://schemas.microsoft.com/office/powerpoint/2010/main" val="237815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39AD7-0629-49AD-8CF0-A441B14D0680}"/>
              </a:ext>
            </a:extLst>
          </p:cNvPr>
          <p:cNvSpPr>
            <a:spLocks noGrp="1"/>
          </p:cNvSpPr>
          <p:nvPr>
            <p:ph type="title"/>
          </p:nvPr>
        </p:nvSpPr>
        <p:spPr/>
        <p:txBody>
          <a:bodyPr>
            <a:normAutofit/>
          </a:bodyPr>
          <a:lstStyle/>
          <a:p>
            <a:r>
              <a:rPr lang="en-US" sz="2800" dirty="0"/>
              <a:t>Models can be tuned by jurisdictions based on requirements</a:t>
            </a:r>
          </a:p>
        </p:txBody>
      </p:sp>
      <p:pic>
        <p:nvPicPr>
          <p:cNvPr id="7" name="Picture 6" descr="A picture containing bird, screenshot&#10;&#10;Description automatically generated">
            <a:extLst>
              <a:ext uri="{FF2B5EF4-FFF2-40B4-BE49-F238E27FC236}">
                <a16:creationId xmlns:a16="http://schemas.microsoft.com/office/drawing/2014/main" id="{2DFE004F-CD97-4B94-9EA4-7B0D2F23D97D}"/>
              </a:ext>
            </a:extLst>
          </p:cNvPr>
          <p:cNvPicPr>
            <a:picLocks noChangeAspect="1"/>
          </p:cNvPicPr>
          <p:nvPr/>
        </p:nvPicPr>
        <p:blipFill rotWithShape="1">
          <a:blip r:embed="rId3">
            <a:extLst>
              <a:ext uri="{28A0092B-C50C-407E-A947-70E740481C1C}">
                <a14:useLocalDpi xmlns:a14="http://schemas.microsoft.com/office/drawing/2010/main" val="0"/>
              </a:ext>
            </a:extLst>
          </a:blip>
          <a:srcRect l="2439" t="8085" r="2792" b="6467"/>
          <a:stretch/>
        </p:blipFill>
        <p:spPr>
          <a:xfrm>
            <a:off x="1494430" y="1376101"/>
            <a:ext cx="6317747" cy="4271513"/>
          </a:xfrm>
          <a:prstGeom prst="rect">
            <a:avLst/>
          </a:prstGeom>
        </p:spPr>
      </p:pic>
      <p:sp>
        <p:nvSpPr>
          <p:cNvPr id="4" name="Rectangle 3">
            <a:extLst>
              <a:ext uri="{FF2B5EF4-FFF2-40B4-BE49-F238E27FC236}">
                <a16:creationId xmlns:a16="http://schemas.microsoft.com/office/drawing/2014/main" id="{1EA54D63-70C3-49AE-9370-89F15CD002AD}"/>
              </a:ext>
            </a:extLst>
          </p:cNvPr>
          <p:cNvSpPr/>
          <p:nvPr/>
        </p:nvSpPr>
        <p:spPr>
          <a:xfrm>
            <a:off x="1914098" y="2140435"/>
            <a:ext cx="931461" cy="197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Rectangle 5">
            <a:extLst>
              <a:ext uri="{FF2B5EF4-FFF2-40B4-BE49-F238E27FC236}">
                <a16:creationId xmlns:a16="http://schemas.microsoft.com/office/drawing/2014/main" id="{EFC15846-F4A5-46E4-846F-89666652A8B6}"/>
              </a:ext>
            </a:extLst>
          </p:cNvPr>
          <p:cNvSpPr/>
          <p:nvPr/>
        </p:nvSpPr>
        <p:spPr>
          <a:xfrm>
            <a:off x="1832212" y="1553286"/>
            <a:ext cx="5895833" cy="3725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Star: 5 Points 4">
            <a:extLst>
              <a:ext uri="{FF2B5EF4-FFF2-40B4-BE49-F238E27FC236}">
                <a16:creationId xmlns:a16="http://schemas.microsoft.com/office/drawing/2014/main" id="{B65B5EFC-9BC5-4D3C-8A8A-72DE25D27990}"/>
              </a:ext>
            </a:extLst>
          </p:cNvPr>
          <p:cNvSpPr/>
          <p:nvPr/>
        </p:nvSpPr>
        <p:spPr>
          <a:xfrm>
            <a:off x="1914098" y="2133463"/>
            <a:ext cx="204716" cy="2047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8" name="Star: 5 Points 7">
            <a:extLst>
              <a:ext uri="{FF2B5EF4-FFF2-40B4-BE49-F238E27FC236}">
                <a16:creationId xmlns:a16="http://schemas.microsoft.com/office/drawing/2014/main" id="{8BBA5F01-9C9F-400C-BAEA-38309331CBC3}"/>
              </a:ext>
            </a:extLst>
          </p:cNvPr>
          <p:cNvSpPr/>
          <p:nvPr/>
        </p:nvSpPr>
        <p:spPr>
          <a:xfrm>
            <a:off x="5017257" y="3109132"/>
            <a:ext cx="282632" cy="282632"/>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 name="Star: 5 Points 9">
            <a:extLst>
              <a:ext uri="{FF2B5EF4-FFF2-40B4-BE49-F238E27FC236}">
                <a16:creationId xmlns:a16="http://schemas.microsoft.com/office/drawing/2014/main" id="{CD4F27C6-7FFF-459D-BEB5-6139567CC2BC}"/>
              </a:ext>
            </a:extLst>
          </p:cNvPr>
          <p:cNvSpPr/>
          <p:nvPr/>
        </p:nvSpPr>
        <p:spPr>
          <a:xfrm>
            <a:off x="4551529" y="3391764"/>
            <a:ext cx="225188" cy="225188"/>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Star: 5 Points 10">
            <a:extLst>
              <a:ext uri="{FF2B5EF4-FFF2-40B4-BE49-F238E27FC236}">
                <a16:creationId xmlns:a16="http://schemas.microsoft.com/office/drawing/2014/main" id="{95A6520B-5D22-4303-B8E8-AF088CD58D6B}"/>
              </a:ext>
            </a:extLst>
          </p:cNvPr>
          <p:cNvSpPr/>
          <p:nvPr/>
        </p:nvSpPr>
        <p:spPr>
          <a:xfrm>
            <a:off x="5658703" y="3761960"/>
            <a:ext cx="204716" cy="204716"/>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2" name="TextBox 11">
            <a:extLst>
              <a:ext uri="{FF2B5EF4-FFF2-40B4-BE49-F238E27FC236}">
                <a16:creationId xmlns:a16="http://schemas.microsoft.com/office/drawing/2014/main" id="{D0874D9F-60A6-4C61-8EB5-E72C70F38280}"/>
              </a:ext>
            </a:extLst>
          </p:cNvPr>
          <p:cNvSpPr txBox="1"/>
          <p:nvPr/>
        </p:nvSpPr>
        <p:spPr>
          <a:xfrm>
            <a:off x="3803179" y="5685401"/>
            <a:ext cx="2710787" cy="323165"/>
          </a:xfrm>
          <a:prstGeom prst="rect">
            <a:avLst/>
          </a:prstGeom>
          <a:noFill/>
        </p:spPr>
        <p:txBody>
          <a:bodyPr wrap="square" rtlCol="0">
            <a:spAutoFit/>
          </a:bodyPr>
          <a:lstStyle/>
          <a:p>
            <a:pPr defTabSz="685800"/>
            <a:r>
              <a:rPr lang="en-US" sz="1500" dirty="0">
                <a:solidFill>
                  <a:prstClr val="black"/>
                </a:solidFill>
                <a:latin typeface="Calibri" panose="020F0502020204030204"/>
              </a:rPr>
              <a:t>% of vehicles “flagged”</a:t>
            </a:r>
          </a:p>
        </p:txBody>
      </p:sp>
      <p:sp>
        <p:nvSpPr>
          <p:cNvPr id="13" name="TextBox 12">
            <a:extLst>
              <a:ext uri="{FF2B5EF4-FFF2-40B4-BE49-F238E27FC236}">
                <a16:creationId xmlns:a16="http://schemas.microsoft.com/office/drawing/2014/main" id="{887887E8-4D5F-41D2-9403-74907A85851A}"/>
              </a:ext>
            </a:extLst>
          </p:cNvPr>
          <p:cNvSpPr txBox="1"/>
          <p:nvPr/>
        </p:nvSpPr>
        <p:spPr>
          <a:xfrm rot="16200000">
            <a:off x="-388590" y="3402424"/>
            <a:ext cx="3384072" cy="369332"/>
          </a:xfrm>
          <a:prstGeom prst="rect">
            <a:avLst/>
          </a:prstGeom>
          <a:noFill/>
        </p:spPr>
        <p:txBody>
          <a:bodyPr wrap="square" rtlCol="0">
            <a:spAutoFit/>
          </a:bodyPr>
          <a:lstStyle/>
          <a:p>
            <a:pPr defTabSz="685800"/>
            <a:r>
              <a:rPr lang="en-US" dirty="0">
                <a:solidFill>
                  <a:prstClr val="black"/>
                </a:solidFill>
                <a:latin typeface="Calibri" panose="020F0502020204030204"/>
              </a:rPr>
              <a:t>Mean NOx Emissions (g/</a:t>
            </a:r>
            <a:r>
              <a:rPr lang="en-US" dirty="0" err="1">
                <a:solidFill>
                  <a:prstClr val="black"/>
                </a:solidFill>
                <a:latin typeface="Calibri" panose="020F0502020204030204"/>
              </a:rPr>
              <a:t>veh</a:t>
            </a:r>
            <a:r>
              <a:rPr lang="en-US" dirty="0">
                <a:solidFill>
                  <a:prstClr val="black"/>
                </a:solidFill>
                <a:latin typeface="Calibri" panose="020F0502020204030204"/>
              </a:rPr>
              <a:t>-mi)</a:t>
            </a:r>
          </a:p>
        </p:txBody>
      </p:sp>
      <p:cxnSp>
        <p:nvCxnSpPr>
          <p:cNvPr id="15" name="Straight Connector 14">
            <a:extLst>
              <a:ext uri="{FF2B5EF4-FFF2-40B4-BE49-F238E27FC236}">
                <a16:creationId xmlns:a16="http://schemas.microsoft.com/office/drawing/2014/main" id="{EC6360FA-0AFC-4D4B-A648-0F99496374C8}"/>
              </a:ext>
            </a:extLst>
          </p:cNvPr>
          <p:cNvCxnSpPr/>
          <p:nvPr/>
        </p:nvCxnSpPr>
        <p:spPr>
          <a:xfrm>
            <a:off x="1832212" y="4347665"/>
            <a:ext cx="5895833" cy="0"/>
          </a:xfrm>
          <a:prstGeom prst="line">
            <a:avLst/>
          </a:prstGeom>
          <a:ln w="2857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Callout: Line with Border and Accent Bar 15">
            <a:extLst>
              <a:ext uri="{FF2B5EF4-FFF2-40B4-BE49-F238E27FC236}">
                <a16:creationId xmlns:a16="http://schemas.microsoft.com/office/drawing/2014/main" id="{A6E8B222-727D-425E-8148-9EBC86844932}"/>
              </a:ext>
            </a:extLst>
          </p:cNvPr>
          <p:cNvSpPr/>
          <p:nvPr/>
        </p:nvSpPr>
        <p:spPr>
          <a:xfrm>
            <a:off x="2852381" y="1673598"/>
            <a:ext cx="1811741" cy="432796"/>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No further testing</a:t>
            </a:r>
          </a:p>
        </p:txBody>
      </p:sp>
      <p:cxnSp>
        <p:nvCxnSpPr>
          <p:cNvPr id="18" name="Straight Arrow Connector 17">
            <a:extLst>
              <a:ext uri="{FF2B5EF4-FFF2-40B4-BE49-F238E27FC236}">
                <a16:creationId xmlns:a16="http://schemas.microsoft.com/office/drawing/2014/main" id="{EF8E95E9-F057-4756-83E4-03CFAA6D5F48}"/>
              </a:ext>
            </a:extLst>
          </p:cNvPr>
          <p:cNvCxnSpPr>
            <a:stCxn id="5" idx="4"/>
            <a:endCxn id="8" idx="1"/>
          </p:cNvCxnSpPr>
          <p:nvPr/>
        </p:nvCxnSpPr>
        <p:spPr>
          <a:xfrm>
            <a:off x="2118814" y="2211657"/>
            <a:ext cx="2898443" cy="1005430"/>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9" name="Callout: Line with Border and Accent Bar 18">
            <a:extLst>
              <a:ext uri="{FF2B5EF4-FFF2-40B4-BE49-F238E27FC236}">
                <a16:creationId xmlns:a16="http://schemas.microsoft.com/office/drawing/2014/main" id="{4E3258E4-7485-4861-B1F2-3833C9D1AF3A}"/>
              </a:ext>
            </a:extLst>
          </p:cNvPr>
          <p:cNvSpPr/>
          <p:nvPr/>
        </p:nvSpPr>
        <p:spPr>
          <a:xfrm>
            <a:off x="6675008" y="2338179"/>
            <a:ext cx="2073456" cy="685023"/>
          </a:xfrm>
          <a:prstGeom prst="accentBorderCallout1">
            <a:avLst>
              <a:gd name="adj1" fmla="val 18750"/>
              <a:gd name="adj2" fmla="val -8333"/>
              <a:gd name="adj3" fmla="val 120843"/>
              <a:gd name="adj4" fmla="val -7498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MIL Only</a:t>
            </a:r>
            <a:br>
              <a:rPr lang="en-US" sz="1350" dirty="0">
                <a:solidFill>
                  <a:prstClr val="white"/>
                </a:solidFill>
                <a:latin typeface="Calibri" panose="020F0502020204030204"/>
              </a:rPr>
            </a:br>
            <a:r>
              <a:rPr lang="en-US" sz="1350" dirty="0">
                <a:solidFill>
                  <a:prstClr val="white"/>
                </a:solidFill>
                <a:latin typeface="Calibri" panose="020F0502020204030204"/>
              </a:rPr>
              <a:t>Flag 27% of Vehicles, Reduce Emissions by 35%</a:t>
            </a:r>
          </a:p>
        </p:txBody>
      </p:sp>
      <p:cxnSp>
        <p:nvCxnSpPr>
          <p:cNvPr id="20" name="Straight Arrow Connector 19">
            <a:extLst>
              <a:ext uri="{FF2B5EF4-FFF2-40B4-BE49-F238E27FC236}">
                <a16:creationId xmlns:a16="http://schemas.microsoft.com/office/drawing/2014/main" id="{348109C5-E92F-4DA0-9965-137B14B1CA67}"/>
              </a:ext>
            </a:extLst>
          </p:cNvPr>
          <p:cNvCxnSpPr>
            <a:cxnSpLocks/>
          </p:cNvCxnSpPr>
          <p:nvPr/>
        </p:nvCxnSpPr>
        <p:spPr>
          <a:xfrm>
            <a:off x="2118814" y="2345151"/>
            <a:ext cx="2428503" cy="1134443"/>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94CFED9A-AB80-45E6-87D1-59C1D07A4B85}"/>
              </a:ext>
            </a:extLst>
          </p:cNvPr>
          <p:cNvCxnSpPr>
            <a:cxnSpLocks/>
          </p:cNvCxnSpPr>
          <p:nvPr/>
        </p:nvCxnSpPr>
        <p:spPr>
          <a:xfrm>
            <a:off x="2114096" y="2321625"/>
            <a:ext cx="3646964" cy="1439926"/>
          </a:xfrm>
          <a:prstGeom prst="straightConnector1">
            <a:avLst/>
          </a:prstGeom>
          <a:ln>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3" name="Slide Number Placeholder 2">
            <a:extLst>
              <a:ext uri="{FF2B5EF4-FFF2-40B4-BE49-F238E27FC236}">
                <a16:creationId xmlns:a16="http://schemas.microsoft.com/office/drawing/2014/main" id="{CBA18AF8-D0AF-4EF3-BF73-1CAFABFE708B}"/>
              </a:ext>
            </a:extLst>
          </p:cNvPr>
          <p:cNvSpPr>
            <a:spLocks noGrp="1"/>
          </p:cNvSpPr>
          <p:nvPr>
            <p:ph type="sldNum" sz="quarter" idx="12"/>
          </p:nvPr>
        </p:nvSpPr>
        <p:spPr/>
        <p:txBody>
          <a:bodyPr/>
          <a:lstStyle/>
          <a:p>
            <a:pPr defTabSz="685800"/>
            <a:fld id="{8F9D9BB0-BD67-4911-AADF-FA81B8A54B34}" type="slidenum">
              <a:rPr lang="en-US">
                <a:solidFill>
                  <a:prstClr val="black"/>
                </a:solidFill>
              </a:rPr>
              <a:pPr defTabSz="685800"/>
              <a:t>26</a:t>
            </a:fld>
            <a:endParaRPr lang="en-US">
              <a:solidFill>
                <a:prstClr val="black"/>
              </a:solidFill>
            </a:endParaRPr>
          </a:p>
        </p:txBody>
      </p:sp>
      <p:graphicFrame>
        <p:nvGraphicFramePr>
          <p:cNvPr id="9" name="Table 8">
            <a:extLst>
              <a:ext uri="{FF2B5EF4-FFF2-40B4-BE49-F238E27FC236}">
                <a16:creationId xmlns:a16="http://schemas.microsoft.com/office/drawing/2014/main" id="{B56AD709-E03B-4562-AB5B-A64533F97C15}"/>
              </a:ext>
            </a:extLst>
          </p:cNvPr>
          <p:cNvGraphicFramePr>
            <a:graphicFrameLocks noGrp="1"/>
          </p:cNvGraphicFramePr>
          <p:nvPr>
            <p:extLst/>
          </p:nvPr>
        </p:nvGraphicFramePr>
        <p:xfrm>
          <a:off x="1837969" y="3861761"/>
          <a:ext cx="3282714" cy="1509050"/>
        </p:xfrm>
        <a:graphic>
          <a:graphicData uri="http://schemas.openxmlformats.org/drawingml/2006/table">
            <a:tbl>
              <a:tblPr firstRow="1" bandRow="1">
                <a:tableStyleId>{93296810-A885-4BE3-A3E7-6D5BEEA58F35}</a:tableStyleId>
              </a:tblPr>
              <a:tblGrid>
                <a:gridCol w="863363">
                  <a:extLst>
                    <a:ext uri="{9D8B030D-6E8A-4147-A177-3AD203B41FA5}">
                      <a16:colId xmlns:a16="http://schemas.microsoft.com/office/drawing/2014/main" val="4088484598"/>
                    </a:ext>
                  </a:extLst>
                </a:gridCol>
                <a:gridCol w="1219200">
                  <a:extLst>
                    <a:ext uri="{9D8B030D-6E8A-4147-A177-3AD203B41FA5}">
                      <a16:colId xmlns:a16="http://schemas.microsoft.com/office/drawing/2014/main" val="1067708966"/>
                    </a:ext>
                  </a:extLst>
                </a:gridCol>
                <a:gridCol w="1200151">
                  <a:extLst>
                    <a:ext uri="{9D8B030D-6E8A-4147-A177-3AD203B41FA5}">
                      <a16:colId xmlns:a16="http://schemas.microsoft.com/office/drawing/2014/main" val="878070796"/>
                    </a:ext>
                  </a:extLst>
                </a:gridCol>
              </a:tblGrid>
              <a:tr h="301810">
                <a:tc>
                  <a:txBody>
                    <a:bodyPr/>
                    <a:lstStyle/>
                    <a:p>
                      <a:r>
                        <a:rPr lang="en-US" sz="1000" dirty="0"/>
                        <a:t>Threshold</a:t>
                      </a:r>
                    </a:p>
                  </a:txBody>
                  <a:tcPr marL="68580" marR="68580" marT="34290" marB="34290"/>
                </a:tc>
                <a:tc>
                  <a:txBody>
                    <a:bodyPr/>
                    <a:lstStyle/>
                    <a:p>
                      <a:r>
                        <a:rPr lang="en-US" sz="1000" dirty="0"/>
                        <a:t>Fleet flagged</a:t>
                      </a:r>
                    </a:p>
                  </a:txBody>
                  <a:tcPr marL="68580" marR="68580" marT="34290" marB="34290"/>
                </a:tc>
                <a:tc>
                  <a:txBody>
                    <a:bodyPr/>
                    <a:lstStyle/>
                    <a:p>
                      <a:r>
                        <a:rPr lang="en-US" sz="1000" dirty="0"/>
                        <a:t>NOx reduction</a:t>
                      </a:r>
                    </a:p>
                  </a:txBody>
                  <a:tcPr marL="68580" marR="68580" marT="34290" marB="34290"/>
                </a:tc>
                <a:extLst>
                  <a:ext uri="{0D108BD9-81ED-4DB2-BD59-A6C34878D82A}">
                    <a16:rowId xmlns:a16="http://schemas.microsoft.com/office/drawing/2014/main" val="2825394126"/>
                  </a:ext>
                </a:extLst>
              </a:tr>
              <a:tr h="301810">
                <a:tc>
                  <a:txBody>
                    <a:bodyPr/>
                    <a:lstStyle/>
                    <a:p>
                      <a:r>
                        <a:rPr lang="en-US" sz="1000" dirty="0"/>
                        <a:t>0.4</a:t>
                      </a:r>
                    </a:p>
                  </a:txBody>
                  <a:tcPr marL="68580" marR="68580" marT="34290" marB="34290"/>
                </a:tc>
                <a:tc>
                  <a:txBody>
                    <a:bodyPr/>
                    <a:lstStyle/>
                    <a:p>
                      <a:r>
                        <a:rPr lang="en-US" sz="1000" dirty="0"/>
                        <a:t>43%</a:t>
                      </a:r>
                    </a:p>
                  </a:txBody>
                  <a:tcPr marL="68580" marR="68580" marT="34290" marB="34290"/>
                </a:tc>
                <a:tc>
                  <a:txBody>
                    <a:bodyPr/>
                    <a:lstStyle/>
                    <a:p>
                      <a:r>
                        <a:rPr lang="en-US" sz="1000" dirty="0"/>
                        <a:t>63%</a:t>
                      </a:r>
                    </a:p>
                  </a:txBody>
                  <a:tcPr marL="68580" marR="68580" marT="34290" marB="34290"/>
                </a:tc>
                <a:extLst>
                  <a:ext uri="{0D108BD9-81ED-4DB2-BD59-A6C34878D82A}">
                    <a16:rowId xmlns:a16="http://schemas.microsoft.com/office/drawing/2014/main" val="548540874"/>
                  </a:ext>
                </a:extLst>
              </a:tr>
              <a:tr h="301810">
                <a:tc>
                  <a:txBody>
                    <a:bodyPr/>
                    <a:lstStyle/>
                    <a:p>
                      <a:r>
                        <a:rPr lang="en-US" sz="1000" dirty="0"/>
                        <a:t>0.5</a:t>
                      </a:r>
                    </a:p>
                  </a:txBody>
                  <a:tcPr marL="68580" marR="68580" marT="34290" marB="34290"/>
                </a:tc>
                <a:tc>
                  <a:txBody>
                    <a:bodyPr/>
                    <a:lstStyle/>
                    <a:p>
                      <a:r>
                        <a:rPr lang="en-US" sz="1000" dirty="0"/>
                        <a:t>34%</a:t>
                      </a:r>
                    </a:p>
                  </a:txBody>
                  <a:tcPr marL="68580" marR="68580" marT="34290" marB="34290"/>
                </a:tc>
                <a:tc>
                  <a:txBody>
                    <a:bodyPr/>
                    <a:lstStyle/>
                    <a:p>
                      <a:r>
                        <a:rPr lang="en-US" sz="1000" dirty="0"/>
                        <a:t>54%</a:t>
                      </a:r>
                    </a:p>
                  </a:txBody>
                  <a:tcPr marL="68580" marR="68580" marT="34290" marB="34290"/>
                </a:tc>
                <a:extLst>
                  <a:ext uri="{0D108BD9-81ED-4DB2-BD59-A6C34878D82A}">
                    <a16:rowId xmlns:a16="http://schemas.microsoft.com/office/drawing/2014/main" val="3314037485"/>
                  </a:ext>
                </a:extLst>
              </a:tr>
              <a:tr h="301810">
                <a:tc>
                  <a:txBody>
                    <a:bodyPr/>
                    <a:lstStyle/>
                    <a:p>
                      <a:r>
                        <a:rPr lang="en-US" sz="1000" dirty="0"/>
                        <a:t>0.6</a:t>
                      </a:r>
                    </a:p>
                  </a:txBody>
                  <a:tcPr marL="68580" marR="68580" marT="34290" marB="34290"/>
                </a:tc>
                <a:tc>
                  <a:txBody>
                    <a:bodyPr/>
                    <a:lstStyle/>
                    <a:p>
                      <a:r>
                        <a:rPr lang="en-US" sz="1000" dirty="0"/>
                        <a:t>24%</a:t>
                      </a:r>
                    </a:p>
                  </a:txBody>
                  <a:tcPr marL="68580" marR="68580" marT="34290" marB="34290"/>
                </a:tc>
                <a:tc>
                  <a:txBody>
                    <a:bodyPr/>
                    <a:lstStyle/>
                    <a:p>
                      <a:r>
                        <a:rPr lang="en-US" sz="1000" dirty="0"/>
                        <a:t>43%</a:t>
                      </a:r>
                    </a:p>
                  </a:txBody>
                  <a:tcPr marL="68580" marR="68580" marT="34290" marB="34290"/>
                </a:tc>
                <a:extLst>
                  <a:ext uri="{0D108BD9-81ED-4DB2-BD59-A6C34878D82A}">
                    <a16:rowId xmlns:a16="http://schemas.microsoft.com/office/drawing/2014/main" val="3352509387"/>
                  </a:ext>
                </a:extLst>
              </a:tr>
              <a:tr h="301810">
                <a:tc>
                  <a:txBody>
                    <a:bodyPr/>
                    <a:lstStyle/>
                    <a:p>
                      <a:r>
                        <a:rPr lang="en-US" sz="1000" dirty="0"/>
                        <a:t>0.7</a:t>
                      </a:r>
                    </a:p>
                  </a:txBody>
                  <a:tcPr marL="68580" marR="68580" marT="34290" marB="34290"/>
                </a:tc>
                <a:tc>
                  <a:txBody>
                    <a:bodyPr/>
                    <a:lstStyle/>
                    <a:p>
                      <a:r>
                        <a:rPr lang="en-US" sz="1000" dirty="0"/>
                        <a:t>15%</a:t>
                      </a:r>
                    </a:p>
                  </a:txBody>
                  <a:tcPr marL="68580" marR="68580" marT="34290" marB="34290"/>
                </a:tc>
                <a:tc>
                  <a:txBody>
                    <a:bodyPr/>
                    <a:lstStyle/>
                    <a:p>
                      <a:r>
                        <a:rPr lang="en-US" sz="1000" dirty="0"/>
                        <a:t>30%</a:t>
                      </a:r>
                    </a:p>
                  </a:txBody>
                  <a:tcPr marL="68580" marR="68580" marT="34290" marB="34290"/>
                </a:tc>
                <a:extLst>
                  <a:ext uri="{0D108BD9-81ED-4DB2-BD59-A6C34878D82A}">
                    <a16:rowId xmlns:a16="http://schemas.microsoft.com/office/drawing/2014/main" val="802818371"/>
                  </a:ext>
                </a:extLst>
              </a:tr>
            </a:tbl>
          </a:graphicData>
        </a:graphic>
      </p:graphicFrame>
      <p:sp>
        <p:nvSpPr>
          <p:cNvPr id="14" name="TextBox 13">
            <a:extLst>
              <a:ext uri="{FF2B5EF4-FFF2-40B4-BE49-F238E27FC236}">
                <a16:creationId xmlns:a16="http://schemas.microsoft.com/office/drawing/2014/main" id="{3C8DE9B0-7638-448B-9575-BB5A6E64F855}"/>
              </a:ext>
            </a:extLst>
          </p:cNvPr>
          <p:cNvSpPr txBox="1"/>
          <p:nvPr/>
        </p:nvSpPr>
        <p:spPr>
          <a:xfrm>
            <a:off x="5677057" y="3884053"/>
            <a:ext cx="408440" cy="300082"/>
          </a:xfrm>
          <a:prstGeom prst="rect">
            <a:avLst/>
          </a:prstGeom>
          <a:noFill/>
        </p:spPr>
        <p:txBody>
          <a:bodyPr wrap="square" rtlCol="0">
            <a:spAutoFit/>
          </a:bodyPr>
          <a:lstStyle/>
          <a:p>
            <a:pPr defTabSz="685800"/>
            <a:r>
              <a:rPr lang="en-US" sz="1350" b="1" dirty="0">
                <a:solidFill>
                  <a:srgbClr val="70AD47">
                    <a:lumMod val="75000"/>
                  </a:srgbClr>
                </a:solidFill>
                <a:latin typeface="Calibri" panose="020F0502020204030204"/>
              </a:rPr>
              <a:t>0.5</a:t>
            </a:r>
          </a:p>
        </p:txBody>
      </p:sp>
      <p:sp>
        <p:nvSpPr>
          <p:cNvPr id="23" name="TextBox 22">
            <a:extLst>
              <a:ext uri="{FF2B5EF4-FFF2-40B4-BE49-F238E27FC236}">
                <a16:creationId xmlns:a16="http://schemas.microsoft.com/office/drawing/2014/main" id="{DED93754-32D8-4CD1-AA0A-9676EED8DDF9}"/>
              </a:ext>
            </a:extLst>
          </p:cNvPr>
          <p:cNvSpPr txBox="1"/>
          <p:nvPr/>
        </p:nvSpPr>
        <p:spPr>
          <a:xfrm>
            <a:off x="4568275" y="3564441"/>
            <a:ext cx="408440" cy="300082"/>
          </a:xfrm>
          <a:prstGeom prst="rect">
            <a:avLst/>
          </a:prstGeom>
          <a:noFill/>
        </p:spPr>
        <p:txBody>
          <a:bodyPr wrap="square" rtlCol="0">
            <a:spAutoFit/>
          </a:bodyPr>
          <a:lstStyle/>
          <a:p>
            <a:pPr defTabSz="685800"/>
            <a:r>
              <a:rPr lang="en-US" sz="1350" b="1" dirty="0">
                <a:solidFill>
                  <a:srgbClr val="70AD47">
                    <a:lumMod val="75000"/>
                  </a:srgbClr>
                </a:solidFill>
                <a:latin typeface="Calibri" panose="020F0502020204030204"/>
              </a:rPr>
              <a:t>0.6</a:t>
            </a:r>
          </a:p>
        </p:txBody>
      </p:sp>
      <p:sp>
        <p:nvSpPr>
          <p:cNvPr id="25" name="Callout: Line with Border and Accent Bar 24">
            <a:extLst>
              <a:ext uri="{FF2B5EF4-FFF2-40B4-BE49-F238E27FC236}">
                <a16:creationId xmlns:a16="http://schemas.microsoft.com/office/drawing/2014/main" id="{D0F3ED2F-8E64-4B20-8487-CA92F1C85C81}"/>
              </a:ext>
            </a:extLst>
          </p:cNvPr>
          <p:cNvSpPr/>
          <p:nvPr/>
        </p:nvSpPr>
        <p:spPr>
          <a:xfrm>
            <a:off x="7194929" y="4884774"/>
            <a:ext cx="1811741" cy="1005430"/>
          </a:xfrm>
          <a:prstGeom prst="accentBorderCallout1">
            <a:avLst>
              <a:gd name="adj1" fmla="val 18750"/>
              <a:gd name="adj2" fmla="val -8333"/>
              <a:gd name="adj3" fmla="val -111557"/>
              <a:gd name="adj4" fmla="val -117100"/>
            </a:avLst>
          </a:prstGeom>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1350" dirty="0">
                <a:solidFill>
                  <a:prstClr val="black"/>
                </a:solidFill>
                <a:latin typeface="Calibri" panose="020F0502020204030204"/>
              </a:rPr>
              <a:t>Threshold can be selected to trade-off between false positives and false negatives</a:t>
            </a:r>
          </a:p>
        </p:txBody>
      </p:sp>
    </p:spTree>
    <p:extLst>
      <p:ext uri="{BB962C8B-B14F-4D97-AF65-F5344CB8AC3E}">
        <p14:creationId xmlns:p14="http://schemas.microsoft.com/office/powerpoint/2010/main" val="96539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22" presetClass="entr" presetSubtype="8"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par>
                          <p:cTn id="50" fill="hold">
                            <p:stCondLst>
                              <p:cond delay="2000"/>
                            </p:stCondLst>
                            <p:childTnLst>
                              <p:par>
                                <p:cTn id="51" presetID="10" presetClass="entr" presetSubtype="0"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6" grpId="0" animBg="1"/>
      <p:bldP spid="19" grpId="0" animBg="1"/>
      <p:bldP spid="14" grpId="0"/>
      <p:bldP spid="23" grpId="0"/>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ECC2-898E-42BD-B02B-E375CFF08540}"/>
              </a:ext>
            </a:extLst>
          </p:cNvPr>
          <p:cNvSpPr>
            <a:spLocks noGrp="1"/>
          </p:cNvSpPr>
          <p:nvPr>
            <p:ph type="title"/>
          </p:nvPr>
        </p:nvSpPr>
        <p:spPr>
          <a:xfrm>
            <a:off x="457200" y="600848"/>
            <a:ext cx="8229600" cy="990600"/>
          </a:xfrm>
        </p:spPr>
        <p:txBody>
          <a:bodyPr>
            <a:normAutofit fontScale="90000"/>
          </a:bodyPr>
          <a:lstStyle/>
          <a:p>
            <a:r>
              <a:rPr lang="en-US" dirty="0"/>
              <a:t>These models to identify high-emitters support the idea of remote, selective I/M</a:t>
            </a:r>
          </a:p>
        </p:txBody>
      </p:sp>
      <p:sp>
        <p:nvSpPr>
          <p:cNvPr id="3" name="Content Placeholder 2">
            <a:extLst>
              <a:ext uri="{FF2B5EF4-FFF2-40B4-BE49-F238E27FC236}">
                <a16:creationId xmlns:a16="http://schemas.microsoft.com/office/drawing/2014/main" id="{30568241-A6FC-4C9E-849C-35780986CADC}"/>
              </a:ext>
            </a:extLst>
          </p:cNvPr>
          <p:cNvSpPr>
            <a:spLocks noGrp="1"/>
          </p:cNvSpPr>
          <p:nvPr>
            <p:ph idx="1"/>
          </p:nvPr>
        </p:nvSpPr>
        <p:spPr>
          <a:xfrm>
            <a:off x="457200" y="1844824"/>
            <a:ext cx="8229600" cy="4876800"/>
          </a:xfrm>
        </p:spPr>
        <p:txBody>
          <a:bodyPr>
            <a:normAutofit lnSpcReduction="10000"/>
          </a:bodyPr>
          <a:lstStyle/>
          <a:p>
            <a:r>
              <a:rPr lang="en-US" dirty="0"/>
              <a:t>Statistical </a:t>
            </a:r>
            <a:r>
              <a:rPr lang="en-US" b="1" dirty="0">
                <a:solidFill>
                  <a:srgbClr val="C00000"/>
                </a:solidFill>
              </a:rPr>
              <a:t>models identified high-emitting vehicles more reliably </a:t>
            </a:r>
            <a:r>
              <a:rPr lang="en-US" dirty="0"/>
              <a:t>than the OBD-MIL alone.</a:t>
            </a:r>
          </a:p>
          <a:p>
            <a:pPr lvl="1"/>
            <a:endParaRPr lang="en-GB" dirty="0"/>
          </a:p>
          <a:p>
            <a:r>
              <a:rPr lang="en-GB" dirty="0"/>
              <a:t>However, by varying the model threshold, we show that jurisdictions could </a:t>
            </a:r>
            <a:r>
              <a:rPr lang="en-GB" b="1" dirty="0">
                <a:solidFill>
                  <a:srgbClr val="C00000"/>
                </a:solidFill>
              </a:rPr>
              <a:t>turn the dial</a:t>
            </a:r>
            <a:r>
              <a:rPr lang="en-GB" dirty="0"/>
              <a:t>, and either:</a:t>
            </a:r>
          </a:p>
          <a:p>
            <a:pPr lvl="1"/>
            <a:r>
              <a:rPr lang="en-GB" dirty="0"/>
              <a:t>Annoy the same amount of drivers but reduce more emissions</a:t>
            </a:r>
          </a:p>
          <a:p>
            <a:pPr lvl="1"/>
            <a:r>
              <a:rPr lang="en-GB" dirty="0"/>
              <a:t>Reduce the same quantity of emissions and annoy less drivers</a:t>
            </a:r>
          </a:p>
          <a:p>
            <a:pPr lvl="1"/>
            <a:r>
              <a:rPr lang="en-GB" dirty="0"/>
              <a:t>Adjacent states (or counties!) could be tuned differently</a:t>
            </a:r>
          </a:p>
          <a:p>
            <a:pPr lvl="1"/>
            <a:endParaRPr lang="en-GB" dirty="0"/>
          </a:p>
          <a:p>
            <a:r>
              <a:rPr lang="en-GB" dirty="0"/>
              <a:t>There are interesting considerations related to frequency of CV-based ‘testing’, and how to formalize pass/fail</a:t>
            </a:r>
          </a:p>
          <a:p>
            <a:pPr lvl="1"/>
            <a:r>
              <a:rPr lang="en-GB" dirty="0"/>
              <a:t>Once a month instead of once a year? </a:t>
            </a:r>
          </a:p>
          <a:p>
            <a:pPr lvl="1"/>
            <a:r>
              <a:rPr lang="en-GB" dirty="0"/>
              <a:t>Should be able to eliminate many of the existing inspection visits</a:t>
            </a:r>
            <a:endParaRPr lang="en-US" dirty="0"/>
          </a:p>
        </p:txBody>
      </p:sp>
      <p:sp>
        <p:nvSpPr>
          <p:cNvPr id="4" name="Slide Number Placeholder 3">
            <a:extLst>
              <a:ext uri="{FF2B5EF4-FFF2-40B4-BE49-F238E27FC236}">
                <a16:creationId xmlns:a16="http://schemas.microsoft.com/office/drawing/2014/main" id="{3022766B-3B68-49EB-9E3D-E99176AC3FA2}"/>
              </a:ext>
            </a:extLst>
          </p:cNvPr>
          <p:cNvSpPr>
            <a:spLocks noGrp="1"/>
          </p:cNvSpPr>
          <p:nvPr>
            <p:ph type="sldNum" sz="quarter" idx="12"/>
          </p:nvPr>
        </p:nvSpPr>
        <p:spPr/>
        <p:txBody>
          <a:bodyPr/>
          <a:lstStyle/>
          <a:p>
            <a:fld id="{8F9D9BB0-BD67-4911-AADF-FA81B8A54B34}" type="slidenum">
              <a:rPr lang="en-US" smtClean="0"/>
              <a:t>27</a:t>
            </a:fld>
            <a:endParaRPr lang="en-US"/>
          </a:p>
        </p:txBody>
      </p:sp>
    </p:spTree>
    <p:extLst>
      <p:ext uri="{BB962C8B-B14F-4D97-AF65-F5344CB8AC3E}">
        <p14:creationId xmlns:p14="http://schemas.microsoft.com/office/powerpoint/2010/main" val="63825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777777"/>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777777"/>
                                      </p:to>
                                    </p:animClr>
                                  </p:sub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777777"/>
                                      </p:to>
                                    </p:animClr>
                                  </p:sub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777777"/>
                                      </p:to>
                                    </p:animClr>
                                  </p:sub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rgbClr val="777777"/>
                                      </p:to>
                                    </p:animClr>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subTnLst>
                                    <p:animClr clrSpc="rgb" dir="cw">
                                      <p:cBhvr override="childStyle">
                                        <p:cTn dur="1" fill="hold" display="0" masterRel="nextClick" afterEffect="1"/>
                                        <p:tgtEl>
                                          <p:spTgt spid="3">
                                            <p:txEl>
                                              <p:pRg st="7" end="7"/>
                                            </p:txEl>
                                          </p:spTgt>
                                        </p:tgtEl>
                                        <p:attrNameLst>
                                          <p:attrName>ppt_c</p:attrName>
                                        </p:attrNameLst>
                                      </p:cBhvr>
                                      <p:to>
                                        <a:srgbClr val="777777"/>
                                      </p:to>
                                    </p:animClr>
                                  </p:subTnLst>
                                </p:cTn>
                              </p:par>
                              <p:par>
                                <p:cTn id="27" presetID="10"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subTnLst>
                                    <p:animClr clrSpc="rgb" dir="cw">
                                      <p:cBhvr override="childStyle">
                                        <p:cTn dur="1" fill="hold" display="0" masterRel="nextClick" afterEffect="1"/>
                                        <p:tgtEl>
                                          <p:spTgt spid="3">
                                            <p:txEl>
                                              <p:pRg st="8" end="8"/>
                                            </p:txEl>
                                          </p:spTgt>
                                        </p:tgtEl>
                                        <p:attrNameLst>
                                          <p:attrName>ppt_c</p:attrName>
                                        </p:attrNameLst>
                                      </p:cBhvr>
                                      <p:to>
                                        <a:srgbClr val="777777"/>
                                      </p:to>
                                    </p:animClr>
                                  </p:subTnLst>
                                </p:cTn>
                              </p:par>
                              <p:par>
                                <p:cTn id="30" presetID="10" presetClass="entr" presetSubtype="0" fill="hold" grpId="0"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subTnLst>
                                    <p:animClr clrSpc="rgb" dir="cw">
                                      <p:cBhvr override="childStyle">
                                        <p:cTn dur="1" fill="hold" display="0" masterRel="nextClick" afterEffect="1"/>
                                        <p:tgtEl>
                                          <p:spTgt spid="3">
                                            <p:txEl>
                                              <p:pRg st="9" end="9"/>
                                            </p:txEl>
                                          </p:spTgt>
                                        </p:tgtEl>
                                        <p:attrNameLst>
                                          <p:attrName>ppt_c</p:attrName>
                                        </p:attrNameLst>
                                      </p:cBhvr>
                                      <p:to>
                                        <a:srgbClr val="777777"/>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0C75F-CA92-584F-9AD9-0F09F3FA321A}"/>
              </a:ext>
            </a:extLst>
          </p:cNvPr>
          <p:cNvSpPr>
            <a:spLocks noGrp="1"/>
          </p:cNvSpPr>
          <p:nvPr>
            <p:ph type="title"/>
          </p:nvPr>
        </p:nvSpPr>
        <p:spPr/>
        <p:txBody>
          <a:bodyPr>
            <a:normAutofit fontScale="90000"/>
          </a:bodyPr>
          <a:lstStyle/>
          <a:p>
            <a:r>
              <a:rPr lang="en-US" dirty="0"/>
              <a:t>How might this work? which companies </a:t>
            </a:r>
            <a:r>
              <a:rPr lang="en-US" i="1" dirty="0"/>
              <a:t>could</a:t>
            </a:r>
            <a:r>
              <a:rPr lang="en-US" dirty="0"/>
              <a:t> be involved?</a:t>
            </a:r>
          </a:p>
        </p:txBody>
      </p:sp>
      <p:sp>
        <p:nvSpPr>
          <p:cNvPr id="3" name="Content Placeholder 2">
            <a:extLst>
              <a:ext uri="{FF2B5EF4-FFF2-40B4-BE49-F238E27FC236}">
                <a16:creationId xmlns:a16="http://schemas.microsoft.com/office/drawing/2014/main" id="{900E440E-D5D4-CC49-90C7-4393BA1C6FE1}"/>
              </a:ext>
            </a:extLst>
          </p:cNvPr>
          <p:cNvSpPr>
            <a:spLocks noGrp="1"/>
          </p:cNvSpPr>
          <p:nvPr>
            <p:ph idx="1"/>
          </p:nvPr>
        </p:nvSpPr>
        <p:spPr>
          <a:xfrm>
            <a:off x="457200" y="1937657"/>
            <a:ext cx="8229600" cy="4876800"/>
          </a:xfrm>
        </p:spPr>
        <p:txBody>
          <a:bodyPr/>
          <a:lstStyle/>
          <a:p>
            <a:r>
              <a:rPr lang="en-US" dirty="0"/>
              <a:t>GM OnStar (started 1996, when OBD was introduced!)</a:t>
            </a:r>
          </a:p>
          <a:p>
            <a:endParaRPr lang="en-US" dirty="0"/>
          </a:p>
          <a:p>
            <a:r>
              <a:rPr lang="en-US" dirty="0"/>
              <a:t>Ford Sync</a:t>
            </a:r>
          </a:p>
          <a:p>
            <a:r>
              <a:rPr lang="en-US" dirty="0"/>
              <a:t>BMW </a:t>
            </a:r>
            <a:r>
              <a:rPr lang="en-US" dirty="0" err="1"/>
              <a:t>ConnectedDrive</a:t>
            </a:r>
            <a:endParaRPr lang="en-US" dirty="0"/>
          </a:p>
          <a:p>
            <a:r>
              <a:rPr lang="en-US" dirty="0"/>
              <a:t>And many others – almost all volume manufacturers have CV subsidiaries</a:t>
            </a:r>
          </a:p>
          <a:p>
            <a:endParaRPr lang="en-US" dirty="0"/>
          </a:p>
          <a:p>
            <a:r>
              <a:rPr lang="en-US" dirty="0"/>
              <a:t>But…</a:t>
            </a:r>
          </a:p>
        </p:txBody>
      </p:sp>
      <p:sp>
        <p:nvSpPr>
          <p:cNvPr id="4" name="Slide Number Placeholder 3">
            <a:extLst>
              <a:ext uri="{FF2B5EF4-FFF2-40B4-BE49-F238E27FC236}">
                <a16:creationId xmlns:a16="http://schemas.microsoft.com/office/drawing/2014/main" id="{D127480A-D3F3-1542-8606-9F2AB8F2EA2E}"/>
              </a:ext>
            </a:extLst>
          </p:cNvPr>
          <p:cNvSpPr>
            <a:spLocks noGrp="1"/>
          </p:cNvSpPr>
          <p:nvPr>
            <p:ph type="sldNum" sz="quarter" idx="12"/>
          </p:nvPr>
        </p:nvSpPr>
        <p:spPr/>
        <p:txBody>
          <a:bodyPr/>
          <a:lstStyle/>
          <a:p>
            <a:fld id="{C238F03A-58E1-4ECA-9024-348A9A81A53D}" type="slidenum">
              <a:rPr lang="en-US" smtClean="0"/>
              <a:pPr/>
              <a:t>28</a:t>
            </a:fld>
            <a:endParaRPr lang="en-US" dirty="0"/>
          </a:p>
        </p:txBody>
      </p:sp>
    </p:spTree>
    <p:extLst>
      <p:ext uri="{BB962C8B-B14F-4D97-AF65-F5344CB8AC3E}">
        <p14:creationId xmlns:p14="http://schemas.microsoft.com/office/powerpoint/2010/main" val="3900105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507288" cy="990600"/>
          </a:xfrm>
        </p:spPr>
        <p:txBody>
          <a:bodyPr>
            <a:normAutofit fontScale="90000"/>
          </a:bodyPr>
          <a:lstStyle/>
          <a:p>
            <a:r>
              <a:rPr lang="en-US" dirty="0"/>
              <a:t>But.. Can We Merely Trust Manufacturers?</a:t>
            </a:r>
          </a:p>
        </p:txBody>
      </p:sp>
      <p:sp>
        <p:nvSpPr>
          <p:cNvPr id="4" name="Slide Number Placeholder 3"/>
          <p:cNvSpPr>
            <a:spLocks noGrp="1"/>
          </p:cNvSpPr>
          <p:nvPr>
            <p:ph type="sldNum" sz="quarter" idx="12"/>
          </p:nvPr>
        </p:nvSpPr>
        <p:spPr/>
        <p:txBody>
          <a:bodyPr/>
          <a:lstStyle/>
          <a:p>
            <a:fld id="{C238F03A-58E1-4ECA-9024-348A9A81A53D}" type="slidenum">
              <a:rPr lang="en-US" smtClean="0"/>
              <a:pPr/>
              <a:t>29</a:t>
            </a:fld>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2669" y="1749588"/>
            <a:ext cx="6658661" cy="784555"/>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5855" y="2588816"/>
            <a:ext cx="6892290" cy="3417570"/>
          </a:xfrm>
          <a:prstGeom prst="rect">
            <a:avLst/>
          </a:prstGeom>
        </p:spPr>
      </p:pic>
      <p:sp>
        <p:nvSpPr>
          <p:cNvPr id="3" name="TextBox 2"/>
          <p:cNvSpPr txBox="1"/>
          <p:nvPr/>
        </p:nvSpPr>
        <p:spPr>
          <a:xfrm flipH="1">
            <a:off x="6057879" y="6453336"/>
            <a:ext cx="2906609" cy="369332"/>
          </a:xfrm>
          <a:prstGeom prst="rect">
            <a:avLst/>
          </a:prstGeom>
          <a:noFill/>
        </p:spPr>
        <p:txBody>
          <a:bodyPr wrap="square" rtlCol="0">
            <a:spAutoFit/>
          </a:bodyPr>
          <a:lstStyle/>
          <a:p>
            <a:r>
              <a:rPr lang="en-US" dirty="0"/>
              <a:t>Source: </a:t>
            </a:r>
            <a:r>
              <a:rPr lang="en-US" dirty="0" err="1"/>
              <a:t>NYTimes</a:t>
            </a:r>
            <a:r>
              <a:rPr lang="en-US" dirty="0"/>
              <a:t>, 9/18/15</a:t>
            </a:r>
          </a:p>
        </p:txBody>
      </p:sp>
    </p:spTree>
    <p:extLst>
      <p:ext uri="{BB962C8B-B14F-4D97-AF65-F5344CB8AC3E}">
        <p14:creationId xmlns:p14="http://schemas.microsoft.com/office/powerpoint/2010/main" val="543618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9552" y="808673"/>
            <a:ext cx="7309048" cy="1323439"/>
          </a:xfrm>
        </p:spPr>
        <p:txBody>
          <a:bodyPr/>
          <a:lstStyle/>
          <a:p>
            <a:r>
              <a:rPr lang="en-US" dirty="0"/>
              <a:t>Why Care About Transportation?</a:t>
            </a:r>
          </a:p>
        </p:txBody>
      </p:sp>
      <p:sp>
        <p:nvSpPr>
          <p:cNvPr id="2" name="Subtitle 1">
            <a:extLst>
              <a:ext uri="{FF2B5EF4-FFF2-40B4-BE49-F238E27FC236}">
                <a16:creationId xmlns:a16="http://schemas.microsoft.com/office/drawing/2014/main" id="{C818ECE2-7307-9246-B2B3-2311A02EC887}"/>
              </a:ext>
            </a:extLst>
          </p:cNvPr>
          <p:cNvSpPr>
            <a:spLocks noGrp="1"/>
          </p:cNvSpPr>
          <p:nvPr>
            <p:ph type="subTitle" idx="1"/>
          </p:nvPr>
        </p:nvSpPr>
        <p:spPr/>
        <p:txBody>
          <a:bodyPr/>
          <a:lstStyle/>
          <a:p>
            <a:r>
              <a:rPr lang="en-US" dirty="0"/>
              <a:t>Has not historically been “high tech”</a:t>
            </a:r>
          </a:p>
        </p:txBody>
      </p:sp>
      <p:sp>
        <p:nvSpPr>
          <p:cNvPr id="4" name="Slide Number Placeholder 3"/>
          <p:cNvSpPr>
            <a:spLocks noGrp="1"/>
          </p:cNvSpPr>
          <p:nvPr>
            <p:ph type="sldNum" sz="quarter" idx="12"/>
          </p:nvPr>
        </p:nvSpPr>
        <p:spPr/>
        <p:txBody>
          <a:bodyPr/>
          <a:lstStyle/>
          <a:p>
            <a:fld id="{C238F03A-58E1-4ECA-9024-348A9A81A53D}" type="slidenum">
              <a:rPr lang="en-US" smtClean="0"/>
              <a:pPr/>
              <a:t>3</a:t>
            </a:fld>
            <a:endParaRPr lang="en-US" dirty="0"/>
          </a:p>
        </p:txBody>
      </p:sp>
    </p:spTree>
    <p:extLst>
      <p:ext uri="{BB962C8B-B14F-4D97-AF65-F5344CB8AC3E}">
        <p14:creationId xmlns:p14="http://schemas.microsoft.com/office/powerpoint/2010/main" val="260959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22176"/>
            <a:ext cx="8928992" cy="990600"/>
          </a:xfrm>
        </p:spPr>
        <p:txBody>
          <a:bodyPr>
            <a:normAutofit fontScale="90000"/>
          </a:bodyPr>
          <a:lstStyle/>
          <a:p>
            <a:r>
              <a:rPr lang="en-US" dirty="0"/>
              <a:t>We Don’t Need to Rely on Manufacturers</a:t>
            </a:r>
          </a:p>
        </p:txBody>
      </p:sp>
      <p:sp>
        <p:nvSpPr>
          <p:cNvPr id="4" name="Slide Number Placeholder 3"/>
          <p:cNvSpPr>
            <a:spLocks noGrp="1"/>
          </p:cNvSpPr>
          <p:nvPr>
            <p:ph type="sldNum" sz="quarter" idx="12"/>
          </p:nvPr>
        </p:nvSpPr>
        <p:spPr/>
        <p:txBody>
          <a:bodyPr/>
          <a:lstStyle/>
          <a:p>
            <a:fld id="{C238F03A-58E1-4ECA-9024-348A9A81A53D}" type="slidenum">
              <a:rPr lang="en-US" smtClean="0"/>
              <a:pPr/>
              <a:t>30</a:t>
            </a:fld>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5240"/>
          <a:stretch/>
        </p:blipFill>
        <p:spPr>
          <a:xfrm>
            <a:off x="365760" y="2060848"/>
            <a:ext cx="2294475" cy="3796030"/>
          </a:xfrm>
          <a:prstGeom prst="rect">
            <a:avLst/>
          </a:prstGeom>
        </p:spPr>
      </p:pic>
      <p:sp>
        <p:nvSpPr>
          <p:cNvPr id="6" name="Rectangle 5"/>
          <p:cNvSpPr/>
          <p:nvPr/>
        </p:nvSpPr>
        <p:spPr>
          <a:xfrm>
            <a:off x="2555776" y="2071553"/>
            <a:ext cx="6624736" cy="4801314"/>
          </a:xfrm>
          <a:prstGeom prst="rect">
            <a:avLst/>
          </a:prstGeom>
        </p:spPr>
        <p:txBody>
          <a:bodyPr wrap="square">
            <a:spAutoFit/>
          </a:bodyPr>
          <a:lstStyle/>
          <a:p>
            <a:pPr marL="342900" indent="-342900">
              <a:buFont typeface="Arial"/>
              <a:buChar char="•"/>
            </a:pPr>
            <a:r>
              <a:rPr lang="en-US" sz="2400" dirty="0"/>
              <a:t>Also interested in leveraging data from on-board OBD dongles (e.g., Automatic).</a:t>
            </a:r>
          </a:p>
          <a:p>
            <a:pPr marL="800100" lvl="1" indent="-342900">
              <a:buFont typeface="Arial"/>
              <a:buChar char="•"/>
            </a:pPr>
            <a:r>
              <a:rPr lang="en-US" sz="2400" dirty="0"/>
              <a:t>Smartphone or 3G connected</a:t>
            </a:r>
          </a:p>
          <a:p>
            <a:pPr marL="800100" lvl="1" indent="-342900">
              <a:buFont typeface="Arial"/>
              <a:buChar char="•"/>
            </a:pPr>
            <a:r>
              <a:rPr lang="en-US" sz="2400" dirty="0"/>
              <a:t>Used for mileage tracking, insurance, ..</a:t>
            </a:r>
          </a:p>
          <a:p>
            <a:pPr marL="342900" indent="-342900">
              <a:buFont typeface="Arial"/>
              <a:buChar char="•"/>
            </a:pPr>
            <a:endParaRPr lang="en-US" sz="2400" b="1" dirty="0"/>
          </a:p>
          <a:p>
            <a:pPr marL="342900" indent="-342900">
              <a:buFont typeface="Arial"/>
              <a:buChar char="•"/>
            </a:pPr>
            <a:endParaRPr lang="en-US" sz="2400" b="1" dirty="0"/>
          </a:p>
          <a:p>
            <a:pPr marL="342900" indent="-342900">
              <a:buFont typeface="Arial"/>
              <a:buChar char="•"/>
            </a:pPr>
            <a:r>
              <a:rPr lang="en-US" sz="2400" dirty="0"/>
              <a:t>Use their existing data streams to track OBD status (and other information like trouble codes)</a:t>
            </a:r>
          </a:p>
          <a:p>
            <a:pPr marL="342900" indent="-342900">
              <a:buFont typeface="Arial"/>
              <a:buChar char="•"/>
            </a:pPr>
            <a:endParaRPr lang="en-US" sz="2400" dirty="0"/>
          </a:p>
          <a:p>
            <a:pPr marL="342900" indent="-342900">
              <a:buFont typeface="Arial"/>
              <a:buChar char="•"/>
            </a:pPr>
            <a:r>
              <a:rPr lang="en-US" sz="2400" dirty="0"/>
              <a:t>In short, envision ‘third party’ CV data platforms</a:t>
            </a:r>
          </a:p>
          <a:p>
            <a:endParaRPr lang="en-US" dirty="0"/>
          </a:p>
        </p:txBody>
      </p:sp>
    </p:spTree>
    <p:extLst>
      <p:ext uri="{BB962C8B-B14F-4D97-AF65-F5344CB8AC3E}">
        <p14:creationId xmlns:p14="http://schemas.microsoft.com/office/powerpoint/2010/main" val="123086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B201A-5859-7646-91A5-E0B52F24E658}"/>
              </a:ext>
            </a:extLst>
          </p:cNvPr>
          <p:cNvSpPr>
            <a:spLocks noGrp="1"/>
          </p:cNvSpPr>
          <p:nvPr>
            <p:ph type="title"/>
          </p:nvPr>
        </p:nvSpPr>
        <p:spPr/>
        <p:txBody>
          <a:bodyPr/>
          <a:lstStyle/>
          <a:p>
            <a:r>
              <a:rPr lang="en-US" dirty="0"/>
              <a:t>A More Likely Framework</a:t>
            </a:r>
          </a:p>
        </p:txBody>
      </p:sp>
      <p:sp>
        <p:nvSpPr>
          <p:cNvPr id="3" name="Content Placeholder 2">
            <a:extLst>
              <a:ext uri="{FF2B5EF4-FFF2-40B4-BE49-F238E27FC236}">
                <a16:creationId xmlns:a16="http://schemas.microsoft.com/office/drawing/2014/main" id="{3853C2BF-B1D6-3447-882F-BD87A85FA449}"/>
              </a:ext>
            </a:extLst>
          </p:cNvPr>
          <p:cNvSpPr>
            <a:spLocks noGrp="1"/>
          </p:cNvSpPr>
          <p:nvPr>
            <p:ph idx="1"/>
          </p:nvPr>
        </p:nvSpPr>
        <p:spPr>
          <a:xfrm>
            <a:off x="2987824" y="2846834"/>
            <a:ext cx="2412268" cy="1841562"/>
          </a:xfrm>
        </p:spPr>
        <p:txBody>
          <a:bodyPr/>
          <a:lstStyle/>
          <a:p>
            <a:pPr marL="0" indent="0">
              <a:buNone/>
            </a:pPr>
            <a:r>
              <a:rPr lang="en-US" dirty="0"/>
              <a:t>Third party data collector and/or intermediary</a:t>
            </a:r>
          </a:p>
        </p:txBody>
      </p:sp>
      <p:sp>
        <p:nvSpPr>
          <p:cNvPr id="4" name="Slide Number Placeholder 3">
            <a:extLst>
              <a:ext uri="{FF2B5EF4-FFF2-40B4-BE49-F238E27FC236}">
                <a16:creationId xmlns:a16="http://schemas.microsoft.com/office/drawing/2014/main" id="{3B95DB5A-FF01-444D-809B-C2E5B063EE4C}"/>
              </a:ext>
            </a:extLst>
          </p:cNvPr>
          <p:cNvSpPr>
            <a:spLocks noGrp="1"/>
          </p:cNvSpPr>
          <p:nvPr>
            <p:ph type="sldNum" sz="quarter" idx="12"/>
          </p:nvPr>
        </p:nvSpPr>
        <p:spPr/>
        <p:txBody>
          <a:bodyPr/>
          <a:lstStyle/>
          <a:p>
            <a:fld id="{C238F03A-58E1-4ECA-9024-348A9A81A53D}" type="slidenum">
              <a:rPr lang="en-US" smtClean="0"/>
              <a:pPr/>
              <a:t>31</a:t>
            </a:fld>
            <a:endParaRPr lang="en-US" dirty="0"/>
          </a:p>
        </p:txBody>
      </p:sp>
      <p:pic>
        <p:nvPicPr>
          <p:cNvPr id="5" name="Picture 4">
            <a:extLst>
              <a:ext uri="{FF2B5EF4-FFF2-40B4-BE49-F238E27FC236}">
                <a16:creationId xmlns:a16="http://schemas.microsoft.com/office/drawing/2014/main" id="{7B3671AE-0376-6B44-8709-726C8FE36FC3}"/>
              </a:ext>
            </a:extLst>
          </p:cNvPr>
          <p:cNvPicPr>
            <a:picLocks noChangeAspect="1"/>
          </p:cNvPicPr>
          <p:nvPr/>
        </p:nvPicPr>
        <p:blipFill>
          <a:blip r:embed="rId2"/>
          <a:stretch>
            <a:fillRect/>
          </a:stretch>
        </p:blipFill>
        <p:spPr>
          <a:xfrm>
            <a:off x="462372" y="2237296"/>
            <a:ext cx="1955800" cy="1028700"/>
          </a:xfrm>
          <a:prstGeom prst="rect">
            <a:avLst/>
          </a:prstGeom>
        </p:spPr>
      </p:pic>
      <p:pic>
        <p:nvPicPr>
          <p:cNvPr id="6" name="Picture 5">
            <a:extLst>
              <a:ext uri="{FF2B5EF4-FFF2-40B4-BE49-F238E27FC236}">
                <a16:creationId xmlns:a16="http://schemas.microsoft.com/office/drawing/2014/main" id="{1FC18725-6F32-154B-89C6-F47C1B5AF71B}"/>
              </a:ext>
            </a:extLst>
          </p:cNvPr>
          <p:cNvPicPr>
            <a:picLocks noChangeAspect="1"/>
          </p:cNvPicPr>
          <p:nvPr/>
        </p:nvPicPr>
        <p:blipFill>
          <a:blip r:embed="rId3"/>
          <a:stretch>
            <a:fillRect/>
          </a:stretch>
        </p:blipFill>
        <p:spPr>
          <a:xfrm>
            <a:off x="479512" y="3265996"/>
            <a:ext cx="1422400" cy="1422400"/>
          </a:xfrm>
          <a:prstGeom prst="rect">
            <a:avLst/>
          </a:prstGeom>
        </p:spPr>
      </p:pic>
      <p:sp>
        <p:nvSpPr>
          <p:cNvPr id="7" name="TextBox 6">
            <a:extLst>
              <a:ext uri="{FF2B5EF4-FFF2-40B4-BE49-F238E27FC236}">
                <a16:creationId xmlns:a16="http://schemas.microsoft.com/office/drawing/2014/main" id="{57510BEF-2B24-964B-A596-517D5C40CBEB}"/>
              </a:ext>
            </a:extLst>
          </p:cNvPr>
          <p:cNvSpPr txBox="1"/>
          <p:nvPr/>
        </p:nvSpPr>
        <p:spPr>
          <a:xfrm>
            <a:off x="6486004" y="1927168"/>
            <a:ext cx="2598788" cy="4524315"/>
          </a:xfrm>
          <a:prstGeom prst="rect">
            <a:avLst/>
          </a:prstGeom>
          <a:noFill/>
        </p:spPr>
        <p:txBody>
          <a:bodyPr wrap="none" rtlCol="0">
            <a:spAutoFit/>
          </a:bodyPr>
          <a:lstStyle/>
          <a:p>
            <a:r>
              <a:rPr lang="en-US" sz="2400" u="sng" dirty="0"/>
              <a:t>Stakeholders</a:t>
            </a:r>
          </a:p>
          <a:p>
            <a:endParaRPr lang="en-US" sz="2400" dirty="0"/>
          </a:p>
          <a:p>
            <a:r>
              <a:rPr lang="en-US" sz="2400" dirty="0"/>
              <a:t>Manufacturers</a:t>
            </a:r>
          </a:p>
          <a:p>
            <a:endParaRPr lang="en-US" sz="2400" dirty="0"/>
          </a:p>
          <a:p>
            <a:r>
              <a:rPr lang="en-US" sz="2400" dirty="0"/>
              <a:t>Sellers</a:t>
            </a:r>
          </a:p>
          <a:p>
            <a:endParaRPr lang="en-US" sz="2400" dirty="0"/>
          </a:p>
          <a:p>
            <a:r>
              <a:rPr lang="en-US" sz="2400" dirty="0"/>
              <a:t>Drivers</a:t>
            </a:r>
          </a:p>
          <a:p>
            <a:endParaRPr lang="en-US" sz="2400" dirty="0"/>
          </a:p>
          <a:p>
            <a:r>
              <a:rPr lang="en-US" sz="2400" dirty="0"/>
              <a:t>Government </a:t>
            </a:r>
          </a:p>
          <a:p>
            <a:r>
              <a:rPr lang="en-US" sz="2400" dirty="0"/>
              <a:t>Agencies</a:t>
            </a:r>
          </a:p>
          <a:p>
            <a:endParaRPr lang="en-US" sz="2400" dirty="0"/>
          </a:p>
          <a:p>
            <a:r>
              <a:rPr lang="en-US" sz="2400" dirty="0"/>
              <a:t>Other Companies</a:t>
            </a:r>
            <a:endParaRPr lang="en-US" sz="2000" dirty="0"/>
          </a:p>
        </p:txBody>
      </p:sp>
      <p:sp>
        <p:nvSpPr>
          <p:cNvPr id="8" name="Rectangle 7">
            <a:extLst>
              <a:ext uri="{FF2B5EF4-FFF2-40B4-BE49-F238E27FC236}">
                <a16:creationId xmlns:a16="http://schemas.microsoft.com/office/drawing/2014/main" id="{146A1498-25C3-894A-8B9C-8862D6EA3DF5}"/>
              </a:ext>
            </a:extLst>
          </p:cNvPr>
          <p:cNvSpPr/>
          <p:nvPr/>
        </p:nvSpPr>
        <p:spPr>
          <a:xfrm>
            <a:off x="2987824" y="2708920"/>
            <a:ext cx="2412268" cy="1368152"/>
          </a:xfrm>
          <a:prstGeom prst="rect">
            <a:avLst/>
          </a:prstGeom>
          <a:noFill/>
          <a:ln w="26424"/>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AE8660DE-E62D-C04A-809B-935409707A5D}"/>
              </a:ext>
            </a:extLst>
          </p:cNvPr>
          <p:cNvCxnSpPr/>
          <p:nvPr/>
        </p:nvCxnSpPr>
        <p:spPr>
          <a:xfrm>
            <a:off x="2094136" y="3573016"/>
            <a:ext cx="6480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8273AC8-5308-1B47-BA56-C4FB311D0E06}"/>
              </a:ext>
            </a:extLst>
          </p:cNvPr>
          <p:cNvCxnSpPr>
            <a:cxnSpLocks/>
          </p:cNvCxnSpPr>
          <p:nvPr/>
        </p:nvCxnSpPr>
        <p:spPr>
          <a:xfrm>
            <a:off x="5580112" y="3068960"/>
            <a:ext cx="6480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A5D5A0F-415C-8745-B31E-AC791A230A82}"/>
              </a:ext>
            </a:extLst>
          </p:cNvPr>
          <p:cNvSpPr txBox="1"/>
          <p:nvPr/>
        </p:nvSpPr>
        <p:spPr>
          <a:xfrm>
            <a:off x="251520" y="5105772"/>
            <a:ext cx="5976664" cy="1754326"/>
          </a:xfrm>
          <a:prstGeom prst="rect">
            <a:avLst/>
          </a:prstGeom>
          <a:noFill/>
        </p:spPr>
        <p:txBody>
          <a:bodyPr wrap="square" rtlCol="0">
            <a:spAutoFit/>
          </a:bodyPr>
          <a:lstStyle/>
          <a:p>
            <a:r>
              <a:rPr lang="en-US" dirty="0"/>
              <a:t>Ironically, you can envision various stakeholders who would be interested in (paying for) the data, including owners being interested in paying to know more about their own driving!</a:t>
            </a:r>
          </a:p>
          <a:p>
            <a:endParaRPr lang="en-US" dirty="0"/>
          </a:p>
          <a:p>
            <a:r>
              <a:rPr lang="en-US" dirty="0"/>
              <a:t>There is also a value in “vetting and validating” input data</a:t>
            </a:r>
          </a:p>
        </p:txBody>
      </p:sp>
    </p:spTree>
    <p:extLst>
      <p:ext uri="{BB962C8B-B14F-4D97-AF65-F5344CB8AC3E}">
        <p14:creationId xmlns:p14="http://schemas.microsoft.com/office/powerpoint/2010/main" val="4033716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35280" cy="990600"/>
          </a:xfrm>
        </p:spPr>
        <p:txBody>
          <a:bodyPr>
            <a:normAutofit fontScale="90000"/>
          </a:bodyPr>
          <a:lstStyle/>
          <a:p>
            <a:r>
              <a:rPr lang="en-US" dirty="0"/>
              <a:t>What other Applications Would Exist Beyond Emissions?</a:t>
            </a:r>
          </a:p>
        </p:txBody>
      </p:sp>
      <p:sp>
        <p:nvSpPr>
          <p:cNvPr id="3" name="Content Placeholder 2"/>
          <p:cNvSpPr>
            <a:spLocks noGrp="1"/>
          </p:cNvSpPr>
          <p:nvPr>
            <p:ph idx="1"/>
          </p:nvPr>
        </p:nvSpPr>
        <p:spPr/>
        <p:txBody>
          <a:bodyPr>
            <a:normAutofit/>
          </a:bodyPr>
          <a:lstStyle/>
          <a:p>
            <a:endParaRPr lang="en-US" dirty="0"/>
          </a:p>
          <a:p>
            <a:r>
              <a:rPr lang="en-US" dirty="0"/>
              <a:t>Various states also have vehicle safety inspections.  There are elements of safety inspections that could be monitored better via CV data infrastructure</a:t>
            </a:r>
          </a:p>
          <a:p>
            <a:pPr lvl="1"/>
            <a:r>
              <a:rPr lang="en-US" dirty="0"/>
              <a:t>Also, would expect more interest in safety inspections as we enter the autonomous vehicle era</a:t>
            </a:r>
          </a:p>
          <a:p>
            <a:pPr lvl="1"/>
            <a:endParaRPr lang="en-US" dirty="0"/>
          </a:p>
          <a:p>
            <a:r>
              <a:rPr lang="en-US" dirty="0"/>
              <a:t>Trip-level information (origin, destination, distance, time, fuel economy, ..)</a:t>
            </a:r>
          </a:p>
          <a:p>
            <a:pPr lvl="1"/>
            <a:r>
              <a:rPr lang="en-US" dirty="0"/>
              <a:t>Better data for traffic and transportation flow modeling of types of vehicles and trips</a:t>
            </a:r>
          </a:p>
          <a:p>
            <a:endParaRPr lang="en-US" dirty="0"/>
          </a:p>
          <a:p>
            <a:pPr lvl="1"/>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C238F03A-58E1-4ECA-9024-348A9A81A53D}" type="slidenum">
              <a:rPr lang="en-US" smtClean="0"/>
              <a:pPr/>
              <a:t>32</a:t>
            </a:fld>
            <a:endParaRPr lang="en-US" dirty="0"/>
          </a:p>
        </p:txBody>
      </p:sp>
    </p:spTree>
    <p:extLst>
      <p:ext uri="{BB962C8B-B14F-4D97-AF65-F5344CB8AC3E}">
        <p14:creationId xmlns:p14="http://schemas.microsoft.com/office/powerpoint/2010/main" val="7076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55692" y="1527035"/>
            <a:ext cx="6197600" cy="496824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5692" y="1524000"/>
            <a:ext cx="6482080" cy="4988560"/>
          </a:xfrm>
          <a:prstGeom prst="rect">
            <a:avLst/>
          </a:prstGeom>
        </p:spPr>
      </p:pic>
      <p:sp>
        <p:nvSpPr>
          <p:cNvPr id="2" name="Title 1"/>
          <p:cNvSpPr>
            <a:spLocks noGrp="1"/>
          </p:cNvSpPr>
          <p:nvPr>
            <p:ph type="title"/>
          </p:nvPr>
        </p:nvSpPr>
        <p:spPr/>
        <p:txBody>
          <a:bodyPr>
            <a:normAutofit fontScale="90000"/>
          </a:bodyPr>
          <a:lstStyle/>
          <a:p>
            <a:r>
              <a:rPr lang="en-US" dirty="0"/>
              <a:t>Allegheny County Has Wide Variation in How Much People Drive Their Cars</a:t>
            </a:r>
          </a:p>
        </p:txBody>
      </p:sp>
      <p:sp>
        <p:nvSpPr>
          <p:cNvPr id="3" name="Content Placeholder 2"/>
          <p:cNvSpPr>
            <a:spLocks noGrp="1"/>
          </p:cNvSpPr>
          <p:nvPr>
            <p:ph idx="1"/>
          </p:nvPr>
        </p:nvSpPr>
        <p:spPr>
          <a:xfrm>
            <a:off x="457200" y="1842864"/>
            <a:ext cx="8229600" cy="2378224"/>
          </a:xfrm>
        </p:spPr>
        <p:txBody>
          <a:bodyPr>
            <a:normAutofit/>
          </a:bodyPr>
          <a:lstStyle/>
          <a:p>
            <a:r>
              <a:rPr lang="en-US" dirty="0"/>
              <a:t>Average Vehicle Miles</a:t>
            </a:r>
          </a:p>
          <a:p>
            <a:r>
              <a:rPr lang="en-US" dirty="0"/>
              <a:t>State: 9,800</a:t>
            </a:r>
          </a:p>
          <a:p>
            <a:r>
              <a:rPr lang="en-US" dirty="0"/>
              <a:t>County : 9,600</a:t>
            </a:r>
          </a:p>
          <a:p>
            <a:endParaRPr lang="en-US" dirty="0"/>
          </a:p>
          <a:p>
            <a:r>
              <a:rPr lang="en-US" dirty="0"/>
              <a:t>Squirrel Hill : 7,500</a:t>
            </a:r>
          </a:p>
        </p:txBody>
      </p:sp>
      <p:sp>
        <p:nvSpPr>
          <p:cNvPr id="4" name="Slide Number Placeholder 3"/>
          <p:cNvSpPr>
            <a:spLocks noGrp="1"/>
          </p:cNvSpPr>
          <p:nvPr>
            <p:ph type="sldNum" sz="quarter" idx="12"/>
          </p:nvPr>
        </p:nvSpPr>
        <p:spPr/>
        <p:txBody>
          <a:bodyPr/>
          <a:lstStyle/>
          <a:p>
            <a:fld id="{C238F03A-58E1-4ECA-9024-348A9A81A53D}" type="slidenum">
              <a:rPr lang="en-US" smtClean="0"/>
              <a:pPr/>
              <a:t>33</a:t>
            </a:fld>
            <a:endParaRPr lang="en-US" dirty="0"/>
          </a:p>
        </p:txBody>
      </p:sp>
      <p:sp>
        <p:nvSpPr>
          <p:cNvPr id="7" name="TextBox 6"/>
          <p:cNvSpPr txBox="1"/>
          <p:nvPr/>
        </p:nvSpPr>
        <p:spPr>
          <a:xfrm>
            <a:off x="5465771" y="6512560"/>
            <a:ext cx="3587521" cy="369332"/>
          </a:xfrm>
          <a:prstGeom prst="rect">
            <a:avLst/>
          </a:prstGeom>
          <a:noFill/>
        </p:spPr>
        <p:txBody>
          <a:bodyPr wrap="none" rtlCol="0">
            <a:spAutoFit/>
          </a:bodyPr>
          <a:lstStyle/>
          <a:p>
            <a:r>
              <a:rPr lang="en-US" dirty="0"/>
              <a:t>Source: Dana Peck’s </a:t>
            </a:r>
            <a:r>
              <a:rPr lang="en-US"/>
              <a:t>PhD Thesis</a:t>
            </a:r>
          </a:p>
        </p:txBody>
      </p:sp>
    </p:spTree>
    <p:extLst>
      <p:ext uri="{BB962C8B-B14F-4D97-AF65-F5344CB8AC3E}">
        <p14:creationId xmlns:p14="http://schemas.microsoft.com/office/powerpoint/2010/main" val="47779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512" y="1830016"/>
            <a:ext cx="9144000" cy="1463040"/>
          </a:xfrm>
          <a:prstGeom prst="rect">
            <a:avLst/>
          </a:prstGeom>
        </p:spPr>
      </p:pic>
      <p:sp>
        <p:nvSpPr>
          <p:cNvPr id="3" name="Title 2"/>
          <p:cNvSpPr>
            <a:spLocks noGrp="1"/>
          </p:cNvSpPr>
          <p:nvPr>
            <p:ph type="title"/>
          </p:nvPr>
        </p:nvSpPr>
        <p:spPr/>
        <p:txBody>
          <a:bodyPr>
            <a:normAutofit/>
          </a:bodyPr>
          <a:lstStyle/>
          <a:p>
            <a:r>
              <a:rPr lang="en-US" dirty="0"/>
              <a:t>Sample of Data for My Car</a:t>
            </a:r>
          </a:p>
        </p:txBody>
      </p:sp>
      <p:sp>
        <p:nvSpPr>
          <p:cNvPr id="6" name="Slide Number Placeholder 5"/>
          <p:cNvSpPr>
            <a:spLocks noGrp="1"/>
          </p:cNvSpPr>
          <p:nvPr>
            <p:ph type="sldNum" sz="quarter" idx="12"/>
          </p:nvPr>
        </p:nvSpPr>
        <p:spPr/>
        <p:txBody>
          <a:bodyPr/>
          <a:lstStyle/>
          <a:p>
            <a:fld id="{C238F03A-58E1-4ECA-9024-348A9A81A53D}" type="slidenum">
              <a:rPr lang="en-US" smtClean="0"/>
              <a:pPr/>
              <a:t>34</a:t>
            </a:fld>
            <a:endParaRPr lang="en-US" dirty="0"/>
          </a:p>
        </p:txBody>
      </p:sp>
      <p:pic>
        <p:nvPicPr>
          <p:cNvPr id="5" name="Picture 4">
            <a:extLst>
              <a:ext uri="{FF2B5EF4-FFF2-40B4-BE49-F238E27FC236}">
                <a16:creationId xmlns:a16="http://schemas.microsoft.com/office/drawing/2014/main" id="{33DF7E7E-4D5B-9D40-9E48-105F02C57C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8725" y="18288"/>
            <a:ext cx="3168763" cy="6858000"/>
          </a:xfrm>
          <a:prstGeom prst="rect">
            <a:avLst/>
          </a:prstGeom>
        </p:spPr>
      </p:pic>
    </p:spTree>
    <p:extLst>
      <p:ext uri="{BB962C8B-B14F-4D97-AF65-F5344CB8AC3E}">
        <p14:creationId xmlns:p14="http://schemas.microsoft.com/office/powerpoint/2010/main" val="357495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ECBA9-0700-D04B-960D-24DBA5CCE004}"/>
              </a:ext>
            </a:extLst>
          </p:cNvPr>
          <p:cNvSpPr>
            <a:spLocks noGrp="1"/>
          </p:cNvSpPr>
          <p:nvPr>
            <p:ph type="title"/>
          </p:nvPr>
        </p:nvSpPr>
        <p:spPr/>
        <p:txBody>
          <a:bodyPr>
            <a:normAutofit fontScale="90000"/>
          </a:bodyPr>
          <a:lstStyle/>
          <a:p>
            <a:r>
              <a:rPr lang="en-US" dirty="0"/>
              <a:t>Connected Vehicle Trip Data Could Help Us End our Dependence on Fuel Taxes</a:t>
            </a:r>
          </a:p>
        </p:txBody>
      </p:sp>
      <p:sp>
        <p:nvSpPr>
          <p:cNvPr id="3" name="Content Placeholder 2">
            <a:extLst>
              <a:ext uri="{FF2B5EF4-FFF2-40B4-BE49-F238E27FC236}">
                <a16:creationId xmlns:a16="http://schemas.microsoft.com/office/drawing/2014/main" id="{784567F4-8A3E-C74D-9AB7-FFF996EC71EE}"/>
              </a:ext>
            </a:extLst>
          </p:cNvPr>
          <p:cNvSpPr>
            <a:spLocks noGrp="1"/>
          </p:cNvSpPr>
          <p:nvPr>
            <p:ph idx="1"/>
          </p:nvPr>
        </p:nvSpPr>
        <p:spPr>
          <a:xfrm>
            <a:off x="457200" y="1974112"/>
            <a:ext cx="8229600" cy="4876800"/>
          </a:xfrm>
        </p:spPr>
        <p:txBody>
          <a:bodyPr/>
          <a:lstStyle/>
          <a:p>
            <a:r>
              <a:rPr lang="en-US" dirty="0"/>
              <a:t>Challenges are many, including the fact that highly fuel efficient (or electric) vehicles pay little to highway funds</a:t>
            </a:r>
          </a:p>
          <a:p>
            <a:pPr lvl="1"/>
            <a:r>
              <a:rPr lang="en-US" dirty="0"/>
              <a:t>Let alone that we haven’t raised the federal tax (18c) since 1995</a:t>
            </a:r>
          </a:p>
          <a:p>
            <a:endParaRPr lang="en-US" dirty="0"/>
          </a:p>
          <a:p>
            <a:r>
              <a:rPr lang="en-US" dirty="0"/>
              <a:t>If we have trip level data available, we can easily achieve “Mileage Based User Fees” (MBUFs)</a:t>
            </a:r>
          </a:p>
          <a:p>
            <a:endParaRPr lang="en-US" dirty="0"/>
          </a:p>
          <a:p>
            <a:r>
              <a:rPr lang="en-US" dirty="0"/>
              <a:t>There have been technology pilots for this but even now some continue to try to use dedicated hardware, not CV data and/or smartphones</a:t>
            </a:r>
          </a:p>
        </p:txBody>
      </p:sp>
      <p:sp>
        <p:nvSpPr>
          <p:cNvPr id="4" name="Slide Number Placeholder 3">
            <a:extLst>
              <a:ext uri="{FF2B5EF4-FFF2-40B4-BE49-F238E27FC236}">
                <a16:creationId xmlns:a16="http://schemas.microsoft.com/office/drawing/2014/main" id="{A5C152A3-8ED1-0B49-BC15-94A118E989DE}"/>
              </a:ext>
            </a:extLst>
          </p:cNvPr>
          <p:cNvSpPr>
            <a:spLocks noGrp="1"/>
          </p:cNvSpPr>
          <p:nvPr>
            <p:ph type="sldNum" sz="quarter" idx="12"/>
          </p:nvPr>
        </p:nvSpPr>
        <p:spPr/>
        <p:txBody>
          <a:bodyPr/>
          <a:lstStyle/>
          <a:p>
            <a:fld id="{C238F03A-58E1-4ECA-9024-348A9A81A53D}" type="slidenum">
              <a:rPr lang="en-US" smtClean="0"/>
              <a:pPr/>
              <a:t>35</a:t>
            </a:fld>
            <a:endParaRPr lang="en-US" dirty="0"/>
          </a:p>
        </p:txBody>
      </p:sp>
    </p:spTree>
    <p:extLst>
      <p:ext uri="{BB962C8B-B14F-4D97-AF65-F5344CB8AC3E}">
        <p14:creationId xmlns:p14="http://schemas.microsoft.com/office/powerpoint/2010/main" val="1892492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A52A7-F6EA-4940-8057-268AA3BF96B4}"/>
              </a:ext>
            </a:extLst>
          </p:cNvPr>
          <p:cNvSpPr>
            <a:spLocks noGrp="1"/>
          </p:cNvSpPr>
          <p:nvPr>
            <p:ph type="title"/>
          </p:nvPr>
        </p:nvSpPr>
        <p:spPr/>
        <p:txBody>
          <a:bodyPr>
            <a:normAutofit fontScale="90000"/>
          </a:bodyPr>
          <a:lstStyle/>
          <a:p>
            <a:r>
              <a:rPr lang="en-US" dirty="0"/>
              <a:t>The Big Business of Transportation Funding</a:t>
            </a:r>
          </a:p>
        </p:txBody>
      </p:sp>
      <p:sp>
        <p:nvSpPr>
          <p:cNvPr id="3" name="Content Placeholder 2">
            <a:extLst>
              <a:ext uri="{FF2B5EF4-FFF2-40B4-BE49-F238E27FC236}">
                <a16:creationId xmlns:a16="http://schemas.microsoft.com/office/drawing/2014/main" id="{BF0B7677-F94A-DF47-B19E-36FDEAF435BF}"/>
              </a:ext>
            </a:extLst>
          </p:cNvPr>
          <p:cNvSpPr>
            <a:spLocks noGrp="1"/>
          </p:cNvSpPr>
          <p:nvPr>
            <p:ph idx="1"/>
          </p:nvPr>
        </p:nvSpPr>
        <p:spPr>
          <a:xfrm>
            <a:off x="457200" y="1792560"/>
            <a:ext cx="8229600" cy="4876800"/>
          </a:xfrm>
        </p:spPr>
        <p:txBody>
          <a:bodyPr/>
          <a:lstStyle/>
          <a:p>
            <a:r>
              <a:rPr lang="en-US" dirty="0"/>
              <a:t>Federal fuel taxes/fees collected:  $41 Billion / year</a:t>
            </a:r>
          </a:p>
          <a:p>
            <a:r>
              <a:rPr lang="en-US" dirty="0"/>
              <a:t>State fuel taxes/vehicle fees:         $80 Billion / year</a:t>
            </a:r>
          </a:p>
          <a:p>
            <a:endParaRPr lang="en-US" dirty="0"/>
          </a:p>
          <a:p>
            <a:r>
              <a:rPr lang="en-US" dirty="0"/>
              <a:t>That’s $120 billion being generally collected a gallon at a time.</a:t>
            </a:r>
          </a:p>
          <a:p>
            <a:endParaRPr lang="en-US" dirty="0"/>
          </a:p>
          <a:p>
            <a:r>
              <a:rPr lang="en-US" dirty="0"/>
              <a:t>Imagine a financial intermediary position in this “market”  </a:t>
            </a:r>
          </a:p>
          <a:p>
            <a:pPr lvl="1"/>
            <a:r>
              <a:rPr lang="en-US" dirty="0"/>
              <a:t>Credit card fees ~1%.  What’s 1% of $120 billion </a:t>
            </a:r>
          </a:p>
          <a:p>
            <a:endParaRPr lang="en-US" dirty="0"/>
          </a:p>
          <a:p>
            <a:r>
              <a:rPr lang="en-US" dirty="0"/>
              <a:t>Who wants to build a billion dollar company?</a:t>
            </a:r>
          </a:p>
        </p:txBody>
      </p:sp>
      <p:sp>
        <p:nvSpPr>
          <p:cNvPr id="4" name="Slide Number Placeholder 3">
            <a:extLst>
              <a:ext uri="{FF2B5EF4-FFF2-40B4-BE49-F238E27FC236}">
                <a16:creationId xmlns:a16="http://schemas.microsoft.com/office/drawing/2014/main" id="{BE9D3E29-1465-1247-A3F4-1C75601878BE}"/>
              </a:ext>
            </a:extLst>
          </p:cNvPr>
          <p:cNvSpPr>
            <a:spLocks noGrp="1"/>
          </p:cNvSpPr>
          <p:nvPr>
            <p:ph type="sldNum" sz="quarter" idx="12"/>
          </p:nvPr>
        </p:nvSpPr>
        <p:spPr/>
        <p:txBody>
          <a:bodyPr/>
          <a:lstStyle/>
          <a:p>
            <a:fld id="{C238F03A-58E1-4ECA-9024-348A9A81A53D}" type="slidenum">
              <a:rPr lang="en-US" smtClean="0"/>
              <a:pPr/>
              <a:t>36</a:t>
            </a:fld>
            <a:endParaRPr lang="en-US" dirty="0"/>
          </a:p>
        </p:txBody>
      </p:sp>
    </p:spTree>
    <p:extLst>
      <p:ext uri="{BB962C8B-B14F-4D97-AF65-F5344CB8AC3E}">
        <p14:creationId xmlns:p14="http://schemas.microsoft.com/office/powerpoint/2010/main" val="228810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Connected Vehicle Data for MBUFs</a:t>
            </a:r>
          </a:p>
        </p:txBody>
      </p:sp>
      <p:sp>
        <p:nvSpPr>
          <p:cNvPr id="3" name="Content Placeholder 2"/>
          <p:cNvSpPr>
            <a:spLocks noGrp="1"/>
          </p:cNvSpPr>
          <p:nvPr>
            <p:ph idx="1"/>
          </p:nvPr>
        </p:nvSpPr>
        <p:spPr/>
        <p:txBody>
          <a:bodyPr/>
          <a:lstStyle/>
          <a:p>
            <a:r>
              <a:rPr lang="en-US" dirty="0"/>
              <a:t>I believe there is a keen market niche for a ‘connected vehicle data company’ that is able to collect and process CV data streams</a:t>
            </a:r>
          </a:p>
          <a:p>
            <a:endParaRPr lang="en-US" dirty="0"/>
          </a:p>
          <a:p>
            <a:r>
              <a:rPr lang="en-US" dirty="0"/>
              <a:t>And sell it to various parties at significant profits.</a:t>
            </a:r>
          </a:p>
          <a:p>
            <a:endParaRPr lang="en-US" b="1" u="sng" dirty="0"/>
          </a:p>
          <a:p>
            <a:r>
              <a:rPr lang="en-US" b="1" u="sng" dirty="0"/>
              <a:t>And</a:t>
            </a:r>
            <a:r>
              <a:rPr lang="en-US" dirty="0"/>
              <a:t> provide great socially beneficial services which justify the CV technology investments</a:t>
            </a:r>
          </a:p>
          <a:p>
            <a:pPr lvl="1"/>
            <a:endParaRPr lang="en-US" dirty="0"/>
          </a:p>
          <a:p>
            <a:endParaRPr lang="en-US" dirty="0">
              <a:solidFill>
                <a:srgbClr val="FF0000"/>
              </a:solidFill>
            </a:endParaRP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C238F03A-58E1-4ECA-9024-348A9A81A53D}" type="slidenum">
              <a:rPr lang="en-US" smtClean="0"/>
              <a:pPr/>
              <a:t>37</a:t>
            </a:fld>
            <a:endParaRPr lang="en-US" dirty="0"/>
          </a:p>
        </p:txBody>
      </p:sp>
    </p:spTree>
    <p:extLst>
      <p:ext uri="{BB962C8B-B14F-4D97-AF65-F5344CB8AC3E}">
        <p14:creationId xmlns:p14="http://schemas.microsoft.com/office/powerpoint/2010/main" val="1473781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B201A-5859-7646-91A5-E0B52F24E658}"/>
              </a:ext>
            </a:extLst>
          </p:cNvPr>
          <p:cNvSpPr>
            <a:spLocks noGrp="1"/>
          </p:cNvSpPr>
          <p:nvPr>
            <p:ph type="title"/>
          </p:nvPr>
        </p:nvSpPr>
        <p:spPr/>
        <p:txBody>
          <a:bodyPr>
            <a:normAutofit fontScale="90000"/>
          </a:bodyPr>
          <a:lstStyle/>
          <a:p>
            <a:r>
              <a:rPr lang="en-US" dirty="0"/>
              <a:t>High Level Thoughts on </a:t>
            </a:r>
            <a:r>
              <a:rPr lang="en-US" u="sng" dirty="0"/>
              <a:t>Yearly</a:t>
            </a:r>
            <a:r>
              <a:rPr lang="en-US" dirty="0"/>
              <a:t> Revenue</a:t>
            </a:r>
          </a:p>
        </p:txBody>
      </p:sp>
      <p:sp>
        <p:nvSpPr>
          <p:cNvPr id="3" name="Content Placeholder 2">
            <a:extLst>
              <a:ext uri="{FF2B5EF4-FFF2-40B4-BE49-F238E27FC236}">
                <a16:creationId xmlns:a16="http://schemas.microsoft.com/office/drawing/2014/main" id="{3853C2BF-B1D6-3447-882F-BD87A85FA449}"/>
              </a:ext>
            </a:extLst>
          </p:cNvPr>
          <p:cNvSpPr>
            <a:spLocks noGrp="1"/>
          </p:cNvSpPr>
          <p:nvPr>
            <p:ph idx="1"/>
          </p:nvPr>
        </p:nvSpPr>
        <p:spPr>
          <a:xfrm>
            <a:off x="2524956" y="2846834"/>
            <a:ext cx="2412268" cy="1841562"/>
          </a:xfrm>
        </p:spPr>
        <p:txBody>
          <a:bodyPr/>
          <a:lstStyle/>
          <a:p>
            <a:pPr marL="0" indent="0">
              <a:buNone/>
            </a:pPr>
            <a:r>
              <a:rPr lang="en-US" dirty="0"/>
              <a:t>Third party data collector and/or intermediary</a:t>
            </a:r>
          </a:p>
        </p:txBody>
      </p:sp>
      <p:sp>
        <p:nvSpPr>
          <p:cNvPr id="4" name="Slide Number Placeholder 3">
            <a:extLst>
              <a:ext uri="{FF2B5EF4-FFF2-40B4-BE49-F238E27FC236}">
                <a16:creationId xmlns:a16="http://schemas.microsoft.com/office/drawing/2014/main" id="{3B95DB5A-FF01-444D-809B-C2E5B063EE4C}"/>
              </a:ext>
            </a:extLst>
          </p:cNvPr>
          <p:cNvSpPr>
            <a:spLocks noGrp="1"/>
          </p:cNvSpPr>
          <p:nvPr>
            <p:ph type="sldNum" sz="quarter" idx="12"/>
          </p:nvPr>
        </p:nvSpPr>
        <p:spPr/>
        <p:txBody>
          <a:bodyPr/>
          <a:lstStyle/>
          <a:p>
            <a:fld id="{C238F03A-58E1-4ECA-9024-348A9A81A53D}" type="slidenum">
              <a:rPr lang="en-US" smtClean="0"/>
              <a:pPr/>
              <a:t>38</a:t>
            </a:fld>
            <a:endParaRPr lang="en-US" dirty="0"/>
          </a:p>
        </p:txBody>
      </p:sp>
      <p:pic>
        <p:nvPicPr>
          <p:cNvPr id="5" name="Picture 4">
            <a:extLst>
              <a:ext uri="{FF2B5EF4-FFF2-40B4-BE49-F238E27FC236}">
                <a16:creationId xmlns:a16="http://schemas.microsoft.com/office/drawing/2014/main" id="{7B3671AE-0376-6B44-8709-726C8FE36FC3}"/>
              </a:ext>
            </a:extLst>
          </p:cNvPr>
          <p:cNvPicPr>
            <a:picLocks noChangeAspect="1"/>
          </p:cNvPicPr>
          <p:nvPr/>
        </p:nvPicPr>
        <p:blipFill>
          <a:blip r:embed="rId2">
            <a:alphaModFix amt="38000"/>
          </a:blip>
          <a:stretch>
            <a:fillRect/>
          </a:stretch>
        </p:blipFill>
        <p:spPr>
          <a:xfrm>
            <a:off x="462372" y="2237296"/>
            <a:ext cx="1955800" cy="1028700"/>
          </a:xfrm>
          <a:prstGeom prst="rect">
            <a:avLst/>
          </a:prstGeom>
        </p:spPr>
      </p:pic>
      <p:pic>
        <p:nvPicPr>
          <p:cNvPr id="6" name="Picture 5">
            <a:extLst>
              <a:ext uri="{FF2B5EF4-FFF2-40B4-BE49-F238E27FC236}">
                <a16:creationId xmlns:a16="http://schemas.microsoft.com/office/drawing/2014/main" id="{1FC18725-6F32-154B-89C6-F47C1B5AF71B}"/>
              </a:ext>
            </a:extLst>
          </p:cNvPr>
          <p:cNvPicPr>
            <a:picLocks noChangeAspect="1"/>
          </p:cNvPicPr>
          <p:nvPr/>
        </p:nvPicPr>
        <p:blipFill>
          <a:blip r:embed="rId3">
            <a:alphaModFix amt="38000"/>
          </a:blip>
          <a:stretch>
            <a:fillRect/>
          </a:stretch>
        </p:blipFill>
        <p:spPr>
          <a:xfrm>
            <a:off x="479512" y="3265996"/>
            <a:ext cx="1422400" cy="1422400"/>
          </a:xfrm>
          <a:prstGeom prst="rect">
            <a:avLst/>
          </a:prstGeom>
        </p:spPr>
      </p:pic>
      <p:sp>
        <p:nvSpPr>
          <p:cNvPr id="7" name="TextBox 6">
            <a:extLst>
              <a:ext uri="{FF2B5EF4-FFF2-40B4-BE49-F238E27FC236}">
                <a16:creationId xmlns:a16="http://schemas.microsoft.com/office/drawing/2014/main" id="{57510BEF-2B24-964B-A596-517D5C40CBEB}"/>
              </a:ext>
            </a:extLst>
          </p:cNvPr>
          <p:cNvSpPr txBox="1"/>
          <p:nvPr/>
        </p:nvSpPr>
        <p:spPr>
          <a:xfrm>
            <a:off x="5126696" y="1709928"/>
            <a:ext cx="4017304" cy="4524315"/>
          </a:xfrm>
          <a:prstGeom prst="rect">
            <a:avLst/>
          </a:prstGeom>
          <a:noFill/>
        </p:spPr>
        <p:txBody>
          <a:bodyPr wrap="square" rtlCol="0">
            <a:spAutoFit/>
          </a:bodyPr>
          <a:lstStyle/>
          <a:p>
            <a:r>
              <a:rPr lang="en-US" sz="2400" u="sng" dirty="0"/>
              <a:t>Stakeholders</a:t>
            </a:r>
          </a:p>
          <a:p>
            <a:endParaRPr lang="en-US" sz="2400" dirty="0"/>
          </a:p>
          <a:p>
            <a:r>
              <a:rPr lang="en-US" sz="2400" dirty="0"/>
              <a:t>Manufacturers: ?</a:t>
            </a:r>
          </a:p>
          <a:p>
            <a:endParaRPr lang="en-US" sz="2400" dirty="0"/>
          </a:p>
          <a:p>
            <a:r>
              <a:rPr lang="en-US" sz="2400" dirty="0"/>
              <a:t>Sellers: Cents/transaction</a:t>
            </a:r>
          </a:p>
          <a:p>
            <a:endParaRPr lang="en-US" sz="2400" dirty="0"/>
          </a:p>
          <a:p>
            <a:r>
              <a:rPr lang="en-US" sz="2400" dirty="0"/>
              <a:t>Drivers: ?</a:t>
            </a:r>
          </a:p>
          <a:p>
            <a:r>
              <a:rPr lang="en-US" sz="2400" dirty="0"/>
              <a:t> </a:t>
            </a:r>
          </a:p>
          <a:p>
            <a:r>
              <a:rPr lang="en-US" sz="2400" dirty="0"/>
              <a:t>Agencies - $1 billion MBUF</a:t>
            </a:r>
          </a:p>
          <a:p>
            <a:r>
              <a:rPr lang="en-US" sz="2400" dirty="0"/>
              <a:t>              $300 million OBD</a:t>
            </a:r>
          </a:p>
          <a:p>
            <a:endParaRPr lang="en-US" sz="2400" dirty="0"/>
          </a:p>
          <a:p>
            <a:r>
              <a:rPr lang="en-US" sz="2400" dirty="0"/>
              <a:t>Other Companies</a:t>
            </a:r>
            <a:endParaRPr lang="en-US" sz="2000" dirty="0"/>
          </a:p>
        </p:txBody>
      </p:sp>
      <p:sp>
        <p:nvSpPr>
          <p:cNvPr id="8" name="Rectangle 7">
            <a:extLst>
              <a:ext uri="{FF2B5EF4-FFF2-40B4-BE49-F238E27FC236}">
                <a16:creationId xmlns:a16="http://schemas.microsoft.com/office/drawing/2014/main" id="{146A1498-25C3-894A-8B9C-8862D6EA3DF5}"/>
              </a:ext>
            </a:extLst>
          </p:cNvPr>
          <p:cNvSpPr/>
          <p:nvPr/>
        </p:nvSpPr>
        <p:spPr>
          <a:xfrm>
            <a:off x="2471564" y="2719215"/>
            <a:ext cx="2412268" cy="1368152"/>
          </a:xfrm>
          <a:prstGeom prst="rect">
            <a:avLst/>
          </a:prstGeom>
          <a:noFill/>
          <a:ln w="26424"/>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AE8660DE-E62D-C04A-809B-935409707A5D}"/>
              </a:ext>
            </a:extLst>
          </p:cNvPr>
          <p:cNvCxnSpPr/>
          <p:nvPr/>
        </p:nvCxnSpPr>
        <p:spPr>
          <a:xfrm>
            <a:off x="1593090" y="3501008"/>
            <a:ext cx="6480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052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57200" y="1693265"/>
            <a:ext cx="8229600" cy="4233402"/>
          </a:xfrm>
        </p:spPr>
        <p:txBody>
          <a:bodyPr vert="horz" lIns="91440" tIns="45720" rIns="91440" bIns="45720" rtlCol="0">
            <a:normAutofit fontScale="92500"/>
          </a:bodyPr>
          <a:lstStyle/>
          <a:p>
            <a:pPr>
              <a:lnSpc>
                <a:spcPct val="120000"/>
              </a:lnSpc>
              <a:buClr>
                <a:srgbClr val="9C0D29"/>
              </a:buClr>
            </a:pPr>
            <a:r>
              <a:rPr lang="en-US" sz="2200" dirty="0">
                <a:solidFill>
                  <a:schemeClr val="tx1">
                    <a:lumMod val="65000"/>
                    <a:lumOff val="35000"/>
                  </a:schemeClr>
                </a:solidFill>
              </a:rPr>
              <a:t>Transportation is not boring!</a:t>
            </a:r>
          </a:p>
          <a:p>
            <a:pPr>
              <a:lnSpc>
                <a:spcPct val="120000"/>
              </a:lnSpc>
              <a:buClr>
                <a:srgbClr val="9C0D29"/>
              </a:buClr>
            </a:pPr>
            <a:endParaRPr lang="en-US" sz="2200" dirty="0">
              <a:solidFill>
                <a:schemeClr val="tx1">
                  <a:lumMod val="65000"/>
                  <a:lumOff val="35000"/>
                </a:schemeClr>
              </a:solidFill>
            </a:endParaRPr>
          </a:p>
          <a:p>
            <a:pPr>
              <a:lnSpc>
                <a:spcPct val="120000"/>
              </a:lnSpc>
              <a:buClr>
                <a:srgbClr val="9C0D29"/>
              </a:buClr>
            </a:pPr>
            <a:r>
              <a:rPr lang="en-US" sz="2200" dirty="0">
                <a:solidFill>
                  <a:schemeClr val="tx1">
                    <a:lumMod val="65000"/>
                    <a:lumOff val="35000"/>
                  </a:schemeClr>
                </a:solidFill>
              </a:rPr>
              <a:t>An engineering and technology-driven revolution is around the corner</a:t>
            </a:r>
          </a:p>
          <a:p>
            <a:pPr lvl="1">
              <a:lnSpc>
                <a:spcPct val="120000"/>
              </a:lnSpc>
              <a:buClr>
                <a:srgbClr val="9C0D29"/>
              </a:buClr>
            </a:pPr>
            <a:r>
              <a:rPr lang="en-US" sz="1800" dirty="0">
                <a:solidFill>
                  <a:schemeClr val="tx1">
                    <a:lumMod val="65000"/>
                    <a:lumOff val="35000"/>
                  </a:schemeClr>
                </a:solidFill>
              </a:rPr>
              <a:t>And so is lots of data</a:t>
            </a:r>
          </a:p>
          <a:p>
            <a:pPr>
              <a:lnSpc>
                <a:spcPct val="120000"/>
              </a:lnSpc>
              <a:buClr>
                <a:srgbClr val="9C0D29"/>
              </a:buClr>
            </a:pPr>
            <a:endParaRPr lang="en-US" sz="2200" dirty="0">
              <a:solidFill>
                <a:schemeClr val="tx1">
                  <a:lumMod val="65000"/>
                  <a:lumOff val="35000"/>
                </a:schemeClr>
              </a:solidFill>
            </a:endParaRPr>
          </a:p>
          <a:p>
            <a:pPr>
              <a:lnSpc>
                <a:spcPct val="120000"/>
              </a:lnSpc>
              <a:buClr>
                <a:srgbClr val="9C0D29"/>
              </a:buClr>
            </a:pPr>
            <a:r>
              <a:rPr lang="en-US" sz="2200" dirty="0">
                <a:solidFill>
                  <a:schemeClr val="tx1">
                    <a:lumMod val="65000"/>
                    <a:lumOff val="35000"/>
                  </a:schemeClr>
                </a:solidFill>
              </a:rPr>
              <a:t>And, coincidentally, there is a ton of money and impact to be made</a:t>
            </a:r>
          </a:p>
          <a:p>
            <a:pPr>
              <a:lnSpc>
                <a:spcPct val="120000"/>
              </a:lnSpc>
              <a:buClr>
                <a:srgbClr val="9C0D29"/>
              </a:buClr>
            </a:pPr>
            <a:endParaRPr lang="en-US" sz="2200" dirty="0">
              <a:solidFill>
                <a:schemeClr val="tx1">
                  <a:lumMod val="65000"/>
                  <a:lumOff val="35000"/>
                </a:schemeClr>
              </a:solidFill>
            </a:endParaRPr>
          </a:p>
          <a:p>
            <a:pPr>
              <a:lnSpc>
                <a:spcPct val="120000"/>
              </a:lnSpc>
              <a:buClr>
                <a:srgbClr val="9C0D29"/>
              </a:buClr>
            </a:pPr>
            <a:r>
              <a:rPr lang="en-US" sz="2200" dirty="0">
                <a:solidFill>
                  <a:schemeClr val="tx1">
                    <a:lumMod val="65000"/>
                    <a:lumOff val="35000"/>
                  </a:schemeClr>
                </a:solidFill>
              </a:rPr>
              <a:t>Now is the time to start working on connected vehicles projects that have benefits to everyone</a:t>
            </a:r>
          </a:p>
          <a:p>
            <a:pPr>
              <a:lnSpc>
                <a:spcPct val="120000"/>
              </a:lnSpc>
              <a:buClr>
                <a:srgbClr val="9C0D29"/>
              </a:buClr>
            </a:pPr>
            <a:endParaRPr lang="en-US" sz="2200" dirty="0">
              <a:solidFill>
                <a:schemeClr val="tx1">
                  <a:lumMod val="65000"/>
                  <a:lumOff val="35000"/>
                </a:schemeClr>
              </a:solidFill>
            </a:endParaRPr>
          </a:p>
          <a:p>
            <a:pPr>
              <a:lnSpc>
                <a:spcPct val="120000"/>
              </a:lnSpc>
              <a:buClr>
                <a:srgbClr val="9C0D29"/>
              </a:buClr>
            </a:pPr>
            <a:endParaRPr lang="en-US" sz="2200" dirty="0">
              <a:solidFill>
                <a:schemeClr val="tx1">
                  <a:lumMod val="65000"/>
                  <a:lumOff val="35000"/>
                </a:schemeClr>
              </a:solidFill>
            </a:endParaRPr>
          </a:p>
          <a:p>
            <a:pPr>
              <a:lnSpc>
                <a:spcPct val="120000"/>
              </a:lnSpc>
              <a:buClr>
                <a:srgbClr val="9C0D29"/>
              </a:buClr>
            </a:pPr>
            <a:endParaRPr lang="en-US" sz="2200" dirty="0">
              <a:solidFill>
                <a:schemeClr val="tx1">
                  <a:lumMod val="65000"/>
                  <a:lumOff val="35000"/>
                </a:schemeClr>
              </a:solidFill>
            </a:endParaRPr>
          </a:p>
          <a:p>
            <a:pPr>
              <a:lnSpc>
                <a:spcPct val="120000"/>
              </a:lnSpc>
              <a:buClr>
                <a:srgbClr val="9C0D29"/>
              </a:buClr>
            </a:pPr>
            <a:endParaRPr lang="en-US" sz="2200"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15BA900D-2443-984A-A531-FD32F4F611CA}" type="slidenum">
              <a:rPr lang="en-US" smtClean="0"/>
              <a:t>39</a:t>
            </a:fld>
            <a:endParaRPr lang="en-US"/>
          </a:p>
        </p:txBody>
      </p:sp>
    </p:spTree>
    <p:extLst>
      <p:ext uri="{BB962C8B-B14F-4D97-AF65-F5344CB8AC3E}">
        <p14:creationId xmlns:p14="http://schemas.microsoft.com/office/powerpoint/2010/main" val="76935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Historical Methods for Measuring How Much We Drive Cars</a:t>
            </a:r>
          </a:p>
        </p:txBody>
      </p:sp>
      <p:sp>
        <p:nvSpPr>
          <p:cNvPr id="3" name="Content Placeholder 2"/>
          <p:cNvSpPr>
            <a:spLocks noGrp="1"/>
          </p:cNvSpPr>
          <p:nvPr>
            <p:ph idx="1"/>
          </p:nvPr>
        </p:nvSpPr>
        <p:spPr/>
        <p:txBody>
          <a:bodyPr>
            <a:normAutofit lnSpcReduction="10000"/>
          </a:bodyPr>
          <a:lstStyle/>
          <a:p>
            <a:r>
              <a:rPr lang="en-US" dirty="0"/>
              <a:t>Technology</a:t>
            </a:r>
          </a:p>
          <a:p>
            <a:pPr lvl="1"/>
            <a:r>
              <a:rPr lang="en-US" dirty="0"/>
              <a:t>Traffic sensors / counters </a:t>
            </a:r>
          </a:p>
          <a:p>
            <a:pPr lvl="2"/>
            <a:r>
              <a:rPr lang="en-US" dirty="0"/>
              <a:t>Mostly useful for roadway use, but can be aggregated to totals</a:t>
            </a:r>
          </a:p>
          <a:p>
            <a:endParaRPr lang="en-US" dirty="0"/>
          </a:p>
          <a:p>
            <a:r>
              <a:rPr lang="en-US" dirty="0"/>
              <a:t>Surveys</a:t>
            </a:r>
          </a:p>
          <a:p>
            <a:pPr lvl="1"/>
            <a:r>
              <a:rPr lang="en-US" dirty="0"/>
              <a:t>Door-to-door?  Telephone calls?</a:t>
            </a:r>
          </a:p>
          <a:p>
            <a:pPr lvl="1"/>
            <a:r>
              <a:rPr lang="en-US" dirty="0"/>
              <a:t>Check odometers frequently?  </a:t>
            </a:r>
          </a:p>
          <a:p>
            <a:pPr lvl="1"/>
            <a:endParaRPr lang="en-US" dirty="0"/>
          </a:p>
          <a:p>
            <a:r>
              <a:rPr lang="en-US" dirty="0"/>
              <a:t>Diaries</a:t>
            </a:r>
          </a:p>
          <a:p>
            <a:pPr lvl="1"/>
            <a:r>
              <a:rPr lang="en-US" dirty="0"/>
              <a:t>On paper or electronically, write down where you drive.</a:t>
            </a:r>
          </a:p>
          <a:p>
            <a:pPr lvl="1"/>
            <a:endParaRPr lang="en-US" dirty="0"/>
          </a:p>
          <a:p>
            <a:r>
              <a:rPr lang="en-US" dirty="0"/>
              <a:t>The “gold standard” in the US is the National Household Transportation Survey. Based on about 25k households</a:t>
            </a:r>
          </a:p>
          <a:p>
            <a:endParaRPr lang="en-US" dirty="0"/>
          </a:p>
        </p:txBody>
      </p:sp>
      <p:sp>
        <p:nvSpPr>
          <p:cNvPr id="4" name="Slide Number Placeholder 3"/>
          <p:cNvSpPr>
            <a:spLocks noGrp="1"/>
          </p:cNvSpPr>
          <p:nvPr>
            <p:ph type="sldNum" sz="quarter" idx="12"/>
          </p:nvPr>
        </p:nvSpPr>
        <p:spPr/>
        <p:txBody>
          <a:bodyPr/>
          <a:lstStyle/>
          <a:p>
            <a:fld id="{C238F03A-58E1-4ECA-9024-348A9A81A53D}" type="slidenum">
              <a:rPr lang="en-US" smtClean="0"/>
              <a:pPr/>
              <a:t>4</a:t>
            </a:fld>
            <a:endParaRPr lang="en-US" dirty="0"/>
          </a:p>
        </p:txBody>
      </p:sp>
    </p:spTree>
    <p:extLst>
      <p:ext uri="{BB962C8B-B14F-4D97-AF65-F5344CB8AC3E}">
        <p14:creationId xmlns:p14="http://schemas.microsoft.com/office/powerpoint/2010/main" val="3019422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DB2AA-1618-F44A-83AD-E5FD1468D8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B608F5-B719-9F46-8AEF-F9646F3109E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79EBC-AC13-6B44-AEB9-3315F2E4C103}"/>
              </a:ext>
            </a:extLst>
          </p:cNvPr>
          <p:cNvSpPr>
            <a:spLocks noGrp="1"/>
          </p:cNvSpPr>
          <p:nvPr>
            <p:ph type="sldNum" sz="quarter" idx="12"/>
          </p:nvPr>
        </p:nvSpPr>
        <p:spPr/>
        <p:txBody>
          <a:bodyPr/>
          <a:lstStyle/>
          <a:p>
            <a:fld id="{C238F03A-58E1-4ECA-9024-348A9A81A53D}" type="slidenum">
              <a:rPr lang="en-US" smtClean="0"/>
              <a:pPr/>
              <a:t>40</a:t>
            </a:fld>
            <a:endParaRPr lang="en-US" dirty="0"/>
          </a:p>
        </p:txBody>
      </p:sp>
    </p:spTree>
    <p:extLst>
      <p:ext uri="{BB962C8B-B14F-4D97-AF65-F5344CB8AC3E}">
        <p14:creationId xmlns:p14="http://schemas.microsoft.com/office/powerpoint/2010/main" val="1863444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6660" y="273904"/>
            <a:ext cx="9177868" cy="922848"/>
          </a:xfrm>
        </p:spPr>
        <p:txBody>
          <a:bodyPr>
            <a:noAutofit/>
          </a:bodyPr>
          <a:lstStyle/>
          <a:p>
            <a:r>
              <a:rPr lang="en-US" sz="3400" dirty="0"/>
              <a:t>Safety and Congestion Are Big Challenges</a:t>
            </a:r>
          </a:p>
        </p:txBody>
      </p:sp>
      <p:sp>
        <p:nvSpPr>
          <p:cNvPr id="5" name="TextBox 2"/>
          <p:cNvSpPr txBox="1">
            <a:spLocks noChangeArrowheads="1"/>
          </p:cNvSpPr>
          <p:nvPr/>
        </p:nvSpPr>
        <p:spPr bwMode="auto">
          <a:xfrm>
            <a:off x="33868" y="5994405"/>
            <a:ext cx="914400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100" dirty="0">
                <a:latin typeface="Futura Std Book"/>
                <a:cs typeface="Futura Std Book"/>
              </a:rPr>
              <a:t>Source: DOT and </a:t>
            </a:r>
            <a:r>
              <a:rPr lang="en-US" sz="1100" dirty="0" err="1">
                <a:latin typeface="Futura Std Book"/>
                <a:cs typeface="Futura Std Book"/>
              </a:rPr>
              <a:t>Mashayekh</a:t>
            </a:r>
            <a:r>
              <a:rPr lang="en-US" sz="1100" dirty="0">
                <a:latin typeface="Futura Std Book"/>
                <a:cs typeface="Futura Std Book"/>
              </a:rPr>
              <a:t>, </a:t>
            </a:r>
            <a:r>
              <a:rPr lang="en-US" sz="1100" dirty="0" err="1">
                <a:latin typeface="Futura Std Book"/>
                <a:cs typeface="Futura Std Book"/>
              </a:rPr>
              <a:t>Michalek</a:t>
            </a:r>
            <a:r>
              <a:rPr lang="en-US" sz="1100" dirty="0">
                <a:latin typeface="Futura Std Book"/>
                <a:cs typeface="Futura Std Book"/>
              </a:rPr>
              <a:t>, Hendrickson, Samaras, Under Review </a:t>
            </a:r>
          </a:p>
        </p:txBody>
      </p:sp>
      <p:sp>
        <p:nvSpPr>
          <p:cNvPr id="6" name="Content Placeholder 2"/>
          <p:cNvSpPr>
            <a:spLocks noGrp="1"/>
          </p:cNvSpPr>
          <p:nvPr>
            <p:ph idx="1"/>
          </p:nvPr>
        </p:nvSpPr>
        <p:spPr>
          <a:xfrm>
            <a:off x="457200" y="1278473"/>
            <a:ext cx="8432800" cy="4525963"/>
          </a:xfrm>
        </p:spPr>
        <p:txBody>
          <a:bodyPr>
            <a:normAutofit/>
          </a:bodyPr>
          <a:lstStyle/>
          <a:p>
            <a:r>
              <a:rPr lang="en-US" dirty="0"/>
              <a:t>In 2011, 5 million car crashes, 2 million injuries (including 100,000+ pedestrians and cyclists) and 32,000 fatalities (including 4,400 pedestrians)</a:t>
            </a:r>
          </a:p>
          <a:p>
            <a:pPr marL="0" indent="0">
              <a:buNone/>
            </a:pPr>
            <a:endParaRPr lang="en-US" dirty="0"/>
          </a:p>
          <a:p>
            <a:r>
              <a:rPr lang="en-US" dirty="0"/>
              <a:t>Congestion costs the U.S. $120 billion annually</a:t>
            </a:r>
          </a:p>
          <a:p>
            <a:pPr lvl="1"/>
            <a:r>
              <a:rPr lang="en-US" dirty="0"/>
              <a:t>Might increase congestion if we end up driving more</a:t>
            </a:r>
          </a:p>
          <a:p>
            <a:pPr lvl="1"/>
            <a:r>
              <a:rPr lang="en-US" dirty="0"/>
              <a:t>Might decrease congestion with fewer crashes and greater throughput</a:t>
            </a:r>
          </a:p>
        </p:txBody>
      </p:sp>
      <p:sp>
        <p:nvSpPr>
          <p:cNvPr id="4" name="Slide Number Placeholder 3"/>
          <p:cNvSpPr>
            <a:spLocks noGrp="1"/>
          </p:cNvSpPr>
          <p:nvPr>
            <p:ph type="sldNum" sz="quarter" idx="12"/>
          </p:nvPr>
        </p:nvSpPr>
        <p:spPr/>
        <p:txBody>
          <a:bodyPr/>
          <a:lstStyle/>
          <a:p>
            <a:fld id="{C238F03A-58E1-4ECA-9024-348A9A81A53D}" type="slidenum">
              <a:rPr lang="en-US" smtClean="0"/>
              <a:pPr/>
              <a:t>41</a:t>
            </a:fld>
            <a:endParaRPr lang="en-US" dirty="0"/>
          </a:p>
        </p:txBody>
      </p:sp>
    </p:spTree>
    <p:extLst>
      <p:ext uri="{BB962C8B-B14F-4D97-AF65-F5344CB8AC3E}">
        <p14:creationId xmlns:p14="http://schemas.microsoft.com/office/powerpoint/2010/main" val="1398940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Transportation Emissions are 28% of U.S. GHGs</a:t>
            </a:r>
          </a:p>
        </p:txBody>
      </p:sp>
      <p:sp>
        <p:nvSpPr>
          <p:cNvPr id="3" name="Content Placeholder 2"/>
          <p:cNvSpPr>
            <a:spLocks noGrp="1"/>
          </p:cNvSpPr>
          <p:nvPr>
            <p:ph idx="1"/>
          </p:nvPr>
        </p:nvSpPr>
        <p:spPr/>
        <p:txBody>
          <a:bodyPr/>
          <a:lstStyle/>
          <a:p>
            <a:pPr marL="0" indent="0">
              <a:lnSpc>
                <a:spcPct val="120000"/>
              </a:lnSpc>
              <a:buNone/>
            </a:pPr>
            <a:endParaRPr lang="en-US" sz="2000" dirty="0"/>
          </a:p>
          <a:p>
            <a:pPr lvl="1">
              <a:lnSpc>
                <a:spcPct val="120000"/>
              </a:lnSpc>
            </a:pPr>
            <a:endParaRPr lang="en-US" sz="2800" dirty="0"/>
          </a:p>
        </p:txBody>
      </p:sp>
      <p:pic>
        <p:nvPicPr>
          <p:cNvPr id="4" name="Picture 3" descr="2011.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8800" y="1334257"/>
            <a:ext cx="5657850" cy="4903055"/>
          </a:xfrm>
          <a:prstGeom prst="rect">
            <a:avLst/>
          </a:prstGeom>
        </p:spPr>
      </p:pic>
      <p:sp>
        <p:nvSpPr>
          <p:cNvPr id="5" name="Text Box 3"/>
          <p:cNvSpPr txBox="1">
            <a:spLocks noChangeArrowheads="1"/>
          </p:cNvSpPr>
          <p:nvPr/>
        </p:nvSpPr>
        <p:spPr bwMode="auto">
          <a:xfrm>
            <a:off x="28764" y="6259378"/>
            <a:ext cx="9115236" cy="553998"/>
          </a:xfrm>
          <a:prstGeom prst="rect">
            <a:avLst/>
          </a:prstGeom>
          <a:noFill/>
          <a:ln>
            <a:noFill/>
          </a:ln>
          <a:effectLst/>
        </p:spPr>
        <p:txBody>
          <a:bodyPr wrap="square">
            <a:spAutoFit/>
          </a:bodyPr>
          <a:lstStyle/>
          <a:p>
            <a:pPr>
              <a:spcBef>
                <a:spcPct val="50000"/>
              </a:spcBef>
            </a:pPr>
            <a:r>
              <a:rPr lang="en-US" sz="1200" dirty="0">
                <a:cs typeface="Arial" charset="0"/>
              </a:rPr>
              <a:t>Note: Million Metric Tons Shown, 2011.</a:t>
            </a:r>
          </a:p>
          <a:p>
            <a:pPr>
              <a:spcBef>
                <a:spcPct val="50000"/>
              </a:spcBef>
            </a:pPr>
            <a:r>
              <a:rPr lang="en-US" sz="1200" dirty="0">
                <a:cs typeface="Arial" charset="0"/>
              </a:rPr>
              <a:t>Source: Davis, S.C., </a:t>
            </a:r>
            <a:r>
              <a:rPr lang="en-US" sz="1200" dirty="0" err="1">
                <a:cs typeface="Arial" charset="0"/>
              </a:rPr>
              <a:t>Diegel</a:t>
            </a:r>
            <a:r>
              <a:rPr lang="en-US" sz="1200" dirty="0">
                <a:cs typeface="Arial" charset="0"/>
              </a:rPr>
              <a:t>, S.W., </a:t>
            </a:r>
            <a:r>
              <a:rPr lang="en-US" sz="1200" dirty="0" err="1">
                <a:cs typeface="Arial" charset="0"/>
              </a:rPr>
              <a:t>Boundy</a:t>
            </a:r>
            <a:r>
              <a:rPr lang="en-US" sz="1200" dirty="0">
                <a:cs typeface="Arial" charset="0"/>
              </a:rPr>
              <a:t>, R.G. Transportation Energy Data Book: Edition 32. Oak Ridge National Laboratory.</a:t>
            </a:r>
          </a:p>
        </p:txBody>
      </p:sp>
      <p:sp>
        <p:nvSpPr>
          <p:cNvPr id="7" name="Slide Number Placeholder 6"/>
          <p:cNvSpPr>
            <a:spLocks noGrp="1"/>
          </p:cNvSpPr>
          <p:nvPr>
            <p:ph type="sldNum" sz="quarter" idx="12"/>
          </p:nvPr>
        </p:nvSpPr>
        <p:spPr/>
        <p:txBody>
          <a:bodyPr/>
          <a:lstStyle/>
          <a:p>
            <a:fld id="{C238F03A-58E1-4ECA-9024-348A9A81A53D}" type="slidenum">
              <a:rPr lang="en-US" smtClean="0"/>
              <a:pPr/>
              <a:t>42</a:t>
            </a:fld>
            <a:endParaRPr lang="en-US" dirty="0"/>
          </a:p>
        </p:txBody>
      </p:sp>
    </p:spTree>
    <p:extLst>
      <p:ext uri="{BB962C8B-B14F-4D97-AF65-F5344CB8AC3E}">
        <p14:creationId xmlns:p14="http://schemas.microsoft.com/office/powerpoint/2010/main" val="3866786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4040" y="4074100"/>
            <a:ext cx="3708400" cy="2153920"/>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520" y="4067780"/>
            <a:ext cx="3956050" cy="216916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496" y="1377672"/>
            <a:ext cx="4382770" cy="2258060"/>
          </a:xfrm>
          <a:prstGeom prst="rect">
            <a:avLst/>
          </a:prstGeom>
        </p:spPr>
      </p:pic>
      <p:sp>
        <p:nvSpPr>
          <p:cNvPr id="7" name="TextBox 6"/>
          <p:cNvSpPr txBox="1"/>
          <p:nvPr/>
        </p:nvSpPr>
        <p:spPr>
          <a:xfrm>
            <a:off x="1722736" y="3635732"/>
            <a:ext cx="813118" cy="369332"/>
          </a:xfrm>
          <a:prstGeom prst="rect">
            <a:avLst/>
          </a:prstGeom>
          <a:noFill/>
        </p:spPr>
        <p:txBody>
          <a:bodyPr wrap="none" rtlCol="0">
            <a:spAutoFit/>
          </a:bodyPr>
          <a:lstStyle/>
          <a:p>
            <a:r>
              <a:rPr lang="en-US" dirty="0"/>
              <a:t>VOCs</a:t>
            </a:r>
          </a:p>
        </p:txBody>
      </p: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6016" y="1377672"/>
            <a:ext cx="3867150" cy="2195830"/>
          </a:xfrm>
          <a:prstGeom prst="rect">
            <a:avLst/>
          </a:prstGeom>
        </p:spPr>
      </p:pic>
      <p:sp>
        <p:nvSpPr>
          <p:cNvPr id="9" name="TextBox 8"/>
          <p:cNvSpPr txBox="1"/>
          <p:nvPr/>
        </p:nvSpPr>
        <p:spPr>
          <a:xfrm>
            <a:off x="6300192" y="3635732"/>
            <a:ext cx="646331" cy="369332"/>
          </a:xfrm>
          <a:prstGeom prst="rect">
            <a:avLst/>
          </a:prstGeom>
          <a:noFill/>
        </p:spPr>
        <p:txBody>
          <a:bodyPr wrap="none" rtlCol="0">
            <a:spAutoFit/>
          </a:bodyPr>
          <a:lstStyle/>
          <a:p>
            <a:r>
              <a:rPr lang="en-US" dirty="0" err="1"/>
              <a:t>NOx</a:t>
            </a:r>
            <a:endParaRPr lang="en-US" dirty="0"/>
          </a:p>
        </p:txBody>
      </p:sp>
      <p:sp>
        <p:nvSpPr>
          <p:cNvPr id="2" name="Title 1"/>
          <p:cNvSpPr>
            <a:spLocks noGrp="1"/>
          </p:cNvSpPr>
          <p:nvPr>
            <p:ph type="title"/>
          </p:nvPr>
        </p:nvSpPr>
        <p:spPr>
          <a:xfrm>
            <a:off x="457200" y="404664"/>
            <a:ext cx="8229600" cy="990600"/>
          </a:xfrm>
        </p:spPr>
        <p:txBody>
          <a:bodyPr/>
          <a:lstStyle/>
          <a:p>
            <a:r>
              <a:rPr lang="en-US" dirty="0"/>
              <a:t>Non-GHG Emissions Matter Too</a:t>
            </a:r>
          </a:p>
        </p:txBody>
      </p:sp>
      <p:sp>
        <p:nvSpPr>
          <p:cNvPr id="4" name="Slide Number Placeholder 3"/>
          <p:cNvSpPr>
            <a:spLocks noGrp="1"/>
          </p:cNvSpPr>
          <p:nvPr>
            <p:ph type="sldNum" sz="quarter" idx="12"/>
          </p:nvPr>
        </p:nvSpPr>
        <p:spPr/>
        <p:txBody>
          <a:bodyPr/>
          <a:lstStyle/>
          <a:p>
            <a:fld id="{C238F03A-58E1-4ECA-9024-348A9A81A53D}" type="slidenum">
              <a:rPr lang="en-US" smtClean="0"/>
              <a:pPr/>
              <a:t>43</a:t>
            </a:fld>
            <a:endParaRPr lang="en-US" dirty="0"/>
          </a:p>
        </p:txBody>
      </p:sp>
      <p:sp>
        <p:nvSpPr>
          <p:cNvPr id="11" name="TextBox 10"/>
          <p:cNvSpPr txBox="1"/>
          <p:nvPr/>
        </p:nvSpPr>
        <p:spPr>
          <a:xfrm>
            <a:off x="1907704" y="6300028"/>
            <a:ext cx="530915" cy="369332"/>
          </a:xfrm>
          <a:prstGeom prst="rect">
            <a:avLst/>
          </a:prstGeom>
          <a:noFill/>
        </p:spPr>
        <p:txBody>
          <a:bodyPr wrap="none" rtlCol="0">
            <a:spAutoFit/>
          </a:bodyPr>
          <a:lstStyle/>
          <a:p>
            <a:r>
              <a:rPr lang="en-US" dirty="0"/>
              <a:t>CO</a:t>
            </a:r>
          </a:p>
        </p:txBody>
      </p:sp>
      <p:sp>
        <p:nvSpPr>
          <p:cNvPr id="13" name="TextBox 12"/>
          <p:cNvSpPr txBox="1"/>
          <p:nvPr/>
        </p:nvSpPr>
        <p:spPr>
          <a:xfrm>
            <a:off x="6300192" y="6290736"/>
            <a:ext cx="702085" cy="369332"/>
          </a:xfrm>
          <a:prstGeom prst="rect">
            <a:avLst/>
          </a:prstGeom>
          <a:noFill/>
        </p:spPr>
        <p:txBody>
          <a:bodyPr wrap="none" rtlCol="0">
            <a:spAutoFit/>
          </a:bodyPr>
          <a:lstStyle/>
          <a:p>
            <a:r>
              <a:rPr lang="en-US" dirty="0"/>
              <a:t>PM</a:t>
            </a:r>
            <a:r>
              <a:rPr lang="en-US" baseline="-25000" dirty="0"/>
              <a:t>10</a:t>
            </a:r>
          </a:p>
        </p:txBody>
      </p:sp>
    </p:spTree>
    <p:extLst>
      <p:ext uri="{BB962C8B-B14F-4D97-AF65-F5344CB8AC3E}">
        <p14:creationId xmlns:p14="http://schemas.microsoft.com/office/powerpoint/2010/main" val="101722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Title 1"/>
          <p:cNvSpPr>
            <a:spLocks noGrp="1"/>
          </p:cNvSpPr>
          <p:nvPr>
            <p:ph type="title"/>
          </p:nvPr>
        </p:nvSpPr>
        <p:spPr>
          <a:xfrm>
            <a:off x="237071" y="376236"/>
            <a:ext cx="9245600" cy="1143000"/>
          </a:xfrm>
        </p:spPr>
        <p:txBody>
          <a:bodyPr>
            <a:normAutofit fontScale="90000"/>
          </a:bodyPr>
          <a:lstStyle/>
          <a:p>
            <a:r>
              <a:rPr lang="en-US" dirty="0"/>
              <a:t>Adding Up External Costs of Using Gasoline</a:t>
            </a:r>
          </a:p>
        </p:txBody>
      </p:sp>
      <p:grpSp>
        <p:nvGrpSpPr>
          <p:cNvPr id="4" name="Group 3"/>
          <p:cNvGrpSpPr/>
          <p:nvPr/>
        </p:nvGrpSpPr>
        <p:grpSpPr>
          <a:xfrm>
            <a:off x="0" y="1556792"/>
            <a:ext cx="9302750" cy="4320480"/>
            <a:chOff x="0" y="1556792"/>
            <a:chExt cx="9302750" cy="4320480"/>
          </a:xfrm>
        </p:grpSpPr>
        <p:sp>
          <p:nvSpPr>
            <p:cNvPr id="9" name="TextBox 2"/>
            <p:cNvSpPr txBox="1">
              <a:spLocks noChangeArrowheads="1"/>
            </p:cNvSpPr>
            <p:nvPr/>
          </p:nvSpPr>
          <p:spPr bwMode="auto">
            <a:xfrm>
              <a:off x="982133" y="1556792"/>
              <a:ext cx="7467600" cy="743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algn="ctr">
                <a:lnSpc>
                  <a:spcPct val="90000"/>
                </a:lnSpc>
                <a:defRPr/>
              </a:pPr>
              <a:r>
                <a:rPr lang="en-US" sz="1800" dirty="0">
                  <a:solidFill>
                    <a:srgbClr val="000000"/>
                  </a:solidFill>
                  <a:latin typeface="Futura Std Book"/>
                  <a:cs typeface="Futura Std Book"/>
                </a:rPr>
                <a:t>One estimate of the external costs per gallon of gasoline:</a:t>
              </a:r>
            </a:p>
            <a:p>
              <a:pPr algn="ctr">
                <a:lnSpc>
                  <a:spcPct val="90000"/>
                </a:lnSpc>
                <a:defRPr/>
              </a:pPr>
              <a:endParaRPr lang="en-US" sz="1000" dirty="0">
                <a:solidFill>
                  <a:srgbClr val="000000"/>
                </a:solidFill>
                <a:latin typeface="Futura Std Book"/>
                <a:cs typeface="Futura Std Book"/>
              </a:endParaRPr>
            </a:p>
            <a:p>
              <a:pPr algn="ctr">
                <a:lnSpc>
                  <a:spcPct val="90000"/>
                </a:lnSpc>
                <a:defRPr/>
              </a:pPr>
              <a:r>
                <a:rPr lang="en-US" sz="1800" dirty="0">
                  <a:solidFill>
                    <a:srgbClr val="000000"/>
                  </a:solidFill>
                  <a:latin typeface="Futura Std Book"/>
                  <a:cs typeface="Futura Std Book"/>
                </a:rPr>
                <a:t> </a:t>
              </a:r>
              <a:r>
                <a:rPr lang="en-US" sz="1800" b="1" dirty="0">
                  <a:solidFill>
                    <a:srgbClr val="000000"/>
                  </a:solidFill>
                  <a:latin typeface="Futura Std Book"/>
                  <a:cs typeface="Futura Std Book"/>
                </a:rPr>
                <a:t>$3.40/gallon</a:t>
              </a:r>
            </a:p>
          </p:txBody>
        </p:sp>
        <p:sp>
          <p:nvSpPr>
            <p:cNvPr id="10" name="Rectangle 6"/>
            <p:cNvSpPr>
              <a:spLocks noChangeArrowheads="1"/>
            </p:cNvSpPr>
            <p:nvPr/>
          </p:nvSpPr>
          <p:spPr bwMode="auto">
            <a:xfrm>
              <a:off x="3987800" y="2319875"/>
              <a:ext cx="2946399" cy="1644650"/>
            </a:xfrm>
            <a:prstGeom prst="rect">
              <a:avLst/>
            </a:prstGeom>
            <a:solidFill>
              <a:srgbClr val="FF6600"/>
            </a:solidFill>
            <a:ln w="15875">
              <a:solidFill>
                <a:srgbClr val="000000"/>
              </a:solidFill>
              <a:miter lim="800000"/>
              <a:headEnd/>
              <a:tailEnd/>
            </a:ln>
          </p:spPr>
          <p:txBody>
            <a:bodyPr/>
            <a:lstStyle/>
            <a:p>
              <a:pPr>
                <a:defRPr/>
              </a:pPr>
              <a:endParaRPr lang="en-US" dirty="0">
                <a:solidFill>
                  <a:srgbClr val="000000"/>
                </a:solidFill>
                <a:latin typeface="Futura Std Book"/>
                <a:cs typeface="Futura Std Book"/>
              </a:endParaRPr>
            </a:p>
          </p:txBody>
        </p:sp>
        <p:sp>
          <p:nvSpPr>
            <p:cNvPr id="11" name="Rectangle 7"/>
            <p:cNvSpPr>
              <a:spLocks noChangeArrowheads="1"/>
            </p:cNvSpPr>
            <p:nvPr/>
          </p:nvSpPr>
          <p:spPr bwMode="auto">
            <a:xfrm>
              <a:off x="6934201" y="2319875"/>
              <a:ext cx="1323974" cy="1644650"/>
            </a:xfrm>
            <a:prstGeom prst="rect">
              <a:avLst/>
            </a:prstGeom>
            <a:solidFill>
              <a:srgbClr val="3366FF"/>
            </a:solidFill>
            <a:ln w="15875">
              <a:solidFill>
                <a:srgbClr val="000000"/>
              </a:solidFill>
              <a:miter lim="800000"/>
              <a:headEnd/>
              <a:tailEnd/>
            </a:ln>
          </p:spPr>
          <p:txBody>
            <a:bodyPr/>
            <a:lstStyle/>
            <a:p>
              <a:pPr>
                <a:defRPr/>
              </a:pPr>
              <a:endParaRPr lang="en-US" dirty="0">
                <a:solidFill>
                  <a:srgbClr val="000000"/>
                </a:solidFill>
                <a:latin typeface="Futura Std Book"/>
                <a:cs typeface="Futura Std Book"/>
              </a:endParaRPr>
            </a:p>
          </p:txBody>
        </p:sp>
        <p:sp>
          <p:nvSpPr>
            <p:cNvPr id="12" name="Rectangle 8"/>
            <p:cNvSpPr>
              <a:spLocks noChangeArrowheads="1"/>
            </p:cNvSpPr>
            <p:nvPr/>
          </p:nvSpPr>
          <p:spPr bwMode="auto">
            <a:xfrm>
              <a:off x="2760134" y="2319875"/>
              <a:ext cx="1219200" cy="1644650"/>
            </a:xfrm>
            <a:prstGeom prst="rect">
              <a:avLst/>
            </a:prstGeom>
            <a:solidFill>
              <a:srgbClr val="008000"/>
            </a:solidFill>
            <a:ln w="15875">
              <a:solidFill>
                <a:srgbClr val="000000"/>
              </a:solidFill>
              <a:miter lim="800000"/>
              <a:headEnd/>
              <a:tailEnd/>
            </a:ln>
          </p:spPr>
          <p:txBody>
            <a:bodyPr/>
            <a:lstStyle/>
            <a:p>
              <a:pPr>
                <a:defRPr/>
              </a:pPr>
              <a:endParaRPr lang="en-US" dirty="0">
                <a:solidFill>
                  <a:srgbClr val="000000"/>
                </a:solidFill>
                <a:latin typeface="Futura Std Book"/>
                <a:cs typeface="Futura Std Book"/>
              </a:endParaRPr>
            </a:p>
          </p:txBody>
        </p:sp>
        <p:sp>
          <p:nvSpPr>
            <p:cNvPr id="13" name="Rectangle 8"/>
            <p:cNvSpPr>
              <a:spLocks noChangeArrowheads="1"/>
            </p:cNvSpPr>
            <p:nvPr/>
          </p:nvSpPr>
          <p:spPr bwMode="auto">
            <a:xfrm>
              <a:off x="1401763" y="2319875"/>
              <a:ext cx="418570" cy="1644650"/>
            </a:xfrm>
            <a:prstGeom prst="rect">
              <a:avLst/>
            </a:prstGeom>
            <a:solidFill>
              <a:schemeClr val="bg2">
                <a:lumMod val="50000"/>
              </a:schemeClr>
            </a:solidFill>
            <a:ln w="15875">
              <a:solidFill>
                <a:schemeClr val="tx1"/>
              </a:solidFill>
              <a:miter lim="800000"/>
              <a:headEnd/>
              <a:tailEnd/>
            </a:ln>
          </p:spPr>
          <p:txBody>
            <a:bodyPr/>
            <a:lstStyle/>
            <a:p>
              <a:pPr>
                <a:defRPr/>
              </a:pPr>
              <a:endParaRPr lang="en-US" dirty="0">
                <a:solidFill>
                  <a:schemeClr val="bg2">
                    <a:lumMod val="50000"/>
                  </a:schemeClr>
                </a:solidFill>
                <a:latin typeface="Futura Std Book"/>
                <a:cs typeface="Futura Std Book"/>
              </a:endParaRPr>
            </a:p>
          </p:txBody>
        </p:sp>
        <p:sp>
          <p:nvSpPr>
            <p:cNvPr id="14" name="Rectangle 8"/>
            <p:cNvSpPr>
              <a:spLocks noChangeArrowheads="1"/>
            </p:cNvSpPr>
            <p:nvPr/>
          </p:nvSpPr>
          <p:spPr bwMode="auto">
            <a:xfrm>
              <a:off x="1820334" y="2319875"/>
              <a:ext cx="939800" cy="1644650"/>
            </a:xfrm>
            <a:prstGeom prst="rect">
              <a:avLst/>
            </a:prstGeom>
            <a:solidFill>
              <a:schemeClr val="bg1">
                <a:lumMod val="50000"/>
              </a:schemeClr>
            </a:solidFill>
            <a:ln w="15875">
              <a:solidFill>
                <a:srgbClr val="000000"/>
              </a:solidFill>
              <a:miter lim="800000"/>
              <a:headEnd/>
              <a:tailEnd/>
            </a:ln>
          </p:spPr>
          <p:txBody>
            <a:bodyPr/>
            <a:lstStyle/>
            <a:p>
              <a:pPr>
                <a:defRPr/>
              </a:pPr>
              <a:endParaRPr lang="en-US" dirty="0">
                <a:solidFill>
                  <a:srgbClr val="000000"/>
                </a:solidFill>
                <a:latin typeface="Futura Std Book"/>
                <a:cs typeface="Futura Std Book"/>
              </a:endParaRPr>
            </a:p>
          </p:txBody>
        </p:sp>
        <p:sp>
          <p:nvSpPr>
            <p:cNvPr id="15" name="Rectangle 8"/>
            <p:cNvSpPr>
              <a:spLocks noChangeArrowheads="1"/>
            </p:cNvSpPr>
            <p:nvPr/>
          </p:nvSpPr>
          <p:spPr bwMode="auto">
            <a:xfrm>
              <a:off x="8259763" y="2319875"/>
              <a:ext cx="46037" cy="1644650"/>
            </a:xfrm>
            <a:prstGeom prst="rect">
              <a:avLst/>
            </a:prstGeom>
            <a:solidFill>
              <a:schemeClr val="accent4">
                <a:lumMod val="60000"/>
                <a:lumOff val="40000"/>
              </a:schemeClr>
            </a:solidFill>
            <a:ln w="15875">
              <a:solidFill>
                <a:srgbClr val="000000"/>
              </a:solidFill>
              <a:miter lim="800000"/>
              <a:headEnd/>
              <a:tailEnd/>
            </a:ln>
          </p:spPr>
          <p:txBody>
            <a:bodyPr/>
            <a:lstStyle/>
            <a:p>
              <a:pPr>
                <a:defRPr/>
              </a:pPr>
              <a:endParaRPr lang="en-US" dirty="0">
                <a:solidFill>
                  <a:srgbClr val="000000"/>
                </a:solidFill>
                <a:latin typeface="Futura Std Book"/>
                <a:cs typeface="Futura Std Book"/>
              </a:endParaRPr>
            </a:p>
          </p:txBody>
        </p:sp>
        <p:sp>
          <p:nvSpPr>
            <p:cNvPr id="16" name="Rectangle 5"/>
            <p:cNvSpPr>
              <a:spLocks noChangeArrowheads="1"/>
            </p:cNvSpPr>
            <p:nvPr/>
          </p:nvSpPr>
          <p:spPr bwMode="auto">
            <a:xfrm>
              <a:off x="0" y="4269325"/>
              <a:ext cx="2057400"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ctr">
                <a:lnSpc>
                  <a:spcPct val="90000"/>
                </a:lnSpc>
                <a:defRPr/>
              </a:pPr>
              <a:r>
                <a:rPr lang="en-US" dirty="0">
                  <a:solidFill>
                    <a:srgbClr val="000000"/>
                  </a:solidFill>
                  <a:latin typeface="Futura Std Book"/>
                  <a:cs typeface="Futura Std Book"/>
                </a:rPr>
                <a:t>Oil Security (21 ¢ )</a:t>
              </a:r>
            </a:p>
          </p:txBody>
        </p:sp>
        <p:sp>
          <p:nvSpPr>
            <p:cNvPr id="17" name="Line 12"/>
            <p:cNvSpPr>
              <a:spLocks noChangeShapeType="1"/>
            </p:cNvSpPr>
            <p:nvPr/>
          </p:nvSpPr>
          <p:spPr bwMode="auto">
            <a:xfrm>
              <a:off x="1676400" y="3964525"/>
              <a:ext cx="0" cy="304800"/>
            </a:xfrm>
            <a:prstGeom prst="line">
              <a:avLst/>
            </a:prstGeom>
            <a:noFill/>
            <a:ln w="508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00"/>
                </a:solidFill>
                <a:latin typeface="Futura Std Book"/>
                <a:cs typeface="Futura Std Book"/>
              </a:endParaRPr>
            </a:p>
          </p:txBody>
        </p:sp>
        <p:sp>
          <p:nvSpPr>
            <p:cNvPr id="19" name="Line 12"/>
            <p:cNvSpPr>
              <a:spLocks noChangeShapeType="1"/>
            </p:cNvSpPr>
            <p:nvPr/>
          </p:nvSpPr>
          <p:spPr bwMode="auto">
            <a:xfrm>
              <a:off x="2057400" y="3964525"/>
              <a:ext cx="0" cy="762000"/>
            </a:xfrm>
            <a:prstGeom prst="line">
              <a:avLst/>
            </a:prstGeom>
            <a:noFill/>
            <a:ln w="508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00"/>
                </a:solidFill>
                <a:latin typeface="Futura Std Book"/>
                <a:cs typeface="Futura Std Book"/>
              </a:endParaRPr>
            </a:p>
          </p:txBody>
        </p:sp>
        <p:sp>
          <p:nvSpPr>
            <p:cNvPr id="20" name="Rectangle 5"/>
            <p:cNvSpPr>
              <a:spLocks noChangeArrowheads="1"/>
            </p:cNvSpPr>
            <p:nvPr/>
          </p:nvSpPr>
          <p:spPr bwMode="auto">
            <a:xfrm>
              <a:off x="381000" y="4737639"/>
              <a:ext cx="2209800"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lnSpc>
                  <a:spcPct val="90000"/>
                </a:lnSpc>
                <a:defRPr/>
              </a:pPr>
              <a:r>
                <a:rPr lang="en-US" dirty="0">
                  <a:solidFill>
                    <a:srgbClr val="000000"/>
                  </a:solidFill>
                  <a:latin typeface="Futura Std Book"/>
                  <a:cs typeface="Futura Std Book"/>
                </a:rPr>
                <a:t>Air Pollution (49 ¢ )</a:t>
              </a:r>
            </a:p>
            <a:p>
              <a:pPr algn="ctr">
                <a:lnSpc>
                  <a:spcPct val="90000"/>
                </a:lnSpc>
                <a:defRPr/>
              </a:pPr>
              <a:endParaRPr lang="en-US" dirty="0">
                <a:solidFill>
                  <a:srgbClr val="000000"/>
                </a:solidFill>
                <a:latin typeface="Futura Std Book"/>
                <a:cs typeface="Futura Std Book"/>
              </a:endParaRPr>
            </a:p>
          </p:txBody>
        </p:sp>
        <p:sp>
          <p:nvSpPr>
            <p:cNvPr id="23" name="Rectangle 5"/>
            <p:cNvSpPr>
              <a:spLocks noChangeArrowheads="1"/>
            </p:cNvSpPr>
            <p:nvPr/>
          </p:nvSpPr>
          <p:spPr bwMode="auto">
            <a:xfrm>
              <a:off x="1314474" y="5374057"/>
              <a:ext cx="2489175" cy="503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ctr">
                <a:lnSpc>
                  <a:spcPct val="90000"/>
                </a:lnSpc>
                <a:defRPr/>
              </a:pPr>
              <a:r>
                <a:rPr lang="en-US" dirty="0">
                  <a:solidFill>
                    <a:srgbClr val="000000"/>
                  </a:solidFill>
                  <a:latin typeface="Futura Std Book"/>
                  <a:cs typeface="Futura Std Book"/>
                </a:rPr>
                <a:t>Climate Change (59 ¢ )</a:t>
              </a:r>
            </a:p>
            <a:p>
              <a:pPr algn="ctr">
                <a:lnSpc>
                  <a:spcPct val="90000"/>
                </a:lnSpc>
                <a:defRPr/>
              </a:pPr>
              <a:endParaRPr lang="en-US" dirty="0">
                <a:solidFill>
                  <a:srgbClr val="000000"/>
                </a:solidFill>
                <a:latin typeface="Futura Std Book"/>
                <a:cs typeface="Futura Std Book"/>
              </a:endParaRPr>
            </a:p>
          </p:txBody>
        </p:sp>
        <p:sp>
          <p:nvSpPr>
            <p:cNvPr id="24" name="Line 12"/>
            <p:cNvSpPr>
              <a:spLocks noChangeShapeType="1"/>
            </p:cNvSpPr>
            <p:nvPr/>
          </p:nvSpPr>
          <p:spPr bwMode="auto">
            <a:xfrm>
              <a:off x="3310467" y="3964525"/>
              <a:ext cx="0" cy="1295400"/>
            </a:xfrm>
            <a:prstGeom prst="line">
              <a:avLst/>
            </a:prstGeom>
            <a:noFill/>
            <a:ln w="508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00"/>
                </a:solidFill>
                <a:latin typeface="Futura Std Book"/>
                <a:cs typeface="Futura Std Book"/>
              </a:endParaRPr>
            </a:p>
          </p:txBody>
        </p:sp>
        <p:sp>
          <p:nvSpPr>
            <p:cNvPr id="25" name="Rectangle 5"/>
            <p:cNvSpPr>
              <a:spLocks noChangeArrowheads="1"/>
            </p:cNvSpPr>
            <p:nvPr/>
          </p:nvSpPr>
          <p:spPr bwMode="auto">
            <a:xfrm>
              <a:off x="3803650" y="5259925"/>
              <a:ext cx="1835150" cy="503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lnSpc>
                  <a:spcPct val="90000"/>
                </a:lnSpc>
                <a:defRPr/>
              </a:pPr>
              <a:r>
                <a:rPr lang="en-US" dirty="0">
                  <a:solidFill>
                    <a:srgbClr val="000000"/>
                  </a:solidFill>
                  <a:latin typeface="Futura Std Book"/>
                  <a:cs typeface="Futura Std Book"/>
                </a:rPr>
                <a:t>Congestion ($1.46)</a:t>
              </a:r>
            </a:p>
          </p:txBody>
        </p:sp>
        <p:sp>
          <p:nvSpPr>
            <p:cNvPr id="26" name="Line 12"/>
            <p:cNvSpPr>
              <a:spLocks noChangeShapeType="1"/>
            </p:cNvSpPr>
            <p:nvPr/>
          </p:nvSpPr>
          <p:spPr bwMode="auto">
            <a:xfrm>
              <a:off x="5105400" y="3964525"/>
              <a:ext cx="0" cy="1295400"/>
            </a:xfrm>
            <a:prstGeom prst="line">
              <a:avLst/>
            </a:prstGeom>
            <a:noFill/>
            <a:ln w="508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00"/>
                </a:solidFill>
                <a:latin typeface="Futura Std Book"/>
                <a:cs typeface="Futura Std Book"/>
              </a:endParaRPr>
            </a:p>
          </p:txBody>
        </p:sp>
        <p:sp>
          <p:nvSpPr>
            <p:cNvPr id="27" name="Rectangle 5"/>
            <p:cNvSpPr>
              <a:spLocks noChangeArrowheads="1"/>
            </p:cNvSpPr>
            <p:nvPr/>
          </p:nvSpPr>
          <p:spPr bwMode="auto">
            <a:xfrm>
              <a:off x="6013450" y="5259925"/>
              <a:ext cx="1797050"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ctr">
                <a:lnSpc>
                  <a:spcPct val="90000"/>
                </a:lnSpc>
                <a:defRPr/>
              </a:pPr>
              <a:r>
                <a:rPr lang="en-US" dirty="0">
                  <a:solidFill>
                    <a:srgbClr val="000000"/>
                  </a:solidFill>
                  <a:latin typeface="Futura Std Book"/>
                  <a:cs typeface="Futura Std Book"/>
                </a:rPr>
                <a:t>Accidents (63 ¢ ) </a:t>
              </a:r>
            </a:p>
          </p:txBody>
        </p:sp>
        <p:sp>
          <p:nvSpPr>
            <p:cNvPr id="28" name="Line 12"/>
            <p:cNvSpPr>
              <a:spLocks noChangeShapeType="1"/>
            </p:cNvSpPr>
            <p:nvPr/>
          </p:nvSpPr>
          <p:spPr bwMode="auto">
            <a:xfrm>
              <a:off x="7332140" y="3964525"/>
              <a:ext cx="0" cy="1295400"/>
            </a:xfrm>
            <a:prstGeom prst="line">
              <a:avLst/>
            </a:prstGeom>
            <a:noFill/>
            <a:ln w="508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00"/>
                </a:solidFill>
                <a:latin typeface="Futura Std Book"/>
                <a:cs typeface="Futura Std Book"/>
              </a:endParaRPr>
            </a:p>
          </p:txBody>
        </p:sp>
        <p:sp>
          <p:nvSpPr>
            <p:cNvPr id="29" name="Rectangle 5"/>
            <p:cNvSpPr>
              <a:spLocks noChangeArrowheads="1"/>
            </p:cNvSpPr>
            <p:nvPr/>
          </p:nvSpPr>
          <p:spPr bwMode="auto">
            <a:xfrm>
              <a:off x="7696200" y="5259925"/>
              <a:ext cx="16065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lnSpc>
                  <a:spcPct val="90000"/>
                </a:lnSpc>
                <a:defRPr/>
              </a:pPr>
              <a:r>
                <a:rPr lang="en-US" dirty="0">
                  <a:solidFill>
                    <a:srgbClr val="000000"/>
                  </a:solidFill>
                  <a:latin typeface="Futura Std Book"/>
                  <a:cs typeface="Futura Std Book"/>
                </a:rPr>
                <a:t>Noise (3 ¢) </a:t>
              </a:r>
            </a:p>
          </p:txBody>
        </p:sp>
        <p:sp>
          <p:nvSpPr>
            <p:cNvPr id="30" name="Line 12"/>
            <p:cNvSpPr>
              <a:spLocks noChangeShapeType="1"/>
            </p:cNvSpPr>
            <p:nvPr/>
          </p:nvSpPr>
          <p:spPr bwMode="auto">
            <a:xfrm>
              <a:off x="8288866" y="3964525"/>
              <a:ext cx="0" cy="1295400"/>
            </a:xfrm>
            <a:prstGeom prst="line">
              <a:avLst/>
            </a:prstGeom>
            <a:noFill/>
            <a:ln w="508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solidFill>
                  <a:srgbClr val="000000"/>
                </a:solidFill>
                <a:latin typeface="Futura Std Book"/>
                <a:cs typeface="Futura Std Book"/>
              </a:endParaRPr>
            </a:p>
          </p:txBody>
        </p:sp>
      </p:grpSp>
      <p:sp>
        <p:nvSpPr>
          <p:cNvPr id="31" name="TextBox 2"/>
          <p:cNvSpPr txBox="1">
            <a:spLocks noChangeArrowheads="1"/>
          </p:cNvSpPr>
          <p:nvPr/>
        </p:nvSpPr>
        <p:spPr bwMode="auto">
          <a:xfrm>
            <a:off x="33868" y="5991671"/>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200" dirty="0">
                <a:latin typeface="Futura Std Book"/>
                <a:cs typeface="Futura Std Book"/>
              </a:rPr>
              <a:t>Note: Illustrative only. Uses NHTSA 2017-2025 Estimates, updated SCC Costs, GREET WTW emissions, assumes 25 mpg, $2013</a:t>
            </a:r>
          </a:p>
          <a:p>
            <a:pPr eaLnBrk="1" hangingPunct="1"/>
            <a:r>
              <a:rPr lang="en-US" sz="1200" dirty="0">
                <a:latin typeface="Futura Std Book"/>
                <a:cs typeface="Futura Std Book"/>
              </a:rPr>
              <a:t>Thanks to Costa Samaras for internal CMU use of this slide.</a:t>
            </a:r>
          </a:p>
        </p:txBody>
      </p:sp>
      <p:sp>
        <p:nvSpPr>
          <p:cNvPr id="2" name="Rectangle 1"/>
          <p:cNvSpPr/>
          <p:nvPr/>
        </p:nvSpPr>
        <p:spPr>
          <a:xfrm>
            <a:off x="1724022" y="2234329"/>
            <a:ext cx="6518807" cy="1806465"/>
          </a:xfrm>
          <a:prstGeom prst="rect">
            <a:avLst/>
          </a:prstGeom>
          <a:solidFill>
            <a:schemeClr val="bg1"/>
          </a:solid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If we can address these issues, we can save society  hundreds of billions of dollars per year!</a:t>
            </a:r>
          </a:p>
        </p:txBody>
      </p:sp>
      <p:sp>
        <p:nvSpPr>
          <p:cNvPr id="6" name="Slide Number Placeholder 5"/>
          <p:cNvSpPr>
            <a:spLocks noGrp="1"/>
          </p:cNvSpPr>
          <p:nvPr>
            <p:ph type="sldNum" sz="quarter" idx="12"/>
          </p:nvPr>
        </p:nvSpPr>
        <p:spPr/>
        <p:txBody>
          <a:bodyPr/>
          <a:lstStyle/>
          <a:p>
            <a:fld id="{C238F03A-58E1-4ECA-9024-348A9A81A53D}" type="slidenum">
              <a:rPr lang="en-US" smtClean="0"/>
              <a:pPr/>
              <a:t>44</a:t>
            </a:fld>
            <a:endParaRPr lang="en-US" dirty="0"/>
          </a:p>
        </p:txBody>
      </p:sp>
    </p:spTree>
    <p:extLst>
      <p:ext uri="{BB962C8B-B14F-4D97-AF65-F5344CB8AC3E}">
        <p14:creationId xmlns:p14="http://schemas.microsoft.com/office/powerpoint/2010/main" val="261854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4"/>
                                        </p:tgtEl>
                                        <p:attrNameLst>
                                          <p:attrName>style.opacity</p:attrName>
                                        </p:attrNameLst>
                                      </p:cBhvr>
                                      <p:to>
                                        <p:strVal val="0.25"/>
                                      </p:to>
                                    </p:set>
                                    <p:animEffect filter="image" prLst="opacity: 0.25">
                                      <p:cBhvr rctx="IE">
                                        <p:cTn id="11" dur="indefinite"/>
                                        <p:tgtEl>
                                          <p:spTgt spid="4"/>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flipH="1">
            <a:off x="1" y="1502405"/>
            <a:ext cx="2962275" cy="1543050"/>
          </a:xfrm>
          <a:prstGeom prst="rect">
            <a:avLst/>
          </a:prstGeom>
        </p:spPr>
      </p:pic>
      <p:pic>
        <p:nvPicPr>
          <p:cNvPr id="4" name="Picture 3"/>
          <p:cNvPicPr>
            <a:picLocks noChangeAspect="1"/>
          </p:cNvPicPr>
          <p:nvPr/>
        </p:nvPicPr>
        <p:blipFill>
          <a:blip r:embed="rId5"/>
          <a:stretch>
            <a:fillRect/>
          </a:stretch>
        </p:blipFill>
        <p:spPr>
          <a:xfrm flipH="1">
            <a:off x="6012161" y="4713312"/>
            <a:ext cx="3000375" cy="1524000"/>
          </a:xfrm>
          <a:prstGeom prst="rect">
            <a:avLst/>
          </a:prstGeom>
        </p:spPr>
      </p:pic>
      <p:sp>
        <p:nvSpPr>
          <p:cNvPr id="2" name="Title 1"/>
          <p:cNvSpPr>
            <a:spLocks noGrp="1"/>
          </p:cNvSpPr>
          <p:nvPr>
            <p:ph type="title"/>
          </p:nvPr>
        </p:nvSpPr>
        <p:spPr/>
        <p:txBody>
          <a:bodyPr vert="horz" lIns="91440" tIns="45720" rIns="91440" bIns="45720" rtlCol="0" anchor="ctr">
            <a:normAutofit fontScale="90000"/>
          </a:bodyPr>
          <a:lstStyle/>
          <a:p>
            <a:r>
              <a:rPr lang="en-US" dirty="0"/>
              <a:t>An Important Thing to Understand is “How is a </a:t>
            </a:r>
            <a:r>
              <a:rPr lang="en-US" i="1" dirty="0"/>
              <a:t>Fail</a:t>
            </a:r>
            <a:r>
              <a:rPr lang="en-US" dirty="0"/>
              <a:t> Classified”?</a:t>
            </a:r>
          </a:p>
        </p:txBody>
      </p:sp>
      <p:sp>
        <p:nvSpPr>
          <p:cNvPr id="23" name="Slide Number Placeholder 3"/>
          <p:cNvSpPr>
            <a:spLocks noGrp="1"/>
          </p:cNvSpPr>
          <p:nvPr>
            <p:ph type="sldNum" sz="quarter" idx="10"/>
          </p:nvPr>
        </p:nvSpPr>
        <p:spPr/>
        <p:txBody>
          <a:bodyPr/>
          <a:lstStyle/>
          <a:p>
            <a:fld id="{15BA900D-2443-984A-A531-FD32F4F611CA}" type="slidenum">
              <a:rPr lang="en-US" smtClean="0"/>
              <a:t>45</a:t>
            </a:fld>
            <a:endParaRPr lang="en-US"/>
          </a:p>
        </p:txBody>
      </p:sp>
      <p:sp>
        <p:nvSpPr>
          <p:cNvPr id="6" name="Rectangle 5"/>
          <p:cNvSpPr/>
          <p:nvPr/>
        </p:nvSpPr>
        <p:spPr>
          <a:xfrm>
            <a:off x="2123728" y="4509120"/>
            <a:ext cx="2133600" cy="1524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INSPECTION</a:t>
            </a:r>
          </a:p>
        </p:txBody>
      </p:sp>
      <p:cxnSp>
        <p:nvCxnSpPr>
          <p:cNvPr id="13" name="Straight Arrow Connector 12"/>
          <p:cNvCxnSpPr/>
          <p:nvPr/>
        </p:nvCxnSpPr>
        <p:spPr>
          <a:xfrm>
            <a:off x="1812055" y="3230399"/>
            <a:ext cx="533400" cy="99060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355976" y="5381600"/>
            <a:ext cx="1600200"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505200" y="2236978"/>
            <a:ext cx="5181600" cy="830997"/>
          </a:xfrm>
          <a:prstGeom prst="rect">
            <a:avLst/>
          </a:prstGeom>
          <a:noFill/>
        </p:spPr>
        <p:txBody>
          <a:bodyPr wrap="square" rtlCol="0">
            <a:spAutoFit/>
          </a:bodyPr>
          <a:lstStyle/>
          <a:p>
            <a:pPr algn="ctr"/>
            <a:r>
              <a:rPr lang="en-US" sz="2400" dirty="0">
                <a:latin typeface="Optima"/>
                <a:cs typeface="Optima"/>
              </a:rPr>
              <a:t>What Happens within the Inspection Black Box…?</a:t>
            </a:r>
          </a:p>
        </p:txBody>
      </p:sp>
      <p:sp>
        <p:nvSpPr>
          <p:cNvPr id="25" name="TextBox 24"/>
          <p:cNvSpPr txBox="1"/>
          <p:nvPr/>
        </p:nvSpPr>
        <p:spPr>
          <a:xfrm>
            <a:off x="2923496" y="4811135"/>
            <a:ext cx="470000" cy="707886"/>
          </a:xfrm>
          <a:prstGeom prst="rect">
            <a:avLst/>
          </a:prstGeom>
          <a:noFill/>
          <a:ln>
            <a:noFill/>
          </a:ln>
        </p:spPr>
        <p:txBody>
          <a:bodyPr wrap="none" rtlCol="0">
            <a:spAutoFit/>
          </a:bodyPr>
          <a:lstStyle>
            <a:defPPr>
              <a:defRPr lang="en-US"/>
            </a:defPPr>
            <a:lvl1pPr>
              <a:defRPr sz="3200">
                <a:solidFill>
                  <a:srgbClr val="FFFF00"/>
                </a:solidFill>
              </a:defRPr>
            </a:lvl1pPr>
          </a:lstStyle>
          <a:p>
            <a:r>
              <a:rPr lang="en-US" sz="4000" dirty="0">
                <a:solidFill>
                  <a:srgbClr val="FF0000"/>
                </a:solidFill>
              </a:rPr>
              <a:t>?</a:t>
            </a:r>
            <a:endParaRPr lang="en-US" dirty="0">
              <a:solidFill>
                <a:srgbClr val="FF0000"/>
              </a:solidFill>
            </a:endParaRPr>
          </a:p>
        </p:txBody>
      </p:sp>
      <p:sp>
        <p:nvSpPr>
          <p:cNvPr id="20" name="TextBox 19"/>
          <p:cNvSpPr txBox="1"/>
          <p:nvPr/>
        </p:nvSpPr>
        <p:spPr>
          <a:xfrm>
            <a:off x="5257800" y="4314801"/>
            <a:ext cx="3657600" cy="461665"/>
          </a:xfrm>
          <a:prstGeom prst="rect">
            <a:avLst/>
          </a:prstGeom>
          <a:noFill/>
        </p:spPr>
        <p:txBody>
          <a:bodyPr wrap="square" rtlCol="0">
            <a:spAutoFit/>
          </a:bodyPr>
          <a:lstStyle/>
          <a:p>
            <a:pPr algn="ctr"/>
            <a:r>
              <a:rPr lang="en-US" sz="2400" dirty="0">
                <a:latin typeface="Optima"/>
                <a:cs typeface="Optima"/>
              </a:rPr>
              <a:t>Leave with a ‘pass’ or ‘fail’</a:t>
            </a:r>
          </a:p>
        </p:txBody>
      </p:sp>
    </p:spTree>
    <p:custDataLst>
      <p:tags r:id="rId1"/>
    </p:custDataLst>
    <p:extLst>
      <p:ext uri="{BB962C8B-B14F-4D97-AF65-F5344CB8AC3E}">
        <p14:creationId xmlns:p14="http://schemas.microsoft.com/office/powerpoint/2010/main" val="171387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vert="horz" lIns="91440" tIns="45720" rIns="91440" bIns="45720" rtlCol="0" anchor="ctr">
            <a:noAutofit/>
          </a:bodyPr>
          <a:lstStyle/>
          <a:p>
            <a:r>
              <a:rPr lang="en-US" sz="4000" dirty="0"/>
              <a:t>Inspection Process</a:t>
            </a:r>
          </a:p>
        </p:txBody>
      </p:sp>
      <p:sp>
        <p:nvSpPr>
          <p:cNvPr id="12" name="Slide Number Placeholder 3"/>
          <p:cNvSpPr>
            <a:spLocks noGrp="1"/>
          </p:cNvSpPr>
          <p:nvPr>
            <p:ph type="sldNum" sz="quarter" idx="10"/>
          </p:nvPr>
        </p:nvSpPr>
        <p:spPr/>
        <p:txBody>
          <a:bodyPr/>
          <a:lstStyle/>
          <a:p>
            <a:fld id="{15BA900D-2443-984A-A531-FD32F4F611CA}" type="slidenum">
              <a:rPr lang="en-US" smtClean="0"/>
              <a:t>46</a:t>
            </a:fld>
            <a:endParaRPr lang="en-US"/>
          </a:p>
        </p:txBody>
      </p:sp>
      <p:pic>
        <p:nvPicPr>
          <p:cNvPr id="8" name="Picture 7"/>
          <p:cNvPicPr/>
          <p:nvPr/>
        </p:nvPicPr>
        <p:blipFill rotWithShape="1">
          <a:blip r:embed="rId3" cstate="email">
            <a:extLst>
              <a:ext uri="{28A0092B-C50C-407E-A947-70E740481C1C}">
                <a14:useLocalDpi xmlns:a14="http://schemas.microsoft.com/office/drawing/2010/main"/>
              </a:ext>
            </a:extLst>
          </a:blip>
          <a:srcRect l="7841" t="2964" r="11597" b="5868"/>
          <a:stretch/>
        </p:blipFill>
        <p:spPr bwMode="auto">
          <a:xfrm>
            <a:off x="556380" y="1460452"/>
            <a:ext cx="5370287" cy="4648200"/>
          </a:xfrm>
          <a:prstGeom prst="rect">
            <a:avLst/>
          </a:prstGeom>
          <a:noFill/>
          <a:ln>
            <a:solidFill>
              <a:schemeClr val="bg1"/>
            </a:solidFill>
          </a:ln>
          <a:extLst>
            <a:ext uri="{53640926-AAD7-44d8-BBD7-CCE9431645EC}">
              <a14:shadowObscured xmlns:a14="http://schemas.microsoft.com/office/drawing/2010/main" xmlns=""/>
            </a:ext>
          </a:extLst>
        </p:spPr>
      </p:pic>
      <p:sp>
        <p:nvSpPr>
          <p:cNvPr id="9" name="Rectangle 8"/>
          <p:cNvSpPr/>
          <p:nvPr/>
        </p:nvSpPr>
        <p:spPr>
          <a:xfrm>
            <a:off x="6199553" y="4051834"/>
            <a:ext cx="2734068" cy="738664"/>
          </a:xfrm>
          <a:prstGeom prst="rect">
            <a:avLst/>
          </a:prstGeom>
        </p:spPr>
        <p:txBody>
          <a:bodyPr wrap="square">
            <a:spAutoFit/>
          </a:bodyPr>
          <a:lstStyle/>
          <a:p>
            <a:pPr algn="ctr"/>
            <a:r>
              <a:rPr lang="en-US" sz="1400" dirty="0">
                <a:effectLst/>
                <a:latin typeface="Avenir Light"/>
                <a:cs typeface="Avenir Light"/>
              </a:rPr>
              <a:t>These vehicles </a:t>
            </a:r>
            <a:r>
              <a:rPr lang="en-US" sz="1400" i="1" u="sng" dirty="0">
                <a:effectLst/>
                <a:latin typeface="Avenir Light"/>
                <a:cs typeface="Avenir Light"/>
              </a:rPr>
              <a:t>would have failed</a:t>
            </a:r>
            <a:r>
              <a:rPr lang="en-US" sz="1400" dirty="0">
                <a:effectLst/>
                <a:latin typeface="Avenir Light"/>
                <a:cs typeface="Avenir Light"/>
              </a:rPr>
              <a:t> without the current safety inspection program in place</a:t>
            </a:r>
          </a:p>
        </p:txBody>
      </p:sp>
      <p:sp>
        <p:nvSpPr>
          <p:cNvPr id="10" name="Rectangle 9"/>
          <p:cNvSpPr/>
          <p:nvPr/>
        </p:nvSpPr>
        <p:spPr>
          <a:xfrm>
            <a:off x="6199553" y="5288522"/>
            <a:ext cx="2670430" cy="738664"/>
          </a:xfrm>
          <a:prstGeom prst="rect">
            <a:avLst/>
          </a:prstGeom>
        </p:spPr>
        <p:txBody>
          <a:bodyPr wrap="square">
            <a:spAutoFit/>
          </a:bodyPr>
          <a:lstStyle/>
          <a:p>
            <a:pPr algn="ctr"/>
            <a:r>
              <a:rPr lang="en-US" sz="1400" dirty="0">
                <a:effectLst/>
                <a:latin typeface="Avenir Light"/>
                <a:cs typeface="Avenir Light"/>
              </a:rPr>
              <a:t>These vehicles fail with the current safety inspection program in place</a:t>
            </a:r>
          </a:p>
        </p:txBody>
      </p:sp>
      <p:sp>
        <p:nvSpPr>
          <p:cNvPr id="11" name="Rectangle 10"/>
          <p:cNvSpPr/>
          <p:nvPr/>
        </p:nvSpPr>
        <p:spPr>
          <a:xfrm>
            <a:off x="6135915" y="2426767"/>
            <a:ext cx="2734068" cy="738664"/>
          </a:xfrm>
          <a:prstGeom prst="rect">
            <a:avLst/>
          </a:prstGeom>
        </p:spPr>
        <p:txBody>
          <a:bodyPr wrap="square">
            <a:spAutoFit/>
          </a:bodyPr>
          <a:lstStyle/>
          <a:p>
            <a:pPr algn="ctr"/>
            <a:r>
              <a:rPr lang="en-US" sz="1400" dirty="0">
                <a:effectLst/>
                <a:latin typeface="Avenir Light"/>
                <a:cs typeface="Avenir Light"/>
              </a:rPr>
              <a:t>These vehicles pass with or without the current safety inspection program in place</a:t>
            </a:r>
          </a:p>
        </p:txBody>
      </p:sp>
      <p:sp>
        <p:nvSpPr>
          <p:cNvPr id="7" name="Rectangle 6"/>
          <p:cNvSpPr/>
          <p:nvPr/>
        </p:nvSpPr>
        <p:spPr>
          <a:xfrm>
            <a:off x="0" y="5334001"/>
            <a:ext cx="9143999" cy="774652"/>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0" y="3349771"/>
            <a:ext cx="9143999" cy="2098648"/>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5356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Inspection &amp; Registration Data</a:t>
            </a:r>
          </a:p>
        </p:txBody>
      </p:sp>
      <p:sp>
        <p:nvSpPr>
          <p:cNvPr id="3" name="Content Placeholder 2"/>
          <p:cNvSpPr>
            <a:spLocks noGrp="1"/>
          </p:cNvSpPr>
          <p:nvPr>
            <p:ph idx="1"/>
          </p:nvPr>
        </p:nvSpPr>
        <p:spPr/>
        <p:txBody>
          <a:bodyPr/>
          <a:lstStyle/>
          <a:p>
            <a:r>
              <a:rPr lang="en-US" dirty="0"/>
              <a:t>From voluntarily reported state data, and private company</a:t>
            </a:r>
          </a:p>
          <a:p>
            <a:r>
              <a:rPr lang="en-US" dirty="0"/>
              <a:t>Approximately 10 million inspections over 6 years</a:t>
            </a:r>
          </a:p>
          <a:p>
            <a:endParaRPr lang="en-US" dirty="0"/>
          </a:p>
          <a:p>
            <a:r>
              <a:rPr lang="en-US" dirty="0"/>
              <a:t>Records contain:</a:t>
            </a:r>
          </a:p>
          <a:p>
            <a:pPr lvl="1"/>
            <a:r>
              <a:rPr lang="en-US" dirty="0"/>
              <a:t>VIN</a:t>
            </a:r>
          </a:p>
          <a:p>
            <a:pPr lvl="1"/>
            <a:r>
              <a:rPr lang="en-US" dirty="0"/>
              <a:t>Odometer</a:t>
            </a:r>
          </a:p>
          <a:p>
            <a:pPr lvl="1"/>
            <a:r>
              <a:rPr lang="en-US" dirty="0"/>
              <a:t>Date</a:t>
            </a:r>
          </a:p>
          <a:p>
            <a:pPr lvl="1"/>
            <a:r>
              <a:rPr lang="en-US" dirty="0"/>
              <a:t>Inspection Component Details</a:t>
            </a:r>
          </a:p>
          <a:p>
            <a:pPr lvl="1"/>
            <a:r>
              <a:rPr lang="en-US" dirty="0"/>
              <a:t>Inspection Result</a:t>
            </a:r>
          </a:p>
          <a:p>
            <a:endParaRPr lang="en-US" dirty="0"/>
          </a:p>
          <a:p>
            <a:r>
              <a:rPr lang="en-US" dirty="0"/>
              <a:t>For subset of PA’s 10M passenger vehicles</a:t>
            </a:r>
          </a:p>
        </p:txBody>
      </p:sp>
      <p:sp>
        <p:nvSpPr>
          <p:cNvPr id="4" name="Slide Number Placeholder 3"/>
          <p:cNvSpPr>
            <a:spLocks noGrp="1"/>
          </p:cNvSpPr>
          <p:nvPr>
            <p:ph type="sldNum" sz="quarter" idx="12"/>
          </p:nvPr>
        </p:nvSpPr>
        <p:spPr/>
        <p:txBody>
          <a:bodyPr/>
          <a:lstStyle/>
          <a:p>
            <a:fld id="{C238F03A-58E1-4ECA-9024-348A9A81A53D}" type="slidenum">
              <a:rPr lang="en-US" smtClean="0"/>
              <a:pPr/>
              <a:t>47</a:t>
            </a:fld>
            <a:endParaRPr lang="en-US" dirty="0"/>
          </a:p>
        </p:txBody>
      </p:sp>
      <p:pic>
        <p:nvPicPr>
          <p:cNvPr id="5" name="Picture 4"/>
          <p:cNvPicPr>
            <a:picLocks noChangeAspect="1"/>
          </p:cNvPicPr>
          <p:nvPr/>
        </p:nvPicPr>
        <p:blipFill>
          <a:blip r:embed="rId2"/>
          <a:stretch>
            <a:fillRect/>
          </a:stretch>
        </p:blipFill>
        <p:spPr>
          <a:xfrm>
            <a:off x="5207455" y="3073400"/>
            <a:ext cx="2959100" cy="965200"/>
          </a:xfrm>
          <a:prstGeom prst="rect">
            <a:avLst/>
          </a:prstGeom>
        </p:spPr>
      </p:pic>
      <p:pic>
        <p:nvPicPr>
          <p:cNvPr id="7" name="Picture 6"/>
          <p:cNvPicPr>
            <a:picLocks noChangeAspect="1"/>
          </p:cNvPicPr>
          <p:nvPr/>
        </p:nvPicPr>
        <p:blipFill>
          <a:blip r:embed="rId3"/>
          <a:stretch>
            <a:fillRect/>
          </a:stretch>
        </p:blipFill>
        <p:spPr>
          <a:xfrm>
            <a:off x="5347155" y="4660900"/>
            <a:ext cx="2679700" cy="596900"/>
          </a:xfrm>
          <a:prstGeom prst="rect">
            <a:avLst/>
          </a:prstGeom>
        </p:spPr>
      </p:pic>
    </p:spTree>
    <p:extLst>
      <p:ext uri="{BB962C8B-B14F-4D97-AF65-F5344CB8AC3E}">
        <p14:creationId xmlns:p14="http://schemas.microsoft.com/office/powerpoint/2010/main" val="32016970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3" name="Chart 12"/>
          <p:cNvGraphicFramePr>
            <a:graphicFrameLocks/>
          </p:cNvGraphicFramePr>
          <p:nvPr>
            <p:extLst/>
          </p:nvPr>
        </p:nvGraphicFramePr>
        <p:xfrm>
          <a:off x="426796" y="1703511"/>
          <a:ext cx="8140700" cy="395773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noAutofit/>
          </a:bodyPr>
          <a:lstStyle/>
          <a:p>
            <a:r>
              <a:rPr lang="en-US" sz="3200" dirty="0"/>
              <a:t>Safety Failures Increase as Vehicles Get Older</a:t>
            </a:r>
          </a:p>
        </p:txBody>
      </p:sp>
      <p:sp>
        <p:nvSpPr>
          <p:cNvPr id="10" name="Slide Number Placeholder 3"/>
          <p:cNvSpPr>
            <a:spLocks noGrp="1"/>
          </p:cNvSpPr>
          <p:nvPr>
            <p:ph type="sldNum" sz="quarter" idx="10"/>
          </p:nvPr>
        </p:nvSpPr>
        <p:spPr/>
        <p:txBody>
          <a:bodyPr/>
          <a:lstStyle/>
          <a:p>
            <a:fld id="{15BA900D-2443-984A-A531-FD32F4F611CA}" type="slidenum">
              <a:rPr lang="en-US" smtClean="0"/>
              <a:t>48</a:t>
            </a:fld>
            <a:endParaRPr lang="en-US"/>
          </a:p>
        </p:txBody>
      </p:sp>
      <p:sp>
        <p:nvSpPr>
          <p:cNvPr id="9" name="Oval 8"/>
          <p:cNvSpPr/>
          <p:nvPr/>
        </p:nvSpPr>
        <p:spPr>
          <a:xfrm>
            <a:off x="1145300" y="4588714"/>
            <a:ext cx="1179700" cy="1072534"/>
          </a:xfrm>
          <a:prstGeom prst="ellipse">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941967" y="4334445"/>
            <a:ext cx="2471323" cy="276999"/>
          </a:xfrm>
          <a:prstGeom prst="rect">
            <a:avLst/>
          </a:prstGeom>
          <a:noFill/>
        </p:spPr>
        <p:txBody>
          <a:bodyPr wrap="square" rtlCol="0">
            <a:spAutoFit/>
          </a:bodyPr>
          <a:lstStyle/>
          <a:p>
            <a:r>
              <a:rPr lang="en-US" sz="1200" dirty="0">
                <a:latin typeface="Avenir Light"/>
                <a:cs typeface="Avenir Light"/>
              </a:rPr>
              <a:t>OVERALL STATE AVERAGE</a:t>
            </a:r>
          </a:p>
        </p:txBody>
      </p:sp>
      <p:sp>
        <p:nvSpPr>
          <p:cNvPr id="14" name="TextBox 13"/>
          <p:cNvSpPr txBox="1"/>
          <p:nvPr/>
        </p:nvSpPr>
        <p:spPr>
          <a:xfrm>
            <a:off x="3243136" y="1957976"/>
            <a:ext cx="1444398" cy="276999"/>
          </a:xfrm>
          <a:prstGeom prst="rect">
            <a:avLst/>
          </a:prstGeom>
          <a:noFill/>
        </p:spPr>
        <p:txBody>
          <a:bodyPr wrap="square" rtlCol="0">
            <a:spAutoFit/>
          </a:bodyPr>
          <a:lstStyle/>
          <a:p>
            <a:pPr algn="r"/>
            <a:r>
              <a:rPr lang="en-US" sz="1200" dirty="0">
                <a:latin typeface="Avenir Light"/>
                <a:cs typeface="Avenir Light"/>
              </a:rPr>
              <a:t>AGE AVERAGE </a:t>
            </a:r>
          </a:p>
        </p:txBody>
      </p:sp>
      <p:sp>
        <p:nvSpPr>
          <p:cNvPr id="15" name="Rectangle 14"/>
          <p:cNvSpPr/>
          <p:nvPr/>
        </p:nvSpPr>
        <p:spPr>
          <a:xfrm>
            <a:off x="4628470" y="1957976"/>
            <a:ext cx="685182" cy="9691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6" name="Rectangle 15"/>
          <p:cNvSpPr/>
          <p:nvPr/>
        </p:nvSpPr>
        <p:spPr>
          <a:xfrm>
            <a:off x="5285887" y="3849870"/>
            <a:ext cx="685182" cy="9691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 name="TextBox 2"/>
          <p:cNvSpPr txBox="1"/>
          <p:nvPr/>
        </p:nvSpPr>
        <p:spPr>
          <a:xfrm>
            <a:off x="27773" y="6367166"/>
            <a:ext cx="8774390" cy="800219"/>
          </a:xfrm>
          <a:prstGeom prst="rect">
            <a:avLst/>
          </a:prstGeom>
          <a:noFill/>
        </p:spPr>
        <p:txBody>
          <a:bodyPr wrap="none" rtlCol="0">
            <a:spAutoFit/>
          </a:bodyPr>
          <a:lstStyle/>
          <a:p>
            <a:pPr marL="0" lvl="1"/>
            <a:r>
              <a:rPr lang="en-US" sz="1400" dirty="0">
                <a:solidFill>
                  <a:schemeClr val="tx1">
                    <a:tint val="75000"/>
                  </a:schemeClr>
                </a:solidFill>
                <a:latin typeface="Avenir Book"/>
                <a:cs typeface="Avenir Book"/>
              </a:rPr>
              <a:t>D. Peck, H. S. Matthews, P. </a:t>
            </a:r>
            <a:r>
              <a:rPr lang="en-US" sz="1400" dirty="0" err="1">
                <a:solidFill>
                  <a:schemeClr val="tx1">
                    <a:tint val="75000"/>
                  </a:schemeClr>
                </a:solidFill>
                <a:latin typeface="Avenir Book"/>
                <a:cs typeface="Avenir Book"/>
              </a:rPr>
              <a:t>Fischbeck</a:t>
            </a:r>
            <a:r>
              <a:rPr lang="en-US" sz="1400" dirty="0">
                <a:solidFill>
                  <a:schemeClr val="tx1">
                    <a:tint val="75000"/>
                  </a:schemeClr>
                </a:solidFill>
                <a:latin typeface="Avenir Book"/>
                <a:cs typeface="Avenir Book"/>
              </a:rPr>
              <a:t>, And C. T. Hendrickson</a:t>
            </a:r>
            <a:r>
              <a:rPr lang="en-US" sz="1400" dirty="0">
                <a:latin typeface="Avenir Book"/>
                <a:cs typeface="Avenir Book"/>
              </a:rPr>
              <a:t>, “Failure rates and data driven policies for </a:t>
            </a:r>
          </a:p>
          <a:p>
            <a:pPr marL="0" lvl="1"/>
            <a:r>
              <a:rPr lang="en-US" sz="1400" dirty="0">
                <a:latin typeface="Avenir Book"/>
                <a:cs typeface="Avenir Book"/>
              </a:rPr>
              <a:t>vehicle safety inspections in Pennsylvania</a:t>
            </a:r>
            <a:r>
              <a:rPr lang="en-US" sz="1400" dirty="0">
                <a:solidFill>
                  <a:schemeClr val="tx1">
                    <a:tint val="75000"/>
                  </a:schemeClr>
                </a:solidFill>
                <a:latin typeface="Avenir Book"/>
                <a:cs typeface="Avenir Book"/>
              </a:rPr>
              <a:t>,” Trans. Research Part A, Vol. 78, No. C, Pp. 252–265, Aug. 2015. </a:t>
            </a:r>
          </a:p>
          <a:p>
            <a:endParaRPr lang="en-US" dirty="0"/>
          </a:p>
        </p:txBody>
      </p:sp>
    </p:spTree>
    <p:extLst>
      <p:ext uri="{BB962C8B-B14F-4D97-AF65-F5344CB8AC3E}">
        <p14:creationId xmlns:p14="http://schemas.microsoft.com/office/powerpoint/2010/main" val="261979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graphicEl>
                                              <a:chart seriesIdx="0" categoryIdx="-4" bldStep="series"/>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graphicEl>
                                              <a:chart seriesIdx="1" categoryIdx="-4" bldStep="series"/>
                                            </p:graphicEl>
                                          </p:spTgt>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graphicEl>
                                              <a:chart seriesIdx="2" categoryIdx="-4" bldStep="series"/>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Chart bld="series"/>
        </p:bldSub>
      </p:bldGraphic>
      <p:bldP spid="9" grpId="0" animBg="1"/>
      <p:bldP spid="2" grpId="0"/>
      <p:bldP spid="14" grpId="0"/>
      <p:bldP spid="15"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 And As Have Been Driven More</a:t>
            </a:r>
          </a:p>
        </p:txBody>
      </p:sp>
      <p:sp>
        <p:nvSpPr>
          <p:cNvPr id="7" name="Slide Number Placeholder 3"/>
          <p:cNvSpPr>
            <a:spLocks noGrp="1"/>
          </p:cNvSpPr>
          <p:nvPr>
            <p:ph type="sldNum" sz="quarter" idx="10"/>
          </p:nvPr>
        </p:nvSpPr>
        <p:spPr/>
        <p:txBody>
          <a:bodyPr/>
          <a:lstStyle/>
          <a:p>
            <a:fld id="{15BA900D-2443-984A-A531-FD32F4F611CA}" type="slidenum">
              <a:rPr lang="en-US" smtClean="0"/>
              <a:t>49</a:t>
            </a:fld>
            <a:endParaRPr lang="en-US"/>
          </a:p>
        </p:txBody>
      </p:sp>
      <p:graphicFrame>
        <p:nvGraphicFramePr>
          <p:cNvPr id="8" name="Chart 7"/>
          <p:cNvGraphicFramePr/>
          <p:nvPr>
            <p:extLst/>
          </p:nvPr>
        </p:nvGraphicFramePr>
        <p:xfrm>
          <a:off x="607181" y="1777661"/>
          <a:ext cx="7929638" cy="3870477"/>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287524" y="1789906"/>
            <a:ext cx="8568952" cy="3938209"/>
          </a:xfrm>
          <a:prstGeom prst="rect">
            <a:avLst/>
          </a:prstGeom>
          <a:solidFill>
            <a:schemeClr val="bg1"/>
          </a:solidFill>
          <a:ln w="3810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Overall, nearly 2 million vehicles </a:t>
            </a:r>
            <a:r>
              <a:rPr lang="en-US" sz="3600">
                <a:solidFill>
                  <a:schemeClr val="tx1"/>
                </a:solidFill>
              </a:rPr>
              <a:t>in Pennsylvania </a:t>
            </a:r>
            <a:r>
              <a:rPr lang="en-US" sz="3600" dirty="0">
                <a:solidFill>
                  <a:schemeClr val="tx1"/>
                </a:solidFill>
              </a:rPr>
              <a:t>“would not have been safe to drive” without inspection program</a:t>
            </a:r>
          </a:p>
        </p:txBody>
      </p:sp>
    </p:spTree>
    <p:extLst>
      <p:ext uri="{BB962C8B-B14F-4D97-AF65-F5344CB8AC3E}">
        <p14:creationId xmlns:p14="http://schemas.microsoft.com/office/powerpoint/2010/main" val="92273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Chart bld="series"/>
        </p:bldSub>
      </p:bldGraphic>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OK, But Why Study Transportation </a:t>
            </a:r>
            <a:r>
              <a:rPr lang="en-US" u="sng" dirty="0"/>
              <a:t>Now</a:t>
            </a:r>
            <a:r>
              <a:rPr lang="en-US" dirty="0"/>
              <a:t>?</a:t>
            </a:r>
          </a:p>
        </p:txBody>
      </p:sp>
      <p:sp>
        <p:nvSpPr>
          <p:cNvPr id="6" name="Content Placeholder 5"/>
          <p:cNvSpPr>
            <a:spLocks noGrp="1"/>
          </p:cNvSpPr>
          <p:nvPr>
            <p:ph idx="1"/>
          </p:nvPr>
        </p:nvSpPr>
        <p:spPr/>
        <p:txBody>
          <a:bodyPr>
            <a:normAutofit/>
          </a:bodyPr>
          <a:lstStyle/>
          <a:p>
            <a:r>
              <a:rPr lang="en-US" dirty="0">
                <a:solidFill>
                  <a:srgbClr val="292934"/>
                </a:solidFill>
              </a:rPr>
              <a:t>Transportation has not historically been “high tech”</a:t>
            </a:r>
          </a:p>
          <a:p>
            <a:pPr lvl="1"/>
            <a:r>
              <a:rPr lang="en-US" dirty="0">
                <a:solidFill>
                  <a:srgbClr val="292934"/>
                </a:solidFill>
              </a:rPr>
              <a:t>Unless you consider what we have done in the past as such</a:t>
            </a:r>
          </a:p>
          <a:p>
            <a:endParaRPr lang="en-US" dirty="0">
              <a:solidFill>
                <a:srgbClr val="292934"/>
              </a:solidFill>
            </a:endParaRPr>
          </a:p>
          <a:p>
            <a:endParaRPr lang="en-US" dirty="0">
              <a:solidFill>
                <a:srgbClr val="292934"/>
              </a:solidFill>
            </a:endParaRPr>
          </a:p>
          <a:p>
            <a:r>
              <a:rPr lang="en-US" dirty="0">
                <a:solidFill>
                  <a:srgbClr val="292934"/>
                </a:solidFill>
              </a:rPr>
              <a:t>But on the cusp of dramatic </a:t>
            </a:r>
            <a:r>
              <a:rPr lang="en-US" b="1" dirty="0">
                <a:solidFill>
                  <a:srgbClr val="292934"/>
                </a:solidFill>
              </a:rPr>
              <a:t>ICT-driven changes </a:t>
            </a:r>
            <a:endParaRPr lang="en-US" dirty="0">
              <a:solidFill>
                <a:srgbClr val="292934"/>
              </a:solidFill>
            </a:endParaRPr>
          </a:p>
          <a:p>
            <a:pPr lvl="1"/>
            <a:r>
              <a:rPr lang="en-US" dirty="0">
                <a:solidFill>
                  <a:srgbClr val="292934"/>
                </a:solidFill>
              </a:rPr>
              <a:t>Will have disruptive impacts on how we get around.</a:t>
            </a:r>
          </a:p>
          <a:p>
            <a:pPr lvl="1"/>
            <a:r>
              <a:rPr lang="en-US" dirty="0">
                <a:solidFill>
                  <a:srgbClr val="292934"/>
                </a:solidFill>
              </a:rPr>
              <a:t>Have the potential to improve efficiency, safety, and emissions</a:t>
            </a:r>
          </a:p>
          <a:p>
            <a:endParaRPr lang="en-US" dirty="0">
              <a:solidFill>
                <a:srgbClr val="292934"/>
              </a:solidFill>
            </a:endParaRPr>
          </a:p>
          <a:p>
            <a:endParaRPr lang="en-US" dirty="0">
              <a:solidFill>
                <a:srgbClr val="292934"/>
              </a:solidFill>
            </a:endParaRPr>
          </a:p>
          <a:p>
            <a:pPr lvl="1"/>
            <a:endParaRPr lang="en-US" dirty="0">
              <a:solidFill>
                <a:srgbClr val="292934"/>
              </a:solidFill>
            </a:endParaRPr>
          </a:p>
          <a:p>
            <a:endParaRPr lang="en-US" dirty="0"/>
          </a:p>
        </p:txBody>
      </p:sp>
      <p:sp>
        <p:nvSpPr>
          <p:cNvPr id="4" name="Slide Number Placeholder 3"/>
          <p:cNvSpPr>
            <a:spLocks noGrp="1"/>
          </p:cNvSpPr>
          <p:nvPr>
            <p:ph type="sldNum" sz="quarter" idx="12"/>
          </p:nvPr>
        </p:nvSpPr>
        <p:spPr/>
        <p:txBody>
          <a:bodyPr/>
          <a:lstStyle/>
          <a:p>
            <a:fld id="{C238F03A-58E1-4ECA-9024-348A9A81A53D}" type="slidenum">
              <a:rPr lang="en-US" smtClean="0"/>
              <a:pPr/>
              <a:t>5</a:t>
            </a:fld>
            <a:endParaRPr lang="en-US" dirty="0"/>
          </a:p>
        </p:txBody>
      </p:sp>
    </p:spTree>
    <p:extLst>
      <p:ext uri="{BB962C8B-B14F-4D97-AF65-F5344CB8AC3E}">
        <p14:creationId xmlns:p14="http://schemas.microsoft.com/office/powerpoint/2010/main" val="244947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PA Estimated Failed Vehicles, 2012</a:t>
            </a:r>
          </a:p>
        </p:txBody>
      </p:sp>
      <p:sp>
        <p:nvSpPr>
          <p:cNvPr id="6" name="Content Placeholder 2"/>
          <p:cNvSpPr>
            <a:spLocks noGrp="1"/>
          </p:cNvSpPr>
          <p:nvPr>
            <p:ph idx="1"/>
          </p:nvPr>
        </p:nvSpPr>
        <p:spPr>
          <a:xfrm>
            <a:off x="457200" y="5288651"/>
            <a:ext cx="8229600" cy="1164685"/>
          </a:xfrm>
        </p:spPr>
        <p:txBody>
          <a:bodyPr vert="horz" lIns="91440" tIns="45720" rIns="91440" bIns="45720" rtlCol="0">
            <a:noAutofit/>
          </a:bodyPr>
          <a:lstStyle/>
          <a:p>
            <a:pPr>
              <a:lnSpc>
                <a:spcPct val="120000"/>
              </a:lnSpc>
              <a:buClr>
                <a:srgbClr val="9C0D29"/>
              </a:buClr>
            </a:pPr>
            <a:r>
              <a:rPr lang="en-US" sz="1600" dirty="0">
                <a:solidFill>
                  <a:schemeClr val="tx1">
                    <a:lumMod val="65000"/>
                    <a:lumOff val="35000"/>
                  </a:schemeClr>
                </a:solidFill>
              </a:rPr>
              <a:t>Range between state and private datasets</a:t>
            </a:r>
          </a:p>
          <a:p>
            <a:pPr>
              <a:lnSpc>
                <a:spcPct val="120000"/>
              </a:lnSpc>
              <a:buClr>
                <a:srgbClr val="9C0D29"/>
              </a:buClr>
            </a:pPr>
            <a:r>
              <a:rPr lang="en-US" sz="1600" dirty="0">
                <a:solidFill>
                  <a:schemeClr val="tx1">
                    <a:lumMod val="65000"/>
                    <a:lumOff val="35000"/>
                  </a:schemeClr>
                </a:solidFill>
              </a:rPr>
              <a:t>Decreasing number of failed vehicles after age 12 due to fewer in fleet, even though the failure rate is consistently high for the older vehicles</a:t>
            </a:r>
          </a:p>
          <a:p>
            <a:pPr>
              <a:lnSpc>
                <a:spcPct val="120000"/>
              </a:lnSpc>
              <a:buClr>
                <a:srgbClr val="9C0D29"/>
              </a:buClr>
            </a:pPr>
            <a:r>
              <a:rPr lang="en-US" sz="1600" dirty="0">
                <a:solidFill>
                  <a:schemeClr val="tx1">
                    <a:lumMod val="65000"/>
                    <a:lumOff val="35000"/>
                  </a:schemeClr>
                </a:solidFill>
              </a:rPr>
              <a:t>In one year, </a:t>
            </a:r>
            <a:r>
              <a:rPr lang="en-US" sz="1600" b="1" dirty="0">
                <a:solidFill>
                  <a:schemeClr val="tx1">
                    <a:lumMod val="65000"/>
                    <a:lumOff val="35000"/>
                  </a:schemeClr>
                </a:solidFill>
              </a:rPr>
              <a:t>1-2 million vehicles would have failed </a:t>
            </a:r>
            <a:r>
              <a:rPr lang="en-US" sz="1600" dirty="0">
                <a:solidFill>
                  <a:schemeClr val="tx1">
                    <a:lumMod val="65000"/>
                    <a:lumOff val="35000"/>
                  </a:schemeClr>
                </a:solidFill>
              </a:rPr>
              <a:t>(10% of 10 million)</a:t>
            </a:r>
          </a:p>
        </p:txBody>
      </p:sp>
      <p:sp>
        <p:nvSpPr>
          <p:cNvPr id="8" name="Slide Number Placeholder 3"/>
          <p:cNvSpPr>
            <a:spLocks noGrp="1"/>
          </p:cNvSpPr>
          <p:nvPr>
            <p:ph type="sldNum" sz="quarter" idx="10"/>
          </p:nvPr>
        </p:nvSpPr>
        <p:spPr/>
        <p:txBody>
          <a:bodyPr/>
          <a:lstStyle/>
          <a:p>
            <a:fld id="{15BA900D-2443-984A-A531-FD32F4F611CA}" type="slidenum">
              <a:rPr lang="en-US" smtClean="0"/>
              <a:t>50</a:t>
            </a:fld>
            <a:endParaRPr lang="en-US"/>
          </a:p>
        </p:txBody>
      </p:sp>
      <p:graphicFrame>
        <p:nvGraphicFramePr>
          <p:cNvPr id="9" name="Chart 8"/>
          <p:cNvGraphicFramePr>
            <a:graphicFrameLocks/>
          </p:cNvGraphicFramePr>
          <p:nvPr>
            <p:extLst/>
          </p:nvPr>
        </p:nvGraphicFramePr>
        <p:xfrm>
          <a:off x="457201" y="1311958"/>
          <a:ext cx="8229598" cy="39725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613764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r>
              <a:rPr lang="en-US" dirty="0"/>
              <a:t>But, Its Hard to Convincingly Show that Vehicles “Are Getting Safer”</a:t>
            </a:r>
          </a:p>
        </p:txBody>
      </p:sp>
      <p:sp>
        <p:nvSpPr>
          <p:cNvPr id="6" name="Slide Number Placeholder 3"/>
          <p:cNvSpPr>
            <a:spLocks noGrp="1"/>
          </p:cNvSpPr>
          <p:nvPr>
            <p:ph type="sldNum" sz="quarter" idx="10"/>
          </p:nvPr>
        </p:nvSpPr>
        <p:spPr/>
        <p:txBody>
          <a:bodyPr/>
          <a:lstStyle/>
          <a:p>
            <a:fld id="{15BA900D-2443-984A-A531-FD32F4F611CA}" type="slidenum">
              <a:rPr lang="en-US" smtClean="0"/>
              <a:t>51</a:t>
            </a:fld>
            <a:endParaRPr lang="en-US"/>
          </a:p>
        </p:txBody>
      </p:sp>
      <p:graphicFrame>
        <p:nvGraphicFramePr>
          <p:cNvPr id="5" name="Chart 4"/>
          <p:cNvGraphicFramePr/>
          <p:nvPr>
            <p:extLst/>
          </p:nvPr>
        </p:nvGraphicFramePr>
        <p:xfrm>
          <a:off x="367590" y="1833519"/>
          <a:ext cx="8236858" cy="4547809"/>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6601316" y="1833519"/>
            <a:ext cx="1786716" cy="4481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814600" y="1833519"/>
            <a:ext cx="1786716" cy="4481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870193" y="1833519"/>
            <a:ext cx="1786716" cy="4481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083477" y="1833519"/>
            <a:ext cx="1786716" cy="4481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306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0" categoryIdx="-4" bldStep="series"/>
                                            </p:graphic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graphicEl>
                                              <a:chart seriesIdx="1" categoryIdx="-4" bldStep="series"/>
                                            </p:graphicEl>
                                          </p:spTgt>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chart seriesIdx="2" categoryIdx="-4" bldStep="series"/>
                                            </p:graphicEl>
                                          </p:spTgt>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5">
                                            <p:graphicEl>
                                              <a:chart seriesIdx="3" categoryIdx="-4" bldStep="series"/>
                                            </p:graphicEl>
                                          </p:spTgt>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Graphic spid="5" grpId="1">
        <p:bldSub>
          <a:bldChart bld="series"/>
        </p:bldSub>
      </p:bldGraphic>
      <p:bldP spid="3" grpId="0" animBg="1"/>
      <p:bldP spid="7" grpId="0" animBg="1"/>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Why the Disconnect?</a:t>
            </a:r>
          </a:p>
        </p:txBody>
      </p:sp>
      <p:sp>
        <p:nvSpPr>
          <p:cNvPr id="5" name="Content Placeholder 4"/>
          <p:cNvSpPr>
            <a:spLocks noGrp="1"/>
          </p:cNvSpPr>
          <p:nvPr>
            <p:ph idx="1"/>
          </p:nvPr>
        </p:nvSpPr>
        <p:spPr/>
        <p:txBody>
          <a:bodyPr>
            <a:normAutofit fontScale="92500" lnSpcReduction="10000"/>
          </a:bodyPr>
          <a:lstStyle/>
          <a:p>
            <a:r>
              <a:rPr lang="en-US" dirty="0"/>
              <a:t>Problem is perception of “safer”</a:t>
            </a:r>
          </a:p>
          <a:p>
            <a:pPr lvl="1"/>
            <a:r>
              <a:rPr lang="en-US" dirty="0"/>
              <a:t>Air bags, ABS, lane following, blind spot monitoring, etc.</a:t>
            </a:r>
          </a:p>
          <a:p>
            <a:endParaRPr lang="en-US" dirty="0"/>
          </a:p>
          <a:p>
            <a:r>
              <a:rPr lang="en-US" dirty="0"/>
              <a:t>Those are safety systems, not vehicle components</a:t>
            </a:r>
          </a:p>
          <a:p>
            <a:pPr lvl="1"/>
            <a:r>
              <a:rPr lang="en-US" dirty="0"/>
              <a:t>Designed to last for life of vehicle</a:t>
            </a:r>
          </a:p>
          <a:p>
            <a:pPr lvl="1"/>
            <a:r>
              <a:rPr lang="en-US" dirty="0"/>
              <a:t>And, they aren’t inspected!</a:t>
            </a:r>
          </a:p>
          <a:p>
            <a:pPr lvl="1"/>
            <a:endParaRPr lang="en-US" dirty="0"/>
          </a:p>
          <a:p>
            <a:r>
              <a:rPr lang="en-US" dirty="0"/>
              <a:t>Inspected components are generally consumables</a:t>
            </a:r>
          </a:p>
          <a:p>
            <a:pPr lvl="1"/>
            <a:r>
              <a:rPr lang="en-US" dirty="0"/>
              <a:t>Need to be maintained by driver to continue working (e.g., brakes, tires, lights)</a:t>
            </a:r>
          </a:p>
          <a:p>
            <a:pPr lvl="1"/>
            <a:r>
              <a:rPr lang="en-US" dirty="0"/>
              <a:t>Drivers who do not do this ’fail’ safety inspections!</a:t>
            </a:r>
          </a:p>
          <a:p>
            <a:pPr lvl="1"/>
            <a:endParaRPr lang="en-US" dirty="0"/>
          </a:p>
          <a:p>
            <a:pPr lvl="1"/>
            <a:endParaRPr lang="en-US" dirty="0"/>
          </a:p>
          <a:p>
            <a:r>
              <a:rPr lang="en-US" dirty="0"/>
              <a:t>Thus, </a:t>
            </a:r>
            <a:r>
              <a:rPr lang="en-US" u="sng" dirty="0"/>
              <a:t>maintenance</a:t>
            </a:r>
            <a:r>
              <a:rPr lang="en-US" dirty="0"/>
              <a:t> still a critical factor in the safety chain</a:t>
            </a:r>
          </a:p>
        </p:txBody>
      </p:sp>
      <p:sp>
        <p:nvSpPr>
          <p:cNvPr id="3" name="Slide Number Placeholder 2"/>
          <p:cNvSpPr>
            <a:spLocks noGrp="1"/>
          </p:cNvSpPr>
          <p:nvPr>
            <p:ph type="sldNum" sz="quarter" idx="12"/>
          </p:nvPr>
        </p:nvSpPr>
        <p:spPr/>
        <p:txBody>
          <a:bodyPr/>
          <a:lstStyle/>
          <a:p>
            <a:fld id="{C238F03A-58E1-4ECA-9024-348A9A81A53D}" type="slidenum">
              <a:rPr lang="en-US" smtClean="0"/>
              <a:pPr/>
              <a:t>52</a:t>
            </a:fld>
            <a:endParaRPr lang="en-US" dirty="0"/>
          </a:p>
        </p:txBody>
      </p:sp>
    </p:spTree>
    <p:extLst>
      <p:ext uri="{BB962C8B-B14F-4D97-AF65-F5344CB8AC3E}">
        <p14:creationId xmlns:p14="http://schemas.microsoft.com/office/powerpoint/2010/main" val="36973635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AV points here instead?</a:t>
            </a:r>
          </a:p>
        </p:txBody>
      </p:sp>
      <p:sp>
        <p:nvSpPr>
          <p:cNvPr id="3" name="Content Placeholder 2"/>
          <p:cNvSpPr>
            <a:spLocks noGrp="1"/>
          </p:cNvSpPr>
          <p:nvPr>
            <p:ph idx="1"/>
          </p:nvPr>
        </p:nvSpPr>
        <p:spPr/>
        <p:txBody>
          <a:bodyPr/>
          <a:lstStyle/>
          <a:p>
            <a:r>
              <a:rPr lang="en-US" dirty="0"/>
              <a:t>Irony: With </a:t>
            </a:r>
            <a:r>
              <a:rPr lang="en-US" dirty="0" err="1"/>
              <a:t>Avs</a:t>
            </a:r>
            <a:r>
              <a:rPr lang="en-US" dirty="0"/>
              <a:t>, there will likely be renewed push for inspecting components, with states restarting programs!</a:t>
            </a:r>
          </a:p>
        </p:txBody>
      </p:sp>
      <p:sp>
        <p:nvSpPr>
          <p:cNvPr id="4" name="Slide Number Placeholder 3"/>
          <p:cNvSpPr>
            <a:spLocks noGrp="1"/>
          </p:cNvSpPr>
          <p:nvPr>
            <p:ph type="sldNum" sz="quarter" idx="12"/>
          </p:nvPr>
        </p:nvSpPr>
        <p:spPr/>
        <p:txBody>
          <a:bodyPr/>
          <a:lstStyle/>
          <a:p>
            <a:fld id="{C238F03A-58E1-4ECA-9024-348A9A81A53D}" type="slidenum">
              <a:rPr lang="en-US" smtClean="0"/>
              <a:pPr/>
              <a:t>53</a:t>
            </a:fld>
            <a:endParaRPr lang="en-US" dirty="0"/>
          </a:p>
        </p:txBody>
      </p:sp>
    </p:spTree>
    <p:extLst>
      <p:ext uri="{BB962C8B-B14F-4D97-AF65-F5344CB8AC3E}">
        <p14:creationId xmlns:p14="http://schemas.microsoft.com/office/powerpoint/2010/main" val="7506066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Light Duty Transportation Has Not Historically Been a “Data Rich” Field</a:t>
            </a:r>
          </a:p>
        </p:txBody>
      </p:sp>
      <p:sp>
        <p:nvSpPr>
          <p:cNvPr id="3" name="Content Placeholder 2"/>
          <p:cNvSpPr>
            <a:spLocks noGrp="1"/>
          </p:cNvSpPr>
          <p:nvPr>
            <p:ph idx="1"/>
          </p:nvPr>
        </p:nvSpPr>
        <p:spPr/>
        <p:txBody>
          <a:bodyPr/>
          <a:lstStyle/>
          <a:p>
            <a:r>
              <a:rPr lang="en-US" dirty="0"/>
              <a:t>Loop detectors under pavement for presence/count of vehicles </a:t>
            </a:r>
          </a:p>
          <a:p>
            <a:endParaRPr lang="en-US" dirty="0"/>
          </a:p>
          <a:p>
            <a:r>
              <a:rPr lang="en-US" dirty="0"/>
              <a:t>Intersections studied, traffic light timings set, left forever</a:t>
            </a:r>
          </a:p>
          <a:p>
            <a:endParaRPr lang="en-US" dirty="0"/>
          </a:p>
          <a:p>
            <a:r>
              <a:rPr lang="en-US" dirty="0"/>
              <a:t>Surveys of vehicle use, including diaries</a:t>
            </a:r>
          </a:p>
          <a:p>
            <a:endParaRPr lang="en-US" dirty="0"/>
          </a:p>
          <a:p>
            <a:r>
              <a:rPr lang="en-US" dirty="0"/>
              <a:t>What else to put here?</a:t>
            </a:r>
          </a:p>
        </p:txBody>
      </p:sp>
      <p:sp>
        <p:nvSpPr>
          <p:cNvPr id="4" name="Slide Number Placeholder 3"/>
          <p:cNvSpPr>
            <a:spLocks noGrp="1"/>
          </p:cNvSpPr>
          <p:nvPr>
            <p:ph type="sldNum" sz="quarter" idx="12"/>
          </p:nvPr>
        </p:nvSpPr>
        <p:spPr/>
        <p:txBody>
          <a:bodyPr/>
          <a:lstStyle/>
          <a:p>
            <a:fld id="{C238F03A-58E1-4ECA-9024-348A9A81A53D}" type="slidenum">
              <a:rPr lang="en-US" smtClean="0"/>
              <a:pPr/>
              <a:t>54</a:t>
            </a:fld>
            <a:endParaRPr lang="en-US" dirty="0"/>
          </a:p>
        </p:txBody>
      </p:sp>
    </p:spTree>
    <p:extLst>
      <p:ext uri="{BB962C8B-B14F-4D97-AF65-F5344CB8AC3E}">
        <p14:creationId xmlns:p14="http://schemas.microsoft.com/office/powerpoint/2010/main" val="39966791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But there are a few places where I think data and ICT will ’disrupt’ transportation</a:t>
            </a:r>
          </a:p>
        </p:txBody>
      </p:sp>
      <p:sp>
        <p:nvSpPr>
          <p:cNvPr id="3" name="Content Placeholder 2"/>
          <p:cNvSpPr>
            <a:spLocks noGrp="1"/>
          </p:cNvSpPr>
          <p:nvPr>
            <p:ph idx="1"/>
          </p:nvPr>
        </p:nvSpPr>
        <p:spPr/>
        <p:txBody>
          <a:bodyPr/>
          <a:lstStyle/>
          <a:p>
            <a:r>
              <a:rPr lang="en-US" dirty="0"/>
              <a:t>Vehicle Performance (Inspections)</a:t>
            </a:r>
          </a:p>
          <a:p>
            <a:endParaRPr lang="en-US" dirty="0"/>
          </a:p>
          <a:p>
            <a:r>
              <a:rPr lang="en-US" dirty="0"/>
              <a:t>Vehicle Operation and Use</a:t>
            </a:r>
          </a:p>
          <a:p>
            <a:endParaRPr lang="en-US" dirty="0"/>
          </a:p>
          <a:p>
            <a:r>
              <a:rPr lang="en-US" dirty="0"/>
              <a:t>And these are the areas I will focus on in my talk today.</a:t>
            </a:r>
          </a:p>
          <a:p>
            <a:endParaRPr lang="en-US" dirty="0"/>
          </a:p>
          <a:p>
            <a:r>
              <a:rPr lang="en-US" dirty="0"/>
              <a:t>Throughout, we’ll keep an eye on the emerging era of connected and autonomous vehicles (CAVs)</a:t>
            </a:r>
            <a:br>
              <a:rPr lang="en-US" dirty="0"/>
            </a:br>
            <a:br>
              <a:rPr lang="en-US" dirty="0"/>
            </a:br>
            <a:r>
              <a:rPr lang="en-US" dirty="0"/>
              <a:t>What are they, what do they mean?</a:t>
            </a:r>
          </a:p>
        </p:txBody>
      </p:sp>
      <p:sp>
        <p:nvSpPr>
          <p:cNvPr id="4" name="Slide Number Placeholder 3"/>
          <p:cNvSpPr>
            <a:spLocks noGrp="1"/>
          </p:cNvSpPr>
          <p:nvPr>
            <p:ph type="sldNum" sz="quarter" idx="12"/>
          </p:nvPr>
        </p:nvSpPr>
        <p:spPr/>
        <p:txBody>
          <a:bodyPr/>
          <a:lstStyle/>
          <a:p>
            <a:fld id="{C238F03A-58E1-4ECA-9024-348A9A81A53D}" type="slidenum">
              <a:rPr lang="en-US" smtClean="0"/>
              <a:pPr/>
              <a:t>55</a:t>
            </a:fld>
            <a:endParaRPr lang="en-US" dirty="0"/>
          </a:p>
        </p:txBody>
      </p:sp>
    </p:spTree>
    <p:extLst>
      <p:ext uri="{BB962C8B-B14F-4D97-AF65-F5344CB8AC3E}">
        <p14:creationId xmlns:p14="http://schemas.microsoft.com/office/powerpoint/2010/main" val="13605340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Part One: Vehicle Performance</a:t>
            </a:r>
          </a:p>
        </p:txBody>
      </p:sp>
      <p:sp>
        <p:nvSpPr>
          <p:cNvPr id="4" name="Slide Number Placeholder 3"/>
          <p:cNvSpPr>
            <a:spLocks noGrp="1"/>
          </p:cNvSpPr>
          <p:nvPr>
            <p:ph type="sldNum" sz="quarter" idx="12"/>
          </p:nvPr>
        </p:nvSpPr>
        <p:spPr/>
        <p:txBody>
          <a:bodyPr/>
          <a:lstStyle/>
          <a:p>
            <a:fld id="{C238F03A-58E1-4ECA-9024-348A9A81A53D}" type="slidenum">
              <a:rPr lang="en-US" smtClean="0"/>
              <a:pPr/>
              <a:t>56</a:t>
            </a:fld>
            <a:endParaRPr lang="en-US" dirty="0"/>
          </a:p>
        </p:txBody>
      </p:sp>
      <p:sp>
        <p:nvSpPr>
          <p:cNvPr id="6" name="TextBox 5"/>
          <p:cNvSpPr txBox="1"/>
          <p:nvPr/>
        </p:nvSpPr>
        <p:spPr>
          <a:xfrm>
            <a:off x="1547664" y="2204864"/>
            <a:ext cx="2803973" cy="1569660"/>
          </a:xfrm>
          <a:prstGeom prst="rect">
            <a:avLst/>
          </a:prstGeom>
          <a:noFill/>
        </p:spPr>
        <p:txBody>
          <a:bodyPr wrap="none" rtlCol="0">
            <a:spAutoFit/>
          </a:bodyPr>
          <a:lstStyle/>
          <a:p>
            <a:r>
              <a:rPr lang="en-US" sz="3200" dirty="0"/>
              <a:t>Safety</a:t>
            </a:r>
          </a:p>
          <a:p>
            <a:endParaRPr lang="en-US" sz="3200" dirty="0"/>
          </a:p>
          <a:p>
            <a:r>
              <a:rPr lang="en-US" sz="3200" dirty="0"/>
              <a:t>Environmental</a:t>
            </a:r>
          </a:p>
        </p:txBody>
      </p:sp>
    </p:spTree>
    <p:extLst>
      <p:ext uri="{BB962C8B-B14F-4D97-AF65-F5344CB8AC3E}">
        <p14:creationId xmlns:p14="http://schemas.microsoft.com/office/powerpoint/2010/main" val="5918274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Major Policy Instrument in Reducing Emissions, Fatalities are Inspections</a:t>
            </a:r>
          </a:p>
        </p:txBody>
      </p:sp>
      <p:sp>
        <p:nvSpPr>
          <p:cNvPr id="3" name="Content Placeholder 2"/>
          <p:cNvSpPr>
            <a:spLocks noGrp="1"/>
          </p:cNvSpPr>
          <p:nvPr>
            <p:ph idx="1"/>
          </p:nvPr>
        </p:nvSpPr>
        <p:spPr>
          <a:xfrm>
            <a:off x="323528" y="1936576"/>
            <a:ext cx="8640960" cy="4876800"/>
          </a:xfrm>
        </p:spPr>
        <p:txBody>
          <a:bodyPr>
            <a:normAutofit/>
          </a:bodyPr>
          <a:lstStyle/>
          <a:p>
            <a:r>
              <a:rPr lang="en-US" dirty="0"/>
              <a:t>Purpose: identifying performance non-compliance</a:t>
            </a:r>
          </a:p>
          <a:p>
            <a:endParaRPr lang="en-US" dirty="0"/>
          </a:p>
          <a:p>
            <a:r>
              <a:rPr lang="en-US" dirty="0"/>
              <a:t>Safety </a:t>
            </a:r>
            <a:r>
              <a:rPr lang="mr-IN" dirty="0"/>
              <a:t>–</a:t>
            </a:r>
            <a:r>
              <a:rPr lang="en-US" dirty="0"/>
              <a:t> not federally required. States opt-in</a:t>
            </a:r>
          </a:p>
          <a:p>
            <a:r>
              <a:rPr lang="en-US" dirty="0"/>
              <a:t>Emissions </a:t>
            </a:r>
            <a:r>
              <a:rPr lang="mr-IN" dirty="0"/>
              <a:t>–</a:t>
            </a:r>
            <a:r>
              <a:rPr lang="en-US" dirty="0"/>
              <a:t> motivated by CAA non-attainment</a:t>
            </a:r>
          </a:p>
          <a:p>
            <a:pPr lvl="1"/>
            <a:r>
              <a:rPr lang="en-US" dirty="0"/>
              <a:t>For both, inspections done by driving to a test facility</a:t>
            </a:r>
          </a:p>
          <a:p>
            <a:pPr lvl="1"/>
            <a:r>
              <a:rPr lang="en-US" dirty="0"/>
              <a:t>Frequency, rigor of programs vary</a:t>
            </a:r>
          </a:p>
          <a:p>
            <a:pPr lvl="1"/>
            <a:endParaRPr lang="en-US" dirty="0"/>
          </a:p>
          <a:p>
            <a:r>
              <a:rPr lang="en-US" b="1" dirty="0"/>
              <a:t>Show of hands: how many of you are from a place where cars have to be inspected </a:t>
            </a:r>
            <a:r>
              <a:rPr lang="mr-IN" b="1" dirty="0"/>
              <a:t>–</a:t>
            </a:r>
            <a:r>
              <a:rPr lang="en-US" b="1" dirty="0"/>
              <a:t> Safety? Emissions?</a:t>
            </a:r>
          </a:p>
          <a:p>
            <a:endParaRPr lang="en-US" dirty="0"/>
          </a:p>
        </p:txBody>
      </p:sp>
      <p:sp>
        <p:nvSpPr>
          <p:cNvPr id="4" name="Slide Number Placeholder 3"/>
          <p:cNvSpPr>
            <a:spLocks noGrp="1"/>
          </p:cNvSpPr>
          <p:nvPr>
            <p:ph type="sldNum" sz="quarter" idx="12"/>
          </p:nvPr>
        </p:nvSpPr>
        <p:spPr/>
        <p:txBody>
          <a:bodyPr/>
          <a:lstStyle/>
          <a:p>
            <a:fld id="{C238F03A-58E1-4ECA-9024-348A9A81A53D}" type="slidenum">
              <a:rPr lang="en-US" smtClean="0"/>
              <a:pPr/>
              <a:t>57</a:t>
            </a:fld>
            <a:endParaRPr lang="en-US" dirty="0"/>
          </a:p>
        </p:txBody>
      </p:sp>
    </p:spTree>
    <p:extLst>
      <p:ext uri="{BB962C8B-B14F-4D97-AF65-F5344CB8AC3E}">
        <p14:creationId xmlns:p14="http://schemas.microsoft.com/office/powerpoint/2010/main" val="7653731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95536" y="1772816"/>
            <a:ext cx="2962672" cy="3549089"/>
          </a:xfrm>
        </p:spPr>
        <p:txBody>
          <a:bodyPr vert="horz" lIns="91440" tIns="45720" rIns="91440" bIns="45720" rtlCol="0">
            <a:normAutofit/>
          </a:bodyPr>
          <a:lstStyle/>
          <a:p>
            <a:pPr marL="0" indent="0">
              <a:lnSpc>
                <a:spcPct val="120000"/>
              </a:lnSpc>
              <a:buClr>
                <a:srgbClr val="9C0D29"/>
              </a:buClr>
              <a:buNone/>
            </a:pPr>
            <a:r>
              <a:rPr lang="en-US" sz="2200" dirty="0">
                <a:solidFill>
                  <a:schemeClr val="tx1">
                    <a:lumMod val="65000"/>
                    <a:lumOff val="35000"/>
                  </a:schemeClr>
                </a:solidFill>
              </a:rPr>
              <a:t>Today:</a:t>
            </a:r>
          </a:p>
          <a:p>
            <a:pPr>
              <a:lnSpc>
                <a:spcPct val="120000"/>
              </a:lnSpc>
              <a:buClr>
                <a:srgbClr val="9C0D29"/>
              </a:buClr>
            </a:pPr>
            <a:r>
              <a:rPr lang="en-US" sz="2200" dirty="0">
                <a:solidFill>
                  <a:schemeClr val="tx1">
                    <a:lumMod val="65000"/>
                    <a:lumOff val="35000"/>
                  </a:schemeClr>
                </a:solidFill>
              </a:rPr>
              <a:t>Federally-mandated emissions program at the county level</a:t>
            </a:r>
          </a:p>
          <a:p>
            <a:pPr>
              <a:lnSpc>
                <a:spcPct val="120000"/>
              </a:lnSpc>
              <a:buClr>
                <a:srgbClr val="9C0D29"/>
              </a:buClr>
            </a:pPr>
            <a:r>
              <a:rPr lang="en-US" sz="2200" dirty="0">
                <a:solidFill>
                  <a:schemeClr val="tx1">
                    <a:lumMod val="65000"/>
                    <a:lumOff val="35000"/>
                  </a:schemeClr>
                </a:solidFill>
              </a:rPr>
              <a:t>State-regulated safety program</a:t>
            </a:r>
          </a:p>
        </p:txBody>
      </p:sp>
      <p:sp>
        <p:nvSpPr>
          <p:cNvPr id="15" name="Slide Number Placeholder 3"/>
          <p:cNvSpPr>
            <a:spLocks noGrp="1"/>
          </p:cNvSpPr>
          <p:nvPr>
            <p:ph type="sldNum" sz="quarter" idx="10"/>
          </p:nvPr>
        </p:nvSpPr>
        <p:spPr/>
        <p:txBody>
          <a:bodyPr/>
          <a:lstStyle/>
          <a:p>
            <a:fld id="{15BA900D-2443-984A-A531-FD32F4F611CA}" type="slidenum">
              <a:rPr lang="en-US" smtClean="0"/>
              <a:t>58</a:t>
            </a:fld>
            <a:endParaRPr lang="en-US"/>
          </a:p>
        </p:txBody>
      </p:sp>
      <p:sp>
        <p:nvSpPr>
          <p:cNvPr id="3" name="Title 2"/>
          <p:cNvSpPr>
            <a:spLocks noGrp="1"/>
          </p:cNvSpPr>
          <p:nvPr>
            <p:ph type="title"/>
          </p:nvPr>
        </p:nvSpPr>
        <p:spPr/>
        <p:txBody>
          <a:bodyPr/>
          <a:lstStyle/>
          <a:p>
            <a:r>
              <a:rPr lang="en-US" dirty="0"/>
              <a:t>Light-Duty Vehicle Inspections (US)</a:t>
            </a:r>
          </a:p>
        </p:txBody>
      </p:sp>
      <p:pic>
        <p:nvPicPr>
          <p:cNvPr id="16" name="Content Placeholder 4" descr="640px-VehicleInspectionLawsUS.svg.png"/>
          <p:cNvPicPr>
            <a:picLocks noChangeAspect="1"/>
          </p:cNvPicPr>
          <p:nvPr/>
        </p:nvPicPr>
        <p:blipFill>
          <a:blip r:embed="rId3" cstate="screen">
            <a:extLst>
              <a:ext uri="{28A0092B-C50C-407E-A947-70E740481C1C}">
                <a14:useLocalDpi xmlns:a14="http://schemas.microsoft.com/office/drawing/2010/main"/>
              </a:ext>
            </a:extLst>
          </a:blip>
          <a:srcRect t="2114" b="2114"/>
          <a:stretch>
            <a:fillRect/>
          </a:stretch>
        </p:blipFill>
        <p:spPr>
          <a:xfrm>
            <a:off x="3635896" y="1988840"/>
            <a:ext cx="5689600" cy="3371596"/>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36" y="5517232"/>
            <a:ext cx="9144000" cy="708962"/>
          </a:xfrm>
          <a:prstGeom prst="rect">
            <a:avLst/>
          </a:prstGeom>
        </p:spPr>
      </p:pic>
      <p:sp>
        <p:nvSpPr>
          <p:cNvPr id="7" name="TextBox 6"/>
          <p:cNvSpPr txBox="1"/>
          <p:nvPr/>
        </p:nvSpPr>
        <p:spPr>
          <a:xfrm>
            <a:off x="0" y="6577607"/>
            <a:ext cx="9197600" cy="307777"/>
          </a:xfrm>
          <a:prstGeom prst="rect">
            <a:avLst/>
          </a:prstGeom>
          <a:noFill/>
        </p:spPr>
        <p:txBody>
          <a:bodyPr wrap="none" rtlCol="0">
            <a:spAutoFit/>
          </a:bodyPr>
          <a:lstStyle/>
          <a:p>
            <a:r>
              <a:rPr lang="en-US" sz="1400" dirty="0"/>
              <a:t>By </a:t>
            </a:r>
            <a:r>
              <a:rPr lang="en-US" sz="1400" dirty="0" err="1"/>
              <a:t>Szyslak</a:t>
            </a:r>
            <a:r>
              <a:rPr lang="en-US" sz="1400" dirty="0"/>
              <a:t> (Own work) [CC BY-SA 3.0 (http://</a:t>
            </a:r>
            <a:r>
              <a:rPr lang="en-US" sz="1400" dirty="0" err="1"/>
              <a:t>creativecommons.org</a:t>
            </a:r>
            <a:r>
              <a:rPr lang="en-US" sz="1400" dirty="0"/>
              <a:t>/licenses/by-</a:t>
            </a:r>
            <a:r>
              <a:rPr lang="en-US" sz="1400" dirty="0" err="1"/>
              <a:t>sa</a:t>
            </a:r>
            <a:r>
              <a:rPr lang="en-US" sz="1400" dirty="0"/>
              <a:t>/3.0)], via Wikimedia Commons</a:t>
            </a:r>
          </a:p>
        </p:txBody>
      </p:sp>
    </p:spTree>
    <p:extLst>
      <p:ext uri="{BB962C8B-B14F-4D97-AF65-F5344CB8AC3E}">
        <p14:creationId xmlns:p14="http://schemas.microsoft.com/office/powerpoint/2010/main" val="123351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Safety Components Are Checked?</a:t>
            </a:r>
          </a:p>
        </p:txBody>
      </p:sp>
      <p:sp>
        <p:nvSpPr>
          <p:cNvPr id="4" name="Content Placeholder 3"/>
          <p:cNvSpPr>
            <a:spLocks noGrp="1"/>
          </p:cNvSpPr>
          <p:nvPr>
            <p:ph sz="half" idx="1"/>
          </p:nvPr>
        </p:nvSpPr>
        <p:spPr>
          <a:xfrm>
            <a:off x="1187624" y="1709928"/>
            <a:ext cx="2386608" cy="4718304"/>
          </a:xfrm>
        </p:spPr>
        <p:txBody>
          <a:bodyPr>
            <a:normAutofit fontScale="92500" lnSpcReduction="20000"/>
          </a:bodyPr>
          <a:lstStyle/>
          <a:p>
            <a:r>
              <a:rPr lang="en-US" dirty="0"/>
              <a:t>Tires (tread)</a:t>
            </a:r>
          </a:p>
          <a:p>
            <a:r>
              <a:rPr lang="en-US" dirty="0"/>
              <a:t>Brakes</a:t>
            </a:r>
          </a:p>
          <a:p>
            <a:r>
              <a:rPr lang="en-US" dirty="0"/>
              <a:t>Lights</a:t>
            </a:r>
          </a:p>
          <a:p>
            <a:endParaRPr lang="en-US" dirty="0"/>
          </a:p>
          <a:p>
            <a:r>
              <a:rPr lang="en-US" dirty="0"/>
              <a:t>Wheels</a:t>
            </a:r>
          </a:p>
          <a:p>
            <a:r>
              <a:rPr lang="en-US" dirty="0"/>
              <a:t>Suspension</a:t>
            </a:r>
          </a:p>
          <a:p>
            <a:r>
              <a:rPr lang="en-US" dirty="0"/>
              <a:t>Steering</a:t>
            </a:r>
          </a:p>
          <a:p>
            <a:r>
              <a:rPr lang="en-US" dirty="0"/>
              <a:t>Battery</a:t>
            </a:r>
          </a:p>
          <a:p>
            <a:r>
              <a:rPr lang="en-US" dirty="0"/>
              <a:t>Glazing</a:t>
            </a:r>
          </a:p>
          <a:p>
            <a:r>
              <a:rPr lang="en-US" dirty="0"/>
              <a:t>Mirrors</a:t>
            </a:r>
          </a:p>
          <a:p>
            <a:r>
              <a:rPr lang="mr-IN" dirty="0"/>
              <a:t>…</a:t>
            </a:r>
            <a:endParaRPr lang="en-US" dirty="0"/>
          </a:p>
        </p:txBody>
      </p:sp>
      <p:pic>
        <p:nvPicPr>
          <p:cNvPr id="6" name="Content Placeholder 5"/>
          <p:cNvPicPr>
            <a:picLocks noGrp="1" noChangeAspect="1"/>
          </p:cNvPicPr>
          <p:nvPr>
            <p:ph sz="half" idx="2"/>
          </p:nvPr>
        </p:nvPicPr>
        <p:blipFill>
          <a:blip r:embed="rId3"/>
          <a:stretch>
            <a:fillRect/>
          </a:stretch>
        </p:blipFill>
        <p:spPr>
          <a:xfrm>
            <a:off x="5302448" y="2132856"/>
            <a:ext cx="3302000" cy="2794000"/>
          </a:xfrm>
          <a:prstGeom prst="rect">
            <a:avLst/>
          </a:prstGeom>
        </p:spPr>
      </p:pic>
      <p:sp>
        <p:nvSpPr>
          <p:cNvPr id="3" name="Slide Number Placeholder 2"/>
          <p:cNvSpPr>
            <a:spLocks noGrp="1"/>
          </p:cNvSpPr>
          <p:nvPr>
            <p:ph type="sldNum" sz="quarter" idx="12"/>
          </p:nvPr>
        </p:nvSpPr>
        <p:spPr/>
        <p:txBody>
          <a:bodyPr/>
          <a:lstStyle/>
          <a:p>
            <a:fld id="{C238F03A-58E1-4ECA-9024-348A9A81A53D}" type="slidenum">
              <a:rPr lang="en-US" smtClean="0"/>
              <a:pPr/>
              <a:t>59</a:t>
            </a:fld>
            <a:endParaRPr lang="en-US" dirty="0"/>
          </a:p>
        </p:txBody>
      </p:sp>
      <p:sp>
        <p:nvSpPr>
          <p:cNvPr id="7" name="TextBox 6"/>
          <p:cNvSpPr txBox="1"/>
          <p:nvPr/>
        </p:nvSpPr>
        <p:spPr>
          <a:xfrm>
            <a:off x="5518472" y="5301208"/>
            <a:ext cx="2698175" cy="369332"/>
          </a:xfrm>
          <a:prstGeom prst="rect">
            <a:avLst/>
          </a:prstGeom>
          <a:noFill/>
        </p:spPr>
        <p:txBody>
          <a:bodyPr wrap="none" rtlCol="0">
            <a:spAutoFit/>
          </a:bodyPr>
          <a:lstStyle/>
          <a:p>
            <a:r>
              <a:rPr lang="en-US" dirty="0"/>
              <a:t>Source: </a:t>
            </a:r>
            <a:r>
              <a:rPr lang="en-US" dirty="0" err="1"/>
              <a:t>autotraining.edu</a:t>
            </a:r>
            <a:endParaRPr lang="en-US" dirty="0"/>
          </a:p>
        </p:txBody>
      </p:sp>
    </p:spTree>
    <p:extLst>
      <p:ext uri="{BB962C8B-B14F-4D97-AF65-F5344CB8AC3E}">
        <p14:creationId xmlns:p14="http://schemas.microsoft.com/office/powerpoint/2010/main" val="4085717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C539-17AC-294A-A84B-2620F043DAB2}"/>
              </a:ext>
            </a:extLst>
          </p:cNvPr>
          <p:cNvSpPr>
            <a:spLocks noGrp="1"/>
          </p:cNvSpPr>
          <p:nvPr>
            <p:ph type="title"/>
          </p:nvPr>
        </p:nvSpPr>
        <p:spPr/>
        <p:txBody>
          <a:bodyPr/>
          <a:lstStyle/>
          <a:p>
            <a:r>
              <a:rPr lang="en-US" dirty="0"/>
              <a:t>What are Connected Vehicles?</a:t>
            </a:r>
          </a:p>
        </p:txBody>
      </p:sp>
      <p:sp>
        <p:nvSpPr>
          <p:cNvPr id="3" name="Content Placeholder 2">
            <a:extLst>
              <a:ext uri="{FF2B5EF4-FFF2-40B4-BE49-F238E27FC236}">
                <a16:creationId xmlns:a16="http://schemas.microsoft.com/office/drawing/2014/main" id="{5A729E88-CAB9-6F4C-8B0D-CCE8D79EB7CF}"/>
              </a:ext>
            </a:extLst>
          </p:cNvPr>
          <p:cNvSpPr>
            <a:spLocks noGrp="1"/>
          </p:cNvSpPr>
          <p:nvPr>
            <p:ph idx="1"/>
          </p:nvPr>
        </p:nvSpPr>
        <p:spPr/>
        <p:txBody>
          <a:bodyPr/>
          <a:lstStyle/>
          <a:p>
            <a:r>
              <a:rPr lang="en-US" dirty="0"/>
              <a:t>Not same as </a:t>
            </a:r>
            <a:r>
              <a:rPr lang="en-US" i="1" dirty="0"/>
              <a:t>autonomous</a:t>
            </a:r>
            <a:r>
              <a:rPr lang="en-US" dirty="0"/>
              <a:t> (although would be </a:t>
            </a:r>
            <a:r>
              <a:rPr lang="en-US" i="1" dirty="0"/>
              <a:t>connected</a:t>
            </a:r>
            <a:r>
              <a:rPr lang="en-US" dirty="0"/>
              <a:t>)</a:t>
            </a:r>
          </a:p>
          <a:p>
            <a:pPr lvl="1"/>
            <a:r>
              <a:rPr lang="en-US" dirty="0"/>
              <a:t>They have technologies to drive themselves</a:t>
            </a:r>
          </a:p>
          <a:p>
            <a:pPr lvl="1"/>
            <a:endParaRPr lang="en-US" dirty="0"/>
          </a:p>
          <a:p>
            <a:r>
              <a:rPr lang="en-US" dirty="0"/>
              <a:t>Leverage internet and radio communications technologies to </a:t>
            </a:r>
            <a:r>
              <a:rPr lang="en-US" i="1" dirty="0"/>
              <a:t>talk to</a:t>
            </a:r>
            <a:r>
              <a:rPr lang="en-US" dirty="0"/>
              <a:t> each other, with infrastructure, cloud, etc.  </a:t>
            </a:r>
          </a:p>
          <a:p>
            <a:pPr lvl="1"/>
            <a:r>
              <a:rPr lang="en-US" dirty="0"/>
              <a:t>They would be </a:t>
            </a:r>
            <a:r>
              <a:rPr lang="en-US" i="1" dirty="0"/>
              <a:t>connected</a:t>
            </a:r>
            <a:r>
              <a:rPr lang="en-US" dirty="0"/>
              <a:t> to various other systems</a:t>
            </a:r>
          </a:p>
          <a:p>
            <a:pPr lvl="1"/>
            <a:r>
              <a:rPr lang="en-US" dirty="0"/>
              <a:t>Can transmit your speed, location, route, etc. to others</a:t>
            </a:r>
          </a:p>
          <a:p>
            <a:endParaRPr lang="en-US" dirty="0"/>
          </a:p>
          <a:p>
            <a:r>
              <a:rPr lang="en-US" dirty="0"/>
              <a:t>Via these new connections, lots of new value-added services can be achieved</a:t>
            </a:r>
          </a:p>
          <a:p>
            <a:pPr lvl="1"/>
            <a:r>
              <a:rPr lang="en-US" dirty="0"/>
              <a:t>Traffic management, route optimization, ..</a:t>
            </a:r>
          </a:p>
        </p:txBody>
      </p:sp>
      <p:sp>
        <p:nvSpPr>
          <p:cNvPr id="4" name="Slide Number Placeholder 3">
            <a:extLst>
              <a:ext uri="{FF2B5EF4-FFF2-40B4-BE49-F238E27FC236}">
                <a16:creationId xmlns:a16="http://schemas.microsoft.com/office/drawing/2014/main" id="{1E833BF4-8CC4-2740-8C7A-939EC60A5DD4}"/>
              </a:ext>
            </a:extLst>
          </p:cNvPr>
          <p:cNvSpPr>
            <a:spLocks noGrp="1"/>
          </p:cNvSpPr>
          <p:nvPr>
            <p:ph type="sldNum" sz="quarter" idx="12"/>
          </p:nvPr>
        </p:nvSpPr>
        <p:spPr/>
        <p:txBody>
          <a:bodyPr/>
          <a:lstStyle/>
          <a:p>
            <a:fld id="{C238F03A-58E1-4ECA-9024-348A9A81A53D}" type="slidenum">
              <a:rPr lang="en-US" smtClean="0"/>
              <a:pPr/>
              <a:t>6</a:t>
            </a:fld>
            <a:endParaRPr lang="en-US" dirty="0"/>
          </a:p>
        </p:txBody>
      </p:sp>
    </p:spTree>
    <p:extLst>
      <p:ext uri="{BB962C8B-B14F-4D97-AF65-F5344CB8AC3E}">
        <p14:creationId xmlns:p14="http://schemas.microsoft.com/office/powerpoint/2010/main" val="17611304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86200" y="1795829"/>
            <a:ext cx="5257800" cy="3383280"/>
          </a:xfrm>
          <a:prstGeom prst="rect">
            <a:avLst/>
          </a:prstGeom>
        </p:spPr>
      </p:pic>
      <p:sp>
        <p:nvSpPr>
          <p:cNvPr id="2" name="Title 1"/>
          <p:cNvSpPr>
            <a:spLocks noGrp="1"/>
          </p:cNvSpPr>
          <p:nvPr>
            <p:ph type="title"/>
          </p:nvPr>
        </p:nvSpPr>
        <p:spPr/>
        <p:txBody>
          <a:bodyPr>
            <a:normAutofit fontScale="90000"/>
          </a:bodyPr>
          <a:lstStyle/>
          <a:p>
            <a:r>
              <a:rPr lang="en-US" dirty="0"/>
              <a:t>PA Has a Complex Emissions Program</a:t>
            </a:r>
          </a:p>
        </p:txBody>
      </p:sp>
      <p:sp>
        <p:nvSpPr>
          <p:cNvPr id="3" name="Content Placeholder 2"/>
          <p:cNvSpPr>
            <a:spLocks noGrp="1"/>
          </p:cNvSpPr>
          <p:nvPr>
            <p:ph idx="1"/>
          </p:nvPr>
        </p:nvSpPr>
        <p:spPr>
          <a:xfrm>
            <a:off x="449147" y="5593168"/>
            <a:ext cx="8229600" cy="1180728"/>
          </a:xfrm>
        </p:spPr>
        <p:txBody>
          <a:bodyPr/>
          <a:lstStyle/>
          <a:p>
            <a:r>
              <a:rPr lang="en-US" dirty="0"/>
              <a:t>We have 15 years of data, for </a:t>
            </a:r>
            <a:r>
              <a:rPr lang="en-US" u="sng" dirty="0"/>
              <a:t>all</a:t>
            </a:r>
            <a:r>
              <a:rPr lang="en-US" dirty="0"/>
              <a:t> vehicles tested in PA</a:t>
            </a:r>
          </a:p>
          <a:p>
            <a:pPr lvl="1"/>
            <a:r>
              <a:rPr lang="en-US" dirty="0"/>
              <a:t>PA has electronic records, unlike safety</a:t>
            </a:r>
          </a:p>
          <a:p>
            <a:pPr marL="274320" lvl="1" indent="0">
              <a:buNone/>
            </a:pPr>
            <a:endParaRPr lang="en-US" dirty="0"/>
          </a:p>
        </p:txBody>
      </p:sp>
      <p:sp>
        <p:nvSpPr>
          <p:cNvPr id="4" name="Slide Number Placeholder 3"/>
          <p:cNvSpPr>
            <a:spLocks noGrp="1"/>
          </p:cNvSpPr>
          <p:nvPr>
            <p:ph type="sldNum" sz="quarter" idx="12"/>
          </p:nvPr>
        </p:nvSpPr>
        <p:spPr/>
        <p:txBody>
          <a:bodyPr/>
          <a:lstStyle/>
          <a:p>
            <a:fld id="{C238F03A-58E1-4ECA-9024-348A9A81A53D}" type="slidenum">
              <a:rPr lang="en-US" smtClean="0"/>
              <a:pPr/>
              <a:t>60</a:t>
            </a:fld>
            <a:endParaRPr lang="en-US" dirty="0"/>
          </a:p>
        </p:txBody>
      </p:sp>
      <p:sp>
        <p:nvSpPr>
          <p:cNvPr id="7" name="Content Placeholder 2"/>
          <p:cNvSpPr txBox="1">
            <a:spLocks/>
          </p:cNvSpPr>
          <p:nvPr/>
        </p:nvSpPr>
        <p:spPr>
          <a:xfrm>
            <a:off x="-252536" y="1936576"/>
            <a:ext cx="4176464"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lvl="1"/>
            <a:r>
              <a:rPr lang="en-US" dirty="0"/>
              <a:t>Urban-</a:t>
            </a:r>
            <a:r>
              <a:rPr lang="en-US" dirty="0" err="1"/>
              <a:t>ish</a:t>
            </a:r>
            <a:r>
              <a:rPr lang="en-US" dirty="0"/>
              <a:t> counties required to have a test program (CAA)</a:t>
            </a:r>
          </a:p>
          <a:p>
            <a:pPr lvl="1"/>
            <a:r>
              <a:rPr lang="en-US" dirty="0"/>
              <a:t>Some exemptions:</a:t>
            </a:r>
          </a:p>
          <a:p>
            <a:pPr lvl="2"/>
            <a:r>
              <a:rPr lang="en-US" dirty="0"/>
              <a:t>&lt; 5,000 VMT</a:t>
            </a:r>
          </a:p>
          <a:p>
            <a:pPr lvl="2"/>
            <a:r>
              <a:rPr lang="en-US" dirty="0"/>
              <a:t>Diesel</a:t>
            </a:r>
          </a:p>
          <a:p>
            <a:pPr lvl="2"/>
            <a:r>
              <a:rPr lang="en-US" dirty="0"/>
              <a:t>Antique</a:t>
            </a:r>
          </a:p>
          <a:p>
            <a:pPr lvl="1"/>
            <a:endParaRPr lang="en-US" sz="1000" dirty="0"/>
          </a:p>
          <a:p>
            <a:pPr lvl="1"/>
            <a:r>
              <a:rPr lang="en-US" dirty="0"/>
              <a:t>Non-test counties still have ‘anti tamper’ part of safety test!</a:t>
            </a:r>
          </a:p>
          <a:p>
            <a:pPr marL="274320" lvl="1" indent="0">
              <a:buFont typeface="Arial" pitchFamily="34" charset="0"/>
              <a:buNone/>
            </a:pPr>
            <a:endParaRPr lang="en-US" dirty="0"/>
          </a:p>
        </p:txBody>
      </p:sp>
    </p:spTree>
    <p:extLst>
      <p:ext uri="{BB962C8B-B14F-4D97-AF65-F5344CB8AC3E}">
        <p14:creationId xmlns:p14="http://schemas.microsoft.com/office/powerpoint/2010/main" val="40479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73"/>
        <p:cNvGrpSpPr/>
        <p:nvPr/>
      </p:nvGrpSpPr>
      <p:grpSpPr>
        <a:xfrm>
          <a:off x="0" y="0"/>
          <a:ext cx="0" cy="0"/>
          <a:chOff x="0" y="0"/>
          <a:chExt cx="0" cy="0"/>
        </a:xfrm>
      </p:grpSpPr>
      <p:sp>
        <p:nvSpPr>
          <p:cNvPr id="74" name="Shape 74"/>
          <p:cNvSpPr txBox="1">
            <a:spLocks noGrp="1"/>
          </p:cNvSpPr>
          <p:nvPr>
            <p:ph type="sldNum" idx="12"/>
          </p:nvPr>
        </p:nvSpPr>
        <p:spPr>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61</a:t>
            </a:fld>
            <a:endParaRPr lang="en-US" sz="1400" b="0" i="0" u="none" strike="noStrike" cap="none">
              <a:solidFill>
                <a:srgbClr val="000000"/>
              </a:solidFill>
              <a:latin typeface="Arial"/>
              <a:ea typeface="Arial"/>
              <a:cs typeface="Arial"/>
              <a:sym typeface="Arial"/>
            </a:endParaRPr>
          </a:p>
        </p:txBody>
      </p:sp>
      <p:sp>
        <p:nvSpPr>
          <p:cNvPr id="75" name="Shape 75"/>
          <p:cNvSpPr txBox="1"/>
          <p:nvPr/>
        </p:nvSpPr>
        <p:spPr>
          <a:xfrm>
            <a:off x="523878" y="448793"/>
            <a:ext cx="7743300" cy="694200"/>
          </a:xfrm>
          <a:prstGeom prst="rect">
            <a:avLst/>
          </a:prstGeom>
          <a:noFill/>
          <a:ln>
            <a:noFill/>
          </a:ln>
        </p:spPr>
        <p:txBody>
          <a:bodyPr lIns="91425" tIns="91425" rIns="91425" bIns="91425" anchor="t" anchorCtr="0">
            <a:noAutofit/>
          </a:bodyPr>
          <a:lstStyle/>
          <a:p>
            <a:pPr lvl="0">
              <a:spcBef>
                <a:spcPts val="0"/>
              </a:spcBef>
              <a:buNone/>
            </a:pPr>
            <a:r>
              <a:rPr lang="en-US" sz="3200" dirty="0">
                <a:solidFill>
                  <a:srgbClr val="990000"/>
                </a:solidFill>
              </a:rPr>
              <a:t>PA Data Might Not Be Telling Whole Story</a:t>
            </a:r>
          </a:p>
        </p:txBody>
      </p:sp>
      <p:graphicFrame>
        <p:nvGraphicFramePr>
          <p:cNvPr id="76" name="Shape 76"/>
          <p:cNvGraphicFramePr/>
          <p:nvPr>
            <p:extLst/>
          </p:nvPr>
        </p:nvGraphicFramePr>
        <p:xfrm>
          <a:off x="1127437" y="1328199"/>
          <a:ext cx="6579325" cy="4998390"/>
        </p:xfrm>
        <a:graphic>
          <a:graphicData uri="http://schemas.openxmlformats.org/drawingml/2006/table">
            <a:tbl>
              <a:tblPr>
                <a:noFill/>
              </a:tblPr>
              <a:tblGrid>
                <a:gridCol w="946425">
                  <a:extLst>
                    <a:ext uri="{9D8B030D-6E8A-4147-A177-3AD203B41FA5}">
                      <a16:colId xmlns:a16="http://schemas.microsoft.com/office/drawing/2014/main" val="20000"/>
                    </a:ext>
                  </a:extLst>
                </a:gridCol>
                <a:gridCol w="1383850">
                  <a:extLst>
                    <a:ext uri="{9D8B030D-6E8A-4147-A177-3AD203B41FA5}">
                      <a16:colId xmlns:a16="http://schemas.microsoft.com/office/drawing/2014/main" val="20001"/>
                    </a:ext>
                  </a:extLst>
                </a:gridCol>
                <a:gridCol w="1383850">
                  <a:extLst>
                    <a:ext uri="{9D8B030D-6E8A-4147-A177-3AD203B41FA5}">
                      <a16:colId xmlns:a16="http://schemas.microsoft.com/office/drawing/2014/main" val="20002"/>
                    </a:ext>
                  </a:extLst>
                </a:gridCol>
                <a:gridCol w="1385650">
                  <a:extLst>
                    <a:ext uri="{9D8B030D-6E8A-4147-A177-3AD203B41FA5}">
                      <a16:colId xmlns:a16="http://schemas.microsoft.com/office/drawing/2014/main" val="20003"/>
                    </a:ext>
                  </a:extLst>
                </a:gridCol>
                <a:gridCol w="1479550">
                  <a:extLst>
                    <a:ext uri="{9D8B030D-6E8A-4147-A177-3AD203B41FA5}">
                      <a16:colId xmlns:a16="http://schemas.microsoft.com/office/drawing/2014/main" val="20004"/>
                    </a:ext>
                  </a:extLst>
                </a:gridCol>
              </a:tblGrid>
              <a:tr h="381000">
                <a:tc>
                  <a:txBody>
                    <a:bodyPr/>
                    <a:lstStyle/>
                    <a:p>
                      <a:pPr lvl="0" algn="ctr">
                        <a:spcBef>
                          <a:spcPts val="0"/>
                        </a:spcBef>
                        <a:buNone/>
                      </a:pPr>
                      <a:r>
                        <a:rPr lang="en-US" sz="1400" kern="1200" dirty="0">
                          <a:solidFill>
                            <a:schemeClr val="tx1"/>
                          </a:solidFill>
                          <a:latin typeface="+mn-lt"/>
                          <a:ea typeface="+mn-ea"/>
                          <a:cs typeface="+mn-cs"/>
                        </a:rPr>
                        <a:t>Model Year</a:t>
                      </a: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rtl="0">
                        <a:spcBef>
                          <a:spcPts val="0"/>
                        </a:spcBef>
                        <a:buNone/>
                      </a:pPr>
                      <a:r>
                        <a:rPr lang="en-US" sz="1400" b="1" dirty="0"/>
                        <a:t>Colorado </a:t>
                      </a:r>
                    </a:p>
                    <a:p>
                      <a:pPr lvl="0" algn="ctr" rtl="0">
                        <a:spcBef>
                          <a:spcPts val="0"/>
                        </a:spcBef>
                        <a:buNone/>
                      </a:pPr>
                      <a:r>
                        <a:rPr lang="en-US" sz="1400" b="1" dirty="0"/>
                        <a:t>Number of Vehicles</a:t>
                      </a:r>
                    </a:p>
                    <a:p>
                      <a:pPr lvl="0" algn="ctr" rtl="0">
                        <a:spcBef>
                          <a:spcPts val="0"/>
                        </a:spcBef>
                        <a:buNone/>
                      </a:pPr>
                      <a:r>
                        <a:rPr lang="en-US" sz="1400" b="1" dirty="0"/>
                        <a:t>(717,659)</a:t>
                      </a:r>
                    </a:p>
                  </a:txBody>
                  <a:tcPr marL="91425" marR="91425" marT="91425" marB="91425" anchor="ctr">
                    <a:lnL w="12700" cap="flat" cmpd="sng" algn="ctr">
                      <a:solidFill>
                        <a:schemeClr val="tx1"/>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b="1" dirty="0"/>
                        <a:t>Colorado </a:t>
                      </a:r>
                    </a:p>
                    <a:p>
                      <a:pPr lvl="0" algn="ctr" rtl="0">
                        <a:spcBef>
                          <a:spcPts val="0"/>
                        </a:spcBef>
                        <a:buNone/>
                      </a:pPr>
                      <a:r>
                        <a:rPr lang="en-US" sz="1400" b="1" dirty="0"/>
                        <a:t>Failure Rate</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b="1" dirty="0"/>
                        <a:t>Allegheny Number of Vehicles </a:t>
                      </a:r>
                    </a:p>
                    <a:p>
                      <a:pPr lvl="0" algn="ctr" rtl="0">
                        <a:spcBef>
                          <a:spcPts val="0"/>
                        </a:spcBef>
                        <a:buNone/>
                      </a:pPr>
                      <a:r>
                        <a:rPr lang="en-US" sz="1400" b="1" dirty="0"/>
                        <a:t>(552,407)</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b="1" dirty="0"/>
                        <a:t>Allegheny County</a:t>
                      </a:r>
                    </a:p>
                    <a:p>
                      <a:pPr lvl="0" algn="ctr" rtl="0">
                        <a:spcBef>
                          <a:spcPts val="0"/>
                        </a:spcBef>
                        <a:buNone/>
                      </a:pPr>
                      <a:r>
                        <a:rPr lang="en-US" sz="1400" b="1" dirty="0"/>
                        <a:t>Failure Rate</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0"/>
                  </a:ext>
                </a:extLst>
              </a:tr>
              <a:tr h="381000">
                <a:tc>
                  <a:txBody>
                    <a:bodyPr/>
                    <a:lstStyle/>
                    <a:p>
                      <a:pPr lvl="0" algn="ctr" rtl="0">
                        <a:spcBef>
                          <a:spcPts val="0"/>
                        </a:spcBef>
                        <a:buNone/>
                      </a:pPr>
                      <a:r>
                        <a:rPr lang="en-US" sz="1400" kern="1200" dirty="0">
                          <a:solidFill>
                            <a:schemeClr val="tx1"/>
                          </a:solidFill>
                          <a:latin typeface="+mn-lt"/>
                          <a:ea typeface="+mn-ea"/>
                          <a:cs typeface="+mn-cs"/>
                        </a:rPr>
                        <a:t>1996</a:t>
                      </a: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r" rtl="0">
                        <a:spcBef>
                          <a:spcPts val="0"/>
                        </a:spcBef>
                        <a:buNone/>
                      </a:pPr>
                      <a:r>
                        <a:rPr lang="en-US" sz="1400"/>
                        <a:t>23,925</a:t>
                      </a:r>
                    </a:p>
                  </a:txBody>
                  <a:tcPr marL="91425" marR="91425" marT="91425" marB="91425" anchor="ctr">
                    <a:lnL w="12700" cap="flat" cmpd="sng" algn="ctr">
                      <a:solidFill>
                        <a:schemeClr val="tx1"/>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dirty="0"/>
                        <a:t>24%</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dirty="0"/>
                        <a:t>2,994</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a:t>6%</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1"/>
                  </a:ext>
                </a:extLst>
              </a:tr>
              <a:tr h="381000">
                <a:tc>
                  <a:txBody>
                    <a:bodyPr/>
                    <a:lstStyle/>
                    <a:p>
                      <a:pPr lvl="0" algn="ctr" rtl="0">
                        <a:spcBef>
                          <a:spcPts val="0"/>
                        </a:spcBef>
                        <a:buNone/>
                      </a:pPr>
                      <a:r>
                        <a:rPr lang="en-US" sz="1400" kern="1200" dirty="0">
                          <a:solidFill>
                            <a:schemeClr val="tx1"/>
                          </a:solidFill>
                          <a:latin typeface="+mn-lt"/>
                          <a:ea typeface="+mn-ea"/>
                          <a:cs typeface="+mn-cs"/>
                        </a:rPr>
                        <a:t>1997</a:t>
                      </a: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r" rtl="0">
                        <a:spcBef>
                          <a:spcPts val="0"/>
                        </a:spcBef>
                        <a:buNone/>
                      </a:pPr>
                      <a:r>
                        <a:rPr lang="en-US" sz="1400" dirty="0"/>
                        <a:t>28,437</a:t>
                      </a:r>
                    </a:p>
                  </a:txBody>
                  <a:tcPr marL="91425" marR="91425" marT="91425" marB="91425" anchor="ctr">
                    <a:lnL w="12700" cap="flat" cmpd="sng" algn="ctr">
                      <a:solidFill>
                        <a:schemeClr val="tx1"/>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a:t>26%</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dirty="0"/>
                        <a:t>4,827</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a:t>6%</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lvl="0" algn="ctr" rtl="0">
                        <a:spcBef>
                          <a:spcPts val="0"/>
                        </a:spcBef>
                        <a:buNone/>
                      </a:pPr>
                      <a:r>
                        <a:rPr lang="en-US" sz="1400" kern="1200" dirty="0">
                          <a:solidFill>
                            <a:schemeClr val="tx1"/>
                          </a:solidFill>
                          <a:latin typeface="+mn-lt"/>
                          <a:ea typeface="+mn-ea"/>
                          <a:cs typeface="+mn-cs"/>
                        </a:rPr>
                        <a:t>1998</a:t>
                      </a: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r" rtl="0">
                        <a:spcBef>
                          <a:spcPts val="0"/>
                        </a:spcBef>
                        <a:buNone/>
                      </a:pPr>
                      <a:r>
                        <a:rPr lang="en-US" sz="1400"/>
                        <a:t>39,733</a:t>
                      </a:r>
                    </a:p>
                  </a:txBody>
                  <a:tcPr marL="91425" marR="91425" marT="91425" marB="91425" anchor="ctr">
                    <a:lnL w="12700" cap="flat" cmpd="sng" algn="ctr">
                      <a:solidFill>
                        <a:schemeClr val="tx1"/>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a:t>20%</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dirty="0"/>
                        <a:t>19,963</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dirty="0"/>
                        <a:t>6%</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3"/>
                  </a:ext>
                </a:extLst>
              </a:tr>
              <a:tr h="381000">
                <a:tc>
                  <a:txBody>
                    <a:bodyPr/>
                    <a:lstStyle/>
                    <a:p>
                      <a:pPr lvl="0" algn="ctr" rtl="0">
                        <a:spcBef>
                          <a:spcPts val="0"/>
                        </a:spcBef>
                        <a:buNone/>
                      </a:pPr>
                      <a:r>
                        <a:rPr lang="en-US" sz="1400" kern="1200" dirty="0">
                          <a:solidFill>
                            <a:schemeClr val="tx1"/>
                          </a:solidFill>
                          <a:latin typeface="+mn-lt"/>
                          <a:ea typeface="+mn-ea"/>
                          <a:cs typeface="+mn-cs"/>
                        </a:rPr>
                        <a:t>2001</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46,102</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a:t>21%</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13,898</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dirty="0"/>
                        <a:t>7%</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4"/>
                  </a:ext>
                </a:extLst>
              </a:tr>
              <a:tr h="381000">
                <a:tc>
                  <a:txBody>
                    <a:bodyPr/>
                    <a:lstStyle/>
                    <a:p>
                      <a:pPr lvl="0" algn="ctr" rtl="0">
                        <a:spcBef>
                          <a:spcPts val="0"/>
                        </a:spcBef>
                        <a:buNone/>
                      </a:pPr>
                      <a:r>
                        <a:rPr lang="en-US" sz="1400"/>
                        <a:t>2002</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61,674</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a:t>16%</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19,963</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dirty="0"/>
                        <a:t>6%</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5"/>
                  </a:ext>
                </a:extLst>
              </a:tr>
              <a:tr h="381000">
                <a:tc>
                  <a:txBody>
                    <a:bodyPr/>
                    <a:lstStyle/>
                    <a:p>
                      <a:pPr lvl="0" algn="ctr" rtl="0">
                        <a:spcBef>
                          <a:spcPts val="0"/>
                        </a:spcBef>
                        <a:buNone/>
                      </a:pPr>
                      <a:r>
                        <a:rPr lang="en-US" sz="1400" dirty="0"/>
                        <a:t>2003</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45,470</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a:t>15%</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25,119</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dirty="0"/>
                        <a:t>4%</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lvl="0" algn="ctr" rtl="0">
                        <a:spcBef>
                          <a:spcPts val="0"/>
                        </a:spcBef>
                        <a:buNone/>
                      </a:pPr>
                      <a:r>
                        <a:rPr lang="en-US" sz="1400"/>
                        <a:t>2004</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61,720</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a:t>9%</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29,758</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dirty="0"/>
                        <a:t>4%</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7"/>
                  </a:ext>
                </a:extLst>
              </a:tr>
              <a:tr h="381000">
                <a:tc>
                  <a:txBody>
                    <a:bodyPr/>
                    <a:lstStyle/>
                    <a:p>
                      <a:pPr lvl="0" algn="ctr" rtl="0">
                        <a:spcBef>
                          <a:spcPts val="0"/>
                        </a:spcBef>
                        <a:buNone/>
                      </a:pPr>
                      <a:r>
                        <a:rPr lang="en-US" sz="1400"/>
                        <a:t>2005</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45,132</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a:t>10%</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35,069</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dirty="0"/>
                        <a:t>3%</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8"/>
                  </a:ext>
                </a:extLst>
              </a:tr>
              <a:tr h="381000">
                <a:tc>
                  <a:txBody>
                    <a:bodyPr/>
                    <a:lstStyle/>
                    <a:p>
                      <a:pPr lvl="0" algn="ctr" rtl="0">
                        <a:spcBef>
                          <a:spcPts val="0"/>
                        </a:spcBef>
                        <a:buNone/>
                      </a:pPr>
                      <a:r>
                        <a:rPr lang="en-US" sz="1400"/>
                        <a:t>2006</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57,005</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a:t>6%</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36,308</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dirty="0"/>
                        <a:t>3%</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9"/>
                  </a:ext>
                </a:extLst>
              </a:tr>
              <a:tr h="381000">
                <a:tc>
                  <a:txBody>
                    <a:bodyPr/>
                    <a:lstStyle/>
                    <a:p>
                      <a:pPr lvl="0" algn="ctr" rtl="0">
                        <a:spcBef>
                          <a:spcPts val="0"/>
                        </a:spcBef>
                        <a:buNone/>
                      </a:pPr>
                      <a:r>
                        <a:rPr lang="en-US" sz="1400"/>
                        <a:t>2007</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42,725</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a:t>5%</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r" rtl="0">
                        <a:spcBef>
                          <a:spcPts val="0"/>
                        </a:spcBef>
                        <a:buNone/>
                      </a:pPr>
                      <a:r>
                        <a:rPr lang="en-US" sz="1400"/>
                        <a:t>41,586</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lgn="ctr" rtl="0">
                        <a:spcBef>
                          <a:spcPts val="0"/>
                        </a:spcBef>
                        <a:buNone/>
                      </a:pPr>
                      <a:r>
                        <a:rPr lang="en-US" sz="1400" dirty="0"/>
                        <a:t>2%</a:t>
                      </a:r>
                    </a:p>
                  </a:txBody>
                  <a:tcPr marL="91425" marR="91425" marT="91425" marB="91425" anchor="ctr">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77" name="Shape 77"/>
          <p:cNvSpPr/>
          <p:nvPr/>
        </p:nvSpPr>
        <p:spPr>
          <a:xfrm>
            <a:off x="3923928" y="2392812"/>
            <a:ext cx="471600" cy="3933778"/>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8" name="Shape 78"/>
          <p:cNvSpPr/>
          <p:nvPr/>
        </p:nvSpPr>
        <p:spPr>
          <a:xfrm>
            <a:off x="6706411" y="2392812"/>
            <a:ext cx="471600" cy="3933777"/>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 name="TextBox 4"/>
          <p:cNvSpPr txBox="1"/>
          <p:nvPr/>
        </p:nvSpPr>
        <p:spPr>
          <a:xfrm>
            <a:off x="54599" y="6550223"/>
            <a:ext cx="6887612" cy="338554"/>
          </a:xfrm>
          <a:prstGeom prst="rect">
            <a:avLst/>
          </a:prstGeom>
          <a:noFill/>
        </p:spPr>
        <p:txBody>
          <a:bodyPr wrap="square" rtlCol="0">
            <a:spAutoFit/>
          </a:bodyPr>
          <a:lstStyle/>
          <a:p>
            <a:r>
              <a:rPr lang="en-US" sz="1600" dirty="0"/>
              <a:t>2014 OBD test results</a:t>
            </a:r>
          </a:p>
        </p:txBody>
      </p:sp>
      <p:sp>
        <p:nvSpPr>
          <p:cNvPr id="2" name="Rectangle 1"/>
          <p:cNvSpPr/>
          <p:nvPr/>
        </p:nvSpPr>
        <p:spPr>
          <a:xfrm>
            <a:off x="2123728" y="1142993"/>
            <a:ext cx="2664296" cy="5407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253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0" nodeType="clickEffect">
                                  <p:stCondLst>
                                    <p:cond delay="0"/>
                                  </p:stCondLst>
                                  <p:childTnLst>
                                    <p:animEffect transition="out" filter="dissolv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Here’s Why You Should Care</a:t>
            </a:r>
          </a:p>
        </p:txBody>
      </p:sp>
      <p:sp>
        <p:nvSpPr>
          <p:cNvPr id="3" name="Content Placeholder 2"/>
          <p:cNvSpPr>
            <a:spLocks noGrp="1"/>
          </p:cNvSpPr>
          <p:nvPr>
            <p:ph idx="1"/>
          </p:nvPr>
        </p:nvSpPr>
        <p:spPr/>
        <p:txBody>
          <a:bodyPr>
            <a:normAutofit/>
          </a:bodyPr>
          <a:lstStyle/>
          <a:p>
            <a:r>
              <a:rPr lang="en-US" dirty="0"/>
              <a:t>VMT estimates by US DOT based on 25k households </a:t>
            </a:r>
          </a:p>
          <a:p>
            <a:endParaRPr lang="en-US" dirty="0">
              <a:solidFill>
                <a:srgbClr val="FF0000"/>
              </a:solidFill>
            </a:endParaRPr>
          </a:p>
          <a:p>
            <a:r>
              <a:rPr lang="en-US" dirty="0"/>
              <a:t>Used not just for travel trends, its part of the inputs to allocation of highway funding, etc.</a:t>
            </a:r>
          </a:p>
          <a:p>
            <a:pPr lvl="1"/>
            <a:endParaRPr lang="en-US" dirty="0">
              <a:solidFill>
                <a:srgbClr val="FF0000"/>
              </a:solidFill>
            </a:endParaRPr>
          </a:p>
        </p:txBody>
      </p:sp>
      <p:sp>
        <p:nvSpPr>
          <p:cNvPr id="4" name="Slide Number Placeholder 3"/>
          <p:cNvSpPr>
            <a:spLocks noGrp="1"/>
          </p:cNvSpPr>
          <p:nvPr>
            <p:ph type="sldNum" sz="quarter" idx="12"/>
          </p:nvPr>
        </p:nvSpPr>
        <p:spPr/>
        <p:txBody>
          <a:bodyPr/>
          <a:lstStyle/>
          <a:p>
            <a:fld id="{C238F03A-58E1-4ECA-9024-348A9A81A53D}" type="slidenum">
              <a:rPr lang="en-US" smtClean="0"/>
              <a:pPr/>
              <a:t>62</a:t>
            </a:fld>
            <a:endParaRPr lang="en-US" dirty="0"/>
          </a:p>
        </p:txBody>
      </p:sp>
    </p:spTree>
    <p:extLst>
      <p:ext uri="{BB962C8B-B14F-4D97-AF65-F5344CB8AC3E}">
        <p14:creationId xmlns:p14="http://schemas.microsoft.com/office/powerpoint/2010/main" val="5185257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Metrics Possible	</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238F03A-58E1-4ECA-9024-348A9A81A53D}" type="slidenum">
              <a:rPr lang="en-US" smtClean="0"/>
              <a:pPr/>
              <a:t>63</a:t>
            </a:fld>
            <a:endParaRPr lang="en-US" dirty="0"/>
          </a:p>
        </p:txBody>
      </p:sp>
    </p:spTree>
    <p:extLst>
      <p:ext uri="{BB962C8B-B14F-4D97-AF65-F5344CB8AC3E}">
        <p14:creationId xmlns:p14="http://schemas.microsoft.com/office/powerpoint/2010/main" val="8153964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One or Two Slides Showing Neat Results from My Car Over Time (</a:t>
            </a:r>
            <a:r>
              <a:rPr lang="en-US" dirty="0" err="1"/>
              <a:t>Weiran</a:t>
            </a:r>
            <a:r>
              <a:rPr lang="en-US" dirty="0"/>
              <a:t>)?</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238F03A-58E1-4ECA-9024-348A9A81A53D}" type="slidenum">
              <a:rPr lang="en-US" smtClean="0"/>
              <a:pPr/>
              <a:t>64</a:t>
            </a:fld>
            <a:endParaRPr lang="en-US" dirty="0"/>
          </a:p>
        </p:txBody>
      </p:sp>
    </p:spTree>
    <p:extLst>
      <p:ext uri="{BB962C8B-B14F-4D97-AF65-F5344CB8AC3E}">
        <p14:creationId xmlns:p14="http://schemas.microsoft.com/office/powerpoint/2010/main" val="3800204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CBB6-F198-F94D-A9FE-973B54618418}"/>
              </a:ext>
            </a:extLst>
          </p:cNvPr>
          <p:cNvSpPr>
            <a:spLocks noGrp="1"/>
          </p:cNvSpPr>
          <p:nvPr>
            <p:ph type="title"/>
          </p:nvPr>
        </p:nvSpPr>
        <p:spPr/>
        <p:txBody>
          <a:bodyPr>
            <a:normAutofit fontScale="90000"/>
          </a:bodyPr>
          <a:lstStyle/>
          <a:p>
            <a:r>
              <a:rPr lang="en-US" dirty="0"/>
              <a:t>Internet of Things (IoT) / Connected Vehicles Era</a:t>
            </a:r>
          </a:p>
        </p:txBody>
      </p:sp>
      <p:sp>
        <p:nvSpPr>
          <p:cNvPr id="3" name="Content Placeholder 2">
            <a:extLst>
              <a:ext uri="{FF2B5EF4-FFF2-40B4-BE49-F238E27FC236}">
                <a16:creationId xmlns:a16="http://schemas.microsoft.com/office/drawing/2014/main" id="{BB62895B-924A-274B-A0EE-27E69325B511}"/>
              </a:ext>
            </a:extLst>
          </p:cNvPr>
          <p:cNvSpPr>
            <a:spLocks noGrp="1"/>
          </p:cNvSpPr>
          <p:nvPr>
            <p:ph idx="1"/>
          </p:nvPr>
        </p:nvSpPr>
        <p:spPr/>
        <p:txBody>
          <a:bodyPr/>
          <a:lstStyle/>
          <a:p>
            <a:r>
              <a:rPr lang="en-US" dirty="0"/>
              <a:t>Many of the suggested services are user-centric</a:t>
            </a:r>
          </a:p>
          <a:p>
            <a:pPr lvl="1"/>
            <a:r>
              <a:rPr lang="en-US" dirty="0"/>
              <a:t>But many have very high capital costs to implement</a:t>
            </a:r>
          </a:p>
          <a:p>
            <a:endParaRPr lang="en-US" dirty="0"/>
          </a:p>
          <a:p>
            <a:r>
              <a:rPr lang="en-US" dirty="0"/>
              <a:t>Some have far more social benefits than others</a:t>
            </a:r>
          </a:p>
          <a:p>
            <a:pPr lvl="1"/>
            <a:r>
              <a:rPr lang="en-US" dirty="0"/>
              <a:t>These are the ones I care about</a:t>
            </a:r>
          </a:p>
          <a:p>
            <a:endParaRPr lang="en-US" dirty="0"/>
          </a:p>
        </p:txBody>
      </p:sp>
      <p:sp>
        <p:nvSpPr>
          <p:cNvPr id="4" name="Slide Number Placeholder 3">
            <a:extLst>
              <a:ext uri="{FF2B5EF4-FFF2-40B4-BE49-F238E27FC236}">
                <a16:creationId xmlns:a16="http://schemas.microsoft.com/office/drawing/2014/main" id="{911E97E4-5348-3044-B2EA-8F655C1E979C}"/>
              </a:ext>
            </a:extLst>
          </p:cNvPr>
          <p:cNvSpPr>
            <a:spLocks noGrp="1"/>
          </p:cNvSpPr>
          <p:nvPr>
            <p:ph type="sldNum" sz="quarter" idx="12"/>
          </p:nvPr>
        </p:nvSpPr>
        <p:spPr/>
        <p:txBody>
          <a:bodyPr/>
          <a:lstStyle/>
          <a:p>
            <a:fld id="{C238F03A-58E1-4ECA-9024-348A9A81A53D}" type="slidenum">
              <a:rPr lang="en-US" smtClean="0"/>
              <a:pPr/>
              <a:t>7</a:t>
            </a:fld>
            <a:endParaRPr lang="en-US" dirty="0"/>
          </a:p>
        </p:txBody>
      </p:sp>
      <p:pic>
        <p:nvPicPr>
          <p:cNvPr id="6" name="Picture 5">
            <a:extLst>
              <a:ext uri="{FF2B5EF4-FFF2-40B4-BE49-F238E27FC236}">
                <a16:creationId xmlns:a16="http://schemas.microsoft.com/office/drawing/2014/main" id="{96D4745F-8099-7E4B-AE62-4BC288DD701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97000" y="4077072"/>
            <a:ext cx="6223000" cy="2032000"/>
          </a:xfrm>
          <a:prstGeom prst="rect">
            <a:avLst/>
          </a:prstGeom>
        </p:spPr>
      </p:pic>
      <p:sp>
        <p:nvSpPr>
          <p:cNvPr id="7" name="TextBox 6">
            <a:extLst>
              <a:ext uri="{FF2B5EF4-FFF2-40B4-BE49-F238E27FC236}">
                <a16:creationId xmlns:a16="http://schemas.microsoft.com/office/drawing/2014/main" id="{F6255CFF-D253-124A-9B20-DD5CADEFAEAE}"/>
              </a:ext>
            </a:extLst>
          </p:cNvPr>
          <p:cNvSpPr txBox="1"/>
          <p:nvPr/>
        </p:nvSpPr>
        <p:spPr>
          <a:xfrm>
            <a:off x="0" y="6477000"/>
            <a:ext cx="3429208" cy="369332"/>
          </a:xfrm>
          <a:prstGeom prst="rect">
            <a:avLst/>
          </a:prstGeom>
          <a:noFill/>
        </p:spPr>
        <p:txBody>
          <a:bodyPr wrap="none" rtlCol="0">
            <a:spAutoFit/>
          </a:bodyPr>
          <a:lstStyle/>
          <a:p>
            <a:r>
              <a:rPr lang="en-US" dirty="0"/>
              <a:t>Source: Volpe Research Center</a:t>
            </a:r>
          </a:p>
        </p:txBody>
      </p:sp>
    </p:spTree>
    <p:extLst>
      <p:ext uri="{BB962C8B-B14F-4D97-AF65-F5344CB8AC3E}">
        <p14:creationId xmlns:p14="http://schemas.microsoft.com/office/powerpoint/2010/main" val="19673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1D147F-60F4-D645-83DC-6F6BD46F84B7}"/>
              </a:ext>
            </a:extLst>
          </p:cNvPr>
          <p:cNvSpPr>
            <a:spLocks noGrp="1"/>
          </p:cNvSpPr>
          <p:nvPr>
            <p:ph type="title"/>
          </p:nvPr>
        </p:nvSpPr>
        <p:spPr/>
        <p:txBody>
          <a:bodyPr/>
          <a:lstStyle/>
          <a:p>
            <a:r>
              <a:rPr lang="en-US" dirty="0"/>
              <a:t>Potential Real Time Applications</a:t>
            </a:r>
          </a:p>
        </p:txBody>
      </p:sp>
      <p:sp>
        <p:nvSpPr>
          <p:cNvPr id="6" name="Content Placeholder 5">
            <a:extLst>
              <a:ext uri="{FF2B5EF4-FFF2-40B4-BE49-F238E27FC236}">
                <a16:creationId xmlns:a16="http://schemas.microsoft.com/office/drawing/2014/main" id="{0E0EF0E1-9D70-F34B-B679-8CA3C7751746}"/>
              </a:ext>
            </a:extLst>
          </p:cNvPr>
          <p:cNvSpPr>
            <a:spLocks noGrp="1"/>
          </p:cNvSpPr>
          <p:nvPr>
            <p:ph sz="half" idx="1"/>
          </p:nvPr>
        </p:nvSpPr>
        <p:spPr/>
        <p:txBody>
          <a:bodyPr/>
          <a:lstStyle/>
          <a:p>
            <a:pPr marL="0" indent="0">
              <a:buNone/>
            </a:pPr>
            <a:r>
              <a:rPr lang="en-US" u="sng" dirty="0"/>
              <a:t>Long Term</a:t>
            </a:r>
          </a:p>
          <a:p>
            <a:r>
              <a:rPr lang="en-US" dirty="0"/>
              <a:t>Communication with other vehicles</a:t>
            </a:r>
          </a:p>
          <a:p>
            <a:r>
              <a:rPr lang="en-US" dirty="0"/>
              <a:t>Communication with traffic signals</a:t>
            </a:r>
          </a:p>
          <a:p>
            <a:r>
              <a:rPr lang="en-US" dirty="0"/>
              <a:t>Communication with parking lots</a:t>
            </a:r>
          </a:p>
          <a:p>
            <a:r>
              <a:rPr lang="en-US" dirty="0"/>
              <a:t>Communications with buildings</a:t>
            </a:r>
          </a:p>
        </p:txBody>
      </p:sp>
      <p:sp>
        <p:nvSpPr>
          <p:cNvPr id="7" name="Content Placeholder 6">
            <a:extLst>
              <a:ext uri="{FF2B5EF4-FFF2-40B4-BE49-F238E27FC236}">
                <a16:creationId xmlns:a16="http://schemas.microsoft.com/office/drawing/2014/main" id="{B284128D-81EA-EE44-9712-7BF070E9037E}"/>
              </a:ext>
            </a:extLst>
          </p:cNvPr>
          <p:cNvSpPr>
            <a:spLocks noGrp="1"/>
          </p:cNvSpPr>
          <p:nvPr>
            <p:ph sz="half" idx="2"/>
          </p:nvPr>
        </p:nvSpPr>
        <p:spPr/>
        <p:txBody>
          <a:bodyPr/>
          <a:lstStyle/>
          <a:p>
            <a:pPr marL="0" indent="0">
              <a:buNone/>
            </a:pPr>
            <a:r>
              <a:rPr lang="en-US" u="sng" dirty="0"/>
              <a:t>Short Term</a:t>
            </a:r>
          </a:p>
          <a:p>
            <a:r>
              <a:rPr lang="en-US" dirty="0"/>
              <a:t>Communication with manufacturers</a:t>
            </a:r>
          </a:p>
          <a:p>
            <a:endParaRPr lang="en-US" dirty="0"/>
          </a:p>
          <a:p>
            <a:r>
              <a:rPr lang="en-US" dirty="0"/>
              <a:t>Communication with service providers</a:t>
            </a:r>
          </a:p>
          <a:p>
            <a:endParaRPr lang="en-US" dirty="0"/>
          </a:p>
          <a:p>
            <a:r>
              <a:rPr lang="en-US" dirty="0">
                <a:solidFill>
                  <a:srgbClr val="FF0000"/>
                </a:solidFill>
              </a:rPr>
              <a:t>Communication with agencies </a:t>
            </a:r>
          </a:p>
        </p:txBody>
      </p:sp>
      <p:sp>
        <p:nvSpPr>
          <p:cNvPr id="4" name="Slide Number Placeholder 3">
            <a:extLst>
              <a:ext uri="{FF2B5EF4-FFF2-40B4-BE49-F238E27FC236}">
                <a16:creationId xmlns:a16="http://schemas.microsoft.com/office/drawing/2014/main" id="{7586D9AB-3F4D-D546-A665-76AF2990F184}"/>
              </a:ext>
            </a:extLst>
          </p:cNvPr>
          <p:cNvSpPr>
            <a:spLocks noGrp="1"/>
          </p:cNvSpPr>
          <p:nvPr>
            <p:ph type="sldNum" sz="quarter" idx="12"/>
          </p:nvPr>
        </p:nvSpPr>
        <p:spPr/>
        <p:txBody>
          <a:bodyPr/>
          <a:lstStyle/>
          <a:p>
            <a:fld id="{C238F03A-58E1-4ECA-9024-348A9A81A53D}" type="slidenum">
              <a:rPr lang="en-US" smtClean="0"/>
              <a:pPr/>
              <a:t>8</a:t>
            </a:fld>
            <a:endParaRPr lang="en-US" dirty="0"/>
          </a:p>
        </p:txBody>
      </p:sp>
      <p:sp>
        <p:nvSpPr>
          <p:cNvPr id="8" name="Rectangle 7">
            <a:extLst>
              <a:ext uri="{FF2B5EF4-FFF2-40B4-BE49-F238E27FC236}">
                <a16:creationId xmlns:a16="http://schemas.microsoft.com/office/drawing/2014/main" id="{0FF33AD6-BFD4-7A48-A91F-CAB343EFB252}"/>
              </a:ext>
            </a:extLst>
          </p:cNvPr>
          <p:cNvSpPr/>
          <p:nvPr/>
        </p:nvSpPr>
        <p:spPr>
          <a:xfrm>
            <a:off x="370885" y="2348880"/>
            <a:ext cx="3623403" cy="3938209"/>
          </a:xfrm>
          <a:prstGeom prst="rect">
            <a:avLst/>
          </a:prstGeom>
          <a:solidFill>
            <a:schemeClr val="bg1">
              <a:alpha val="77000"/>
            </a:schemeClr>
          </a:solidFill>
          <a:ln w="3810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High</a:t>
            </a:r>
          </a:p>
          <a:p>
            <a:pPr algn="ctr"/>
            <a:r>
              <a:rPr lang="en-US" sz="3200" dirty="0">
                <a:solidFill>
                  <a:schemeClr val="tx1"/>
                </a:solidFill>
              </a:rPr>
              <a:t>Capital</a:t>
            </a:r>
          </a:p>
          <a:p>
            <a:pPr algn="ctr"/>
            <a:r>
              <a:rPr lang="en-US" sz="3200" dirty="0">
                <a:solidFill>
                  <a:schemeClr val="tx1"/>
                </a:solidFill>
              </a:rPr>
              <a:t>$$$</a:t>
            </a:r>
          </a:p>
        </p:txBody>
      </p:sp>
      <p:sp>
        <p:nvSpPr>
          <p:cNvPr id="9" name="Rectangle 8">
            <a:extLst>
              <a:ext uri="{FF2B5EF4-FFF2-40B4-BE49-F238E27FC236}">
                <a16:creationId xmlns:a16="http://schemas.microsoft.com/office/drawing/2014/main" id="{1BF6C186-2A21-7C40-AB99-B04D1B704CD7}"/>
              </a:ext>
            </a:extLst>
          </p:cNvPr>
          <p:cNvSpPr/>
          <p:nvPr/>
        </p:nvSpPr>
        <p:spPr>
          <a:xfrm>
            <a:off x="4788024" y="2348880"/>
            <a:ext cx="3623403" cy="3938209"/>
          </a:xfrm>
          <a:prstGeom prst="rect">
            <a:avLst/>
          </a:prstGeom>
          <a:solidFill>
            <a:schemeClr val="bg1">
              <a:alpha val="77000"/>
            </a:schemeClr>
          </a:solidFill>
          <a:ln w="3810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Low</a:t>
            </a:r>
          </a:p>
          <a:p>
            <a:pPr algn="ctr"/>
            <a:r>
              <a:rPr lang="en-US" sz="3200" dirty="0">
                <a:solidFill>
                  <a:schemeClr val="tx1"/>
                </a:solidFill>
              </a:rPr>
              <a:t>Capital</a:t>
            </a:r>
          </a:p>
          <a:p>
            <a:pPr algn="ctr"/>
            <a:r>
              <a:rPr lang="en-US" sz="3200" dirty="0">
                <a:solidFill>
                  <a:schemeClr val="tx1"/>
                </a:solidFill>
              </a:rPr>
              <a:t>$</a:t>
            </a:r>
          </a:p>
        </p:txBody>
      </p:sp>
    </p:spTree>
    <p:extLst>
      <p:ext uri="{BB962C8B-B14F-4D97-AF65-F5344CB8AC3E}">
        <p14:creationId xmlns:p14="http://schemas.microsoft.com/office/powerpoint/2010/main" val="403961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dissolv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dissolve">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69BF-B7A3-9343-8507-4E8885A7742D}"/>
              </a:ext>
            </a:extLst>
          </p:cNvPr>
          <p:cNvSpPr>
            <a:spLocks noGrp="1"/>
          </p:cNvSpPr>
          <p:nvPr>
            <p:ph type="title"/>
          </p:nvPr>
        </p:nvSpPr>
        <p:spPr/>
        <p:txBody>
          <a:bodyPr/>
          <a:lstStyle/>
          <a:p>
            <a:r>
              <a:rPr lang="en-US" dirty="0"/>
              <a:t>Interesting Short Term Projects</a:t>
            </a:r>
          </a:p>
        </p:txBody>
      </p:sp>
      <p:sp>
        <p:nvSpPr>
          <p:cNvPr id="6" name="Content Placeholder 5">
            <a:extLst>
              <a:ext uri="{FF2B5EF4-FFF2-40B4-BE49-F238E27FC236}">
                <a16:creationId xmlns:a16="http://schemas.microsoft.com/office/drawing/2014/main" id="{AF3B57B6-ADBA-514E-88E0-C8F347DABA10}"/>
              </a:ext>
            </a:extLst>
          </p:cNvPr>
          <p:cNvSpPr>
            <a:spLocks noGrp="1"/>
          </p:cNvSpPr>
          <p:nvPr>
            <p:ph idx="1"/>
          </p:nvPr>
        </p:nvSpPr>
        <p:spPr/>
        <p:txBody>
          <a:bodyPr/>
          <a:lstStyle/>
          <a:p>
            <a:r>
              <a:rPr lang="en-US" dirty="0"/>
              <a:t>So there are lots of potential platforms to build, some will take lots of design and years of technology development</a:t>
            </a:r>
          </a:p>
          <a:p>
            <a:endParaRPr lang="en-US" dirty="0"/>
          </a:p>
          <a:p>
            <a:endParaRPr lang="en-US" dirty="0"/>
          </a:p>
          <a:p>
            <a:r>
              <a:rPr lang="en-US" dirty="0"/>
              <a:t>But are there any that we could do NOW?</a:t>
            </a:r>
          </a:p>
          <a:p>
            <a:endParaRPr lang="en-US" dirty="0"/>
          </a:p>
          <a:p>
            <a:endParaRPr lang="en-US" dirty="0"/>
          </a:p>
          <a:p>
            <a:r>
              <a:rPr lang="en-US" dirty="0"/>
              <a:t>I focus on a few emerging areas with very high social benefits that I have been following for 20 years</a:t>
            </a:r>
          </a:p>
          <a:p>
            <a:endParaRPr lang="en-US" dirty="0"/>
          </a:p>
        </p:txBody>
      </p:sp>
      <p:sp>
        <p:nvSpPr>
          <p:cNvPr id="5" name="Slide Number Placeholder 4">
            <a:extLst>
              <a:ext uri="{FF2B5EF4-FFF2-40B4-BE49-F238E27FC236}">
                <a16:creationId xmlns:a16="http://schemas.microsoft.com/office/drawing/2014/main" id="{46EBDAA1-67C9-AF40-8196-F9B270F627C2}"/>
              </a:ext>
            </a:extLst>
          </p:cNvPr>
          <p:cNvSpPr>
            <a:spLocks noGrp="1"/>
          </p:cNvSpPr>
          <p:nvPr>
            <p:ph type="sldNum" sz="quarter" idx="12"/>
          </p:nvPr>
        </p:nvSpPr>
        <p:spPr/>
        <p:txBody>
          <a:bodyPr/>
          <a:lstStyle/>
          <a:p>
            <a:fld id="{C238F03A-58E1-4ECA-9024-348A9A81A53D}" type="slidenum">
              <a:rPr lang="en-US" smtClean="0"/>
              <a:pPr/>
              <a:t>9</a:t>
            </a:fld>
            <a:endParaRPr lang="en-US" dirty="0"/>
          </a:p>
        </p:txBody>
      </p:sp>
    </p:spTree>
    <p:extLst>
      <p:ext uri="{BB962C8B-B14F-4D97-AF65-F5344CB8AC3E}">
        <p14:creationId xmlns:p14="http://schemas.microsoft.com/office/powerpoint/2010/main" val="17476741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7.2|5.8|15.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Chapter II - failure rates">
  <a:themeElements>
    <a:clrScheme name="Custom 1">
      <a:dk1>
        <a:sysClr val="windowText" lastClr="000000"/>
      </a:dk1>
      <a:lt1>
        <a:sysClr val="window" lastClr="FFFFFF"/>
      </a:lt1>
      <a:dk2>
        <a:srgbClr val="444D9F"/>
      </a:dk2>
      <a:lt2>
        <a:srgbClr val="778DAF"/>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4D9F"/>
    </a:dk2>
    <a:lt2>
      <a:srgbClr val="778DAF"/>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444D9F"/>
    </a:dk2>
    <a:lt2>
      <a:srgbClr val="778DAF"/>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Clarity.thmx</Template>
  <TotalTime>37179</TotalTime>
  <Words>5808</Words>
  <Application>Microsoft Macintosh PowerPoint</Application>
  <PresentationFormat>On-screen Show (4:3)</PresentationFormat>
  <Paragraphs>909</Paragraphs>
  <Slides>64</Slides>
  <Notes>39</Notes>
  <HiddenSlides>25</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64</vt:i4>
      </vt:variant>
    </vt:vector>
  </HeadingPairs>
  <TitlesOfParts>
    <vt:vector size="81" baseType="lpstr">
      <vt:lpstr>ＭＳ Ｐゴシック</vt:lpstr>
      <vt:lpstr>Arial</vt:lpstr>
      <vt:lpstr>Avenir Book</vt:lpstr>
      <vt:lpstr>Avenir Heavy</vt:lpstr>
      <vt:lpstr>Avenir Light</vt:lpstr>
      <vt:lpstr>Calibri</vt:lpstr>
      <vt:lpstr>Calibri Light</vt:lpstr>
      <vt:lpstr>Cambria Math</vt:lpstr>
      <vt:lpstr>Futura Std Book</vt:lpstr>
      <vt:lpstr>Helvetica Light</vt:lpstr>
      <vt:lpstr>Mangal</vt:lpstr>
      <vt:lpstr>Open Sans</vt:lpstr>
      <vt:lpstr>Optima</vt:lpstr>
      <vt:lpstr>Wingdings</vt:lpstr>
      <vt:lpstr>Clarity</vt:lpstr>
      <vt:lpstr>Chapter II - failure rates</vt:lpstr>
      <vt:lpstr>Office Theme</vt:lpstr>
      <vt:lpstr>Applications of Connected Vehicle Technologies to Improve Safety, Mobility, and Emissions  </vt:lpstr>
      <vt:lpstr>The Three Parts That Define Me</vt:lpstr>
      <vt:lpstr>Why Care About Transportation?</vt:lpstr>
      <vt:lpstr>Historical Methods for Measuring How Much We Drive Cars</vt:lpstr>
      <vt:lpstr>OK, But Why Study Transportation Now?</vt:lpstr>
      <vt:lpstr>What are Connected Vehicles?</vt:lpstr>
      <vt:lpstr>Internet of Things (IoT) / Connected Vehicles Era</vt:lpstr>
      <vt:lpstr>Potential Real Time Applications</vt:lpstr>
      <vt:lpstr>Interesting Short Term Projects</vt:lpstr>
      <vt:lpstr>How Vehicle Emissions Are Tested</vt:lpstr>
      <vt:lpstr>Emissions inspection &amp; maintenance (I/M) programs are an enforcement mechanism for vehicle emissions standards</vt:lpstr>
      <vt:lpstr>Direct measurement history</vt:lpstr>
      <vt:lpstr>The Way The World is Moving to Test Emissions Is Modern But Problematic in Tracking Emissions</vt:lpstr>
      <vt:lpstr>The OBD-II system (indirect measurement) is a proxy to direct measurement, but is not very transparent</vt:lpstr>
      <vt:lpstr>What Tests Were Done in PA (2016)</vt:lpstr>
      <vt:lpstr>Emissions Failure Rates by Age (PA, 2016)</vt:lpstr>
      <vt:lpstr>So Why Is This Worth Studying?</vt:lpstr>
      <vt:lpstr>Given the transition to indirect-measurement, we envision remote, selective I/M programs that are cheaper, more convenient</vt:lpstr>
      <vt:lpstr>Our vision: selective, remote I/M</vt:lpstr>
      <vt:lpstr>Data: Colorado conducted millions of concordant direct and indirect tests between 2010 and 2017</vt:lpstr>
      <vt:lpstr>The OBD-MIL is an imperfect proxy for direct-measurement</vt:lpstr>
      <vt:lpstr>Our models were based on a 50:50 stratified data-set</vt:lpstr>
      <vt:lpstr>We built various statistical (“ML”) models to try to do better than a “C”</vt:lpstr>
      <vt:lpstr>With classifier models, jurisdictions can “turn the dial”</vt:lpstr>
      <vt:lpstr>A two-step model could target specific pollutants</vt:lpstr>
      <vt:lpstr>Models can be tuned by jurisdictions based on requirements</vt:lpstr>
      <vt:lpstr>These models to identify high-emitters support the idea of remote, selective I/M</vt:lpstr>
      <vt:lpstr>How might this work? which companies could be involved?</vt:lpstr>
      <vt:lpstr>But.. Can We Merely Trust Manufacturers?</vt:lpstr>
      <vt:lpstr>We Don’t Need to Rely on Manufacturers</vt:lpstr>
      <vt:lpstr>A More Likely Framework</vt:lpstr>
      <vt:lpstr>What other Applications Would Exist Beyond Emissions?</vt:lpstr>
      <vt:lpstr>Allegheny County Has Wide Variation in How Much People Drive Their Cars</vt:lpstr>
      <vt:lpstr>Sample of Data for My Car</vt:lpstr>
      <vt:lpstr>Connected Vehicle Trip Data Could Help Us End our Dependence on Fuel Taxes</vt:lpstr>
      <vt:lpstr>The Big Business of Transportation Funding</vt:lpstr>
      <vt:lpstr>Connected Vehicle Data for MBUFs</vt:lpstr>
      <vt:lpstr>High Level Thoughts on Yearly Revenue</vt:lpstr>
      <vt:lpstr>Summary</vt:lpstr>
      <vt:lpstr>PowerPoint Presentation</vt:lpstr>
      <vt:lpstr>Safety and Congestion Are Big Challenges</vt:lpstr>
      <vt:lpstr>Transportation Emissions are 28% of U.S. GHGs</vt:lpstr>
      <vt:lpstr>Non-GHG Emissions Matter Too</vt:lpstr>
      <vt:lpstr>Adding Up External Costs of Using Gasoline</vt:lpstr>
      <vt:lpstr>An Important Thing to Understand is “How is a Fail Classified”?</vt:lpstr>
      <vt:lpstr>Inspection Process</vt:lpstr>
      <vt:lpstr>Safety Inspection &amp; Registration Data</vt:lpstr>
      <vt:lpstr>Safety Failures Increase as Vehicles Get Older</vt:lpstr>
      <vt:lpstr>.. And As Have Been Driven More</vt:lpstr>
      <vt:lpstr>PA Estimated Failed Vehicles, 2012</vt:lpstr>
      <vt:lpstr>But, Its Hard to Convincingly Show that Vehicles “Are Getting Safer”</vt:lpstr>
      <vt:lpstr>Why the Disconnect?</vt:lpstr>
      <vt:lpstr>Make AV points here instead?</vt:lpstr>
      <vt:lpstr>Light Duty Transportation Has Not Historically Been a “Data Rich” Field</vt:lpstr>
      <vt:lpstr>But there are a few places where I think data and ICT will ’disrupt’ transportation</vt:lpstr>
      <vt:lpstr>Part One: Vehicle Performance</vt:lpstr>
      <vt:lpstr>A Major Policy Instrument in Reducing Emissions, Fatalities are Inspections</vt:lpstr>
      <vt:lpstr>Light-Duty Vehicle Inspections (US)</vt:lpstr>
      <vt:lpstr>What Safety Components Are Checked?</vt:lpstr>
      <vt:lpstr>PA Has a Complex Emissions Program</vt:lpstr>
      <vt:lpstr>PowerPoint Presentation</vt:lpstr>
      <vt:lpstr>Here’s Why You Should Care</vt:lpstr>
      <vt:lpstr>Metrics Possible </vt:lpstr>
      <vt:lpstr>One or Two Slides Showing Neat Results from My Car Over Time (Weiran)?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dc:creator>
  <cp:lastModifiedBy>hsm</cp:lastModifiedBy>
  <cp:revision>3026</cp:revision>
  <cp:lastPrinted>2016-11-10T15:42:45Z</cp:lastPrinted>
  <dcterms:created xsi:type="dcterms:W3CDTF">2010-03-15T22:52:44Z</dcterms:created>
  <dcterms:modified xsi:type="dcterms:W3CDTF">2019-04-09T14:15:12Z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TC103853781033</vt:lpwstr>
  </property>
</Properties>
</file>