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84" r:id="rId3"/>
    <p:sldId id="285" r:id="rId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96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5766" autoAdjust="0"/>
  </p:normalViewPr>
  <p:slideViewPr>
    <p:cSldViewPr snapToGrid="0">
      <p:cViewPr>
        <p:scale>
          <a:sx n="66" d="100"/>
          <a:sy n="66" d="100"/>
        </p:scale>
        <p:origin x="2300" y="81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2251"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2F37C4C-3102-4731-84E8-E2AFA6D69156}" type="datetimeFigureOut">
              <a:rPr lang="en-US" smtClean="0"/>
              <a:t>3/17/2021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B0C73C8-C028-4400-8964-B4CE8F24DB76}" type="slidenum">
              <a:rPr lang="en-US" smtClean="0"/>
              <a:t>‹#›</a:t>
            </a:fld>
            <a:endParaRPr lang="en-US" dirty="0"/>
          </a:p>
        </p:txBody>
      </p:sp>
    </p:spTree>
    <p:extLst>
      <p:ext uri="{BB962C8B-B14F-4D97-AF65-F5344CB8AC3E}">
        <p14:creationId xmlns:p14="http://schemas.microsoft.com/office/powerpoint/2010/main" val="997618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71FCC7F-EFEA-42EB-B5EF-05C5BAA68F89}" type="datetimeFigureOut">
              <a:rPr lang="en-US" smtClean="0"/>
              <a:t>3/17/2021</a:t>
            </a:fld>
            <a:endParaRPr lang="en-US" dirty="0"/>
          </a:p>
        </p:txBody>
      </p:sp>
      <p:sp>
        <p:nvSpPr>
          <p:cNvPr id="4" name="Slide Image Placeholder 3"/>
          <p:cNvSpPr>
            <a:spLocks noGrp="1" noRot="1" noChangeAspect="1"/>
          </p:cNvSpPr>
          <p:nvPr>
            <p:ph type="sldImg" idx="2"/>
          </p:nvPr>
        </p:nvSpPr>
        <p:spPr>
          <a:xfrm>
            <a:off x="763905" y="466725"/>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499872" y="3694177"/>
            <a:ext cx="5937504" cy="513549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9" y="8686864"/>
            <a:ext cx="2881566" cy="466725"/>
          </a:xfrm>
          <a:prstGeom prst="rect">
            <a:avLst/>
          </a:prstGeom>
        </p:spPr>
        <p:txBody>
          <a:bodyPr vert="horz" lIns="91440" tIns="45720" rIns="91440" bIns="45720" rtlCol="0" anchor="b"/>
          <a:lstStyle>
            <a:lvl1pPr algn="r">
              <a:defRPr sz="1200"/>
            </a:lvl1pPr>
          </a:lstStyle>
          <a:p>
            <a:fld id="{F3F70BAB-493A-4593-95B0-382775B89CB6}" type="slidenum">
              <a:rPr lang="en-US" smtClean="0"/>
              <a:t>‹#›</a:t>
            </a:fld>
            <a:endParaRPr lang="en-US" dirty="0"/>
          </a:p>
        </p:txBody>
      </p:sp>
    </p:spTree>
    <p:extLst>
      <p:ext uri="{BB962C8B-B14F-4D97-AF65-F5344CB8AC3E}">
        <p14:creationId xmlns:p14="http://schemas.microsoft.com/office/powerpoint/2010/main" val="891706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3588" y="466725"/>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F70BAB-493A-4593-95B0-382775B89CB6}" type="slidenum">
              <a:rPr lang="en-US" smtClean="0"/>
              <a:t>1</a:t>
            </a:fld>
            <a:endParaRPr lang="en-US" dirty="0"/>
          </a:p>
        </p:txBody>
      </p:sp>
    </p:spTree>
    <p:extLst>
      <p:ext uri="{BB962C8B-B14F-4D97-AF65-F5344CB8AC3E}">
        <p14:creationId xmlns:p14="http://schemas.microsoft.com/office/powerpoint/2010/main" val="19472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84122" y="8685235"/>
            <a:ext cx="297232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6" tIns="45703" rIns="91406" bIns="45703" anchor="b"/>
          <a:lstStyle>
            <a:lvl1pPr defTabSz="912813" eaLnBrk="0" hangingPunct="0">
              <a:defRPr>
                <a:solidFill>
                  <a:schemeClr val="tx1"/>
                </a:solidFill>
                <a:latin typeface="Arial" charset="0"/>
                <a:ea typeface="ＭＳ Ｐゴシック" pitchFamily="-111" charset="-128"/>
              </a:defRPr>
            </a:lvl1pPr>
            <a:lvl2pPr marL="742950" indent="-285750" defTabSz="912813" eaLnBrk="0" hangingPunct="0">
              <a:defRPr>
                <a:solidFill>
                  <a:schemeClr val="tx1"/>
                </a:solidFill>
                <a:latin typeface="Arial" charset="0"/>
                <a:ea typeface="ＭＳ Ｐゴシック" pitchFamily="-111" charset="-128"/>
              </a:defRPr>
            </a:lvl2pPr>
            <a:lvl3pPr marL="1143000" indent="-228600" defTabSz="912813" eaLnBrk="0" hangingPunct="0">
              <a:defRPr>
                <a:solidFill>
                  <a:schemeClr val="tx1"/>
                </a:solidFill>
                <a:latin typeface="Arial" charset="0"/>
                <a:ea typeface="ＭＳ Ｐゴシック" pitchFamily="-111" charset="-128"/>
              </a:defRPr>
            </a:lvl3pPr>
            <a:lvl4pPr marL="1600200" indent="-228600" defTabSz="912813" eaLnBrk="0" hangingPunct="0">
              <a:defRPr>
                <a:solidFill>
                  <a:schemeClr val="tx1"/>
                </a:solidFill>
                <a:latin typeface="Arial" charset="0"/>
                <a:ea typeface="ＭＳ Ｐゴシック" pitchFamily="-111" charset="-128"/>
              </a:defRPr>
            </a:lvl4pPr>
            <a:lvl5pPr marL="2057400" indent="-228600" defTabSz="912813" eaLnBrk="0" hangingPunct="0">
              <a:defRPr>
                <a:solidFill>
                  <a:schemeClr val="tx1"/>
                </a:solidFill>
                <a:latin typeface="Arial" charset="0"/>
                <a:ea typeface="ＭＳ Ｐゴシック" pitchFamily="-111" charset="-128"/>
              </a:defRPr>
            </a:lvl5pPr>
            <a:lvl6pPr marL="2514600" indent="-228600" defTabSz="912813"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912813"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912813"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912813" eaLnBrk="0" fontAlgn="base" hangingPunct="0">
              <a:spcBef>
                <a:spcPct val="0"/>
              </a:spcBef>
              <a:spcAft>
                <a:spcPct val="0"/>
              </a:spcAft>
              <a:defRPr>
                <a:solidFill>
                  <a:schemeClr val="tx1"/>
                </a:solidFill>
                <a:latin typeface="Arial" charset="0"/>
                <a:ea typeface="ＭＳ Ｐゴシック" pitchFamily="-111" charset="-128"/>
              </a:defRPr>
            </a:lvl9pPr>
          </a:lstStyle>
          <a:p>
            <a:pPr algn="r" eaLnBrk="1" hangingPunct="1"/>
            <a:fld id="{B6C41186-8BAF-4C72-AE9F-69D4A5E46AB2}" type="slidenum">
              <a:rPr lang="en-US" sz="1200"/>
              <a:pPr algn="r" eaLnBrk="1" hangingPunct="1"/>
              <a:t>2</a:t>
            </a:fld>
            <a:endParaRPr lang="en-US" sz="1200" dirty="0"/>
          </a:p>
        </p:txBody>
      </p:sp>
      <p:sp>
        <p:nvSpPr>
          <p:cNvPr id="5123" name="Rectangle 2"/>
          <p:cNvSpPr>
            <a:spLocks noGrp="1" noRot="1" noChangeAspect="1" noChangeArrowheads="1" noTextEdit="1"/>
          </p:cNvSpPr>
          <p:nvPr>
            <p:ph type="sldImg"/>
          </p:nvPr>
        </p:nvSpPr>
        <p:spPr>
          <a:xfrm>
            <a:off x="763588" y="466725"/>
            <a:ext cx="5575300" cy="3136900"/>
          </a:xfrm>
          <a:ln/>
        </p:spPr>
      </p:sp>
      <p:sp>
        <p:nvSpPr>
          <p:cNvPr id="5124" name="Rectangle 3"/>
          <p:cNvSpPr>
            <a:spLocks noGrp="1" noChangeArrowheads="1"/>
          </p:cNvSpPr>
          <p:nvPr>
            <p:ph type="body" idx="1"/>
          </p:nvPr>
        </p:nvSpPr>
        <p:spPr>
          <a:noFill/>
        </p:spPr>
        <p:txBody>
          <a:bodyPr/>
          <a:lstStyle/>
          <a:p>
            <a:pPr eaLnBrk="1" hangingPunct="1"/>
            <a:endParaRPr lang="en-US" dirty="0" smtClean="0">
              <a:latin typeface="Arial" charset="0"/>
            </a:endParaRPr>
          </a:p>
        </p:txBody>
      </p:sp>
    </p:spTree>
    <p:extLst>
      <p:ext uri="{BB962C8B-B14F-4D97-AF65-F5344CB8AC3E}">
        <p14:creationId xmlns:p14="http://schemas.microsoft.com/office/powerpoint/2010/main" val="3126918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84122" y="8685235"/>
            <a:ext cx="297232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6" tIns="45703" rIns="91406" bIns="45703" anchor="b"/>
          <a:lstStyle>
            <a:lvl1pPr defTabSz="912813" eaLnBrk="0" hangingPunct="0">
              <a:defRPr>
                <a:solidFill>
                  <a:schemeClr val="tx1"/>
                </a:solidFill>
                <a:latin typeface="Arial" charset="0"/>
                <a:ea typeface="ＭＳ Ｐゴシック" pitchFamily="-111" charset="-128"/>
              </a:defRPr>
            </a:lvl1pPr>
            <a:lvl2pPr marL="742950" indent="-285750" defTabSz="912813" eaLnBrk="0" hangingPunct="0">
              <a:defRPr>
                <a:solidFill>
                  <a:schemeClr val="tx1"/>
                </a:solidFill>
                <a:latin typeface="Arial" charset="0"/>
                <a:ea typeface="ＭＳ Ｐゴシック" pitchFamily="-111" charset="-128"/>
              </a:defRPr>
            </a:lvl2pPr>
            <a:lvl3pPr marL="1143000" indent="-228600" defTabSz="912813" eaLnBrk="0" hangingPunct="0">
              <a:defRPr>
                <a:solidFill>
                  <a:schemeClr val="tx1"/>
                </a:solidFill>
                <a:latin typeface="Arial" charset="0"/>
                <a:ea typeface="ＭＳ Ｐゴシック" pitchFamily="-111" charset="-128"/>
              </a:defRPr>
            </a:lvl3pPr>
            <a:lvl4pPr marL="1600200" indent="-228600" defTabSz="912813" eaLnBrk="0" hangingPunct="0">
              <a:defRPr>
                <a:solidFill>
                  <a:schemeClr val="tx1"/>
                </a:solidFill>
                <a:latin typeface="Arial" charset="0"/>
                <a:ea typeface="ＭＳ Ｐゴシック" pitchFamily="-111" charset="-128"/>
              </a:defRPr>
            </a:lvl4pPr>
            <a:lvl5pPr marL="2057400" indent="-228600" defTabSz="912813" eaLnBrk="0" hangingPunct="0">
              <a:defRPr>
                <a:solidFill>
                  <a:schemeClr val="tx1"/>
                </a:solidFill>
                <a:latin typeface="Arial" charset="0"/>
                <a:ea typeface="ＭＳ Ｐゴシック" pitchFamily="-111" charset="-128"/>
              </a:defRPr>
            </a:lvl5pPr>
            <a:lvl6pPr marL="2514600" indent="-228600" defTabSz="912813"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912813"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912813"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912813" eaLnBrk="0" fontAlgn="base" hangingPunct="0">
              <a:spcBef>
                <a:spcPct val="0"/>
              </a:spcBef>
              <a:spcAft>
                <a:spcPct val="0"/>
              </a:spcAft>
              <a:defRPr>
                <a:solidFill>
                  <a:schemeClr val="tx1"/>
                </a:solidFill>
                <a:latin typeface="Arial" charset="0"/>
                <a:ea typeface="ＭＳ Ｐゴシック" pitchFamily="-111" charset="-128"/>
              </a:defRPr>
            </a:lvl9pPr>
          </a:lstStyle>
          <a:p>
            <a:pPr algn="r" eaLnBrk="1" hangingPunct="1"/>
            <a:fld id="{B6C41186-8BAF-4C72-AE9F-69D4A5E46AB2}" type="slidenum">
              <a:rPr lang="en-US" sz="1200"/>
              <a:pPr algn="r" eaLnBrk="1" hangingPunct="1"/>
              <a:t>3</a:t>
            </a:fld>
            <a:endParaRPr lang="en-US" sz="1200" dirty="0"/>
          </a:p>
        </p:txBody>
      </p:sp>
      <p:sp>
        <p:nvSpPr>
          <p:cNvPr id="5123" name="Rectangle 2"/>
          <p:cNvSpPr>
            <a:spLocks noGrp="1" noRot="1" noChangeAspect="1" noChangeArrowheads="1" noTextEdit="1"/>
          </p:cNvSpPr>
          <p:nvPr>
            <p:ph type="sldImg"/>
          </p:nvPr>
        </p:nvSpPr>
        <p:spPr>
          <a:xfrm>
            <a:off x="763588" y="466725"/>
            <a:ext cx="5575300" cy="3136900"/>
          </a:xfrm>
          <a:ln/>
        </p:spPr>
      </p:sp>
      <p:sp>
        <p:nvSpPr>
          <p:cNvPr id="5124" name="Rectangle 3"/>
          <p:cNvSpPr>
            <a:spLocks noGrp="1" noChangeArrowheads="1"/>
          </p:cNvSpPr>
          <p:nvPr>
            <p:ph type="body" idx="1"/>
          </p:nvPr>
        </p:nvSpPr>
        <p:spPr>
          <a:noFill/>
        </p:spPr>
        <p:txBody>
          <a:bodyPr/>
          <a:lstStyle/>
          <a:p>
            <a:pPr eaLnBrk="1" hangingPunct="1"/>
            <a:endParaRPr lang="en-US" dirty="0" smtClean="0">
              <a:latin typeface="Arial" charset="0"/>
            </a:endParaRPr>
          </a:p>
        </p:txBody>
      </p:sp>
    </p:spTree>
    <p:extLst>
      <p:ext uri="{BB962C8B-B14F-4D97-AF65-F5344CB8AC3E}">
        <p14:creationId xmlns:p14="http://schemas.microsoft.com/office/powerpoint/2010/main" val="2549178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6693444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45133" y="2899954"/>
            <a:ext cx="10515600" cy="2597740"/>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3/17/2021</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94184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3/17/2021</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2093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845133" y="2899954"/>
            <a:ext cx="10515600" cy="2597740"/>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94895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3/17/2021</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1447220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3/17/2021</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2839738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3/17/2021</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2330783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3/17/2021</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1723579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42528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3/17/2021</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2973547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271C829-7C76-419E-9C51-28C487C0F0AD}" type="datetimeFigureOut">
              <a:rPr lang="en-US" smtClean="0"/>
              <a:t>3/17/2021</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A6849BB-F5CC-45A2-B379-C801F0F0652C}" type="slidenum">
              <a:rPr lang="en-US" smtClean="0"/>
              <a:t>‹#›</a:t>
            </a:fld>
            <a:endParaRPr lang="en-US" dirty="0"/>
          </a:p>
        </p:txBody>
      </p:sp>
    </p:spTree>
    <p:extLst>
      <p:ext uri="{BB962C8B-B14F-4D97-AF65-F5344CB8AC3E}">
        <p14:creationId xmlns:p14="http://schemas.microsoft.com/office/powerpoint/2010/main" val="4019487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04849" y="6176963"/>
            <a:ext cx="1862138" cy="572544"/>
          </a:xfrm>
          <a:prstGeom prst="rect">
            <a:avLst/>
          </a:prstGeom>
        </p:spPr>
      </p:pic>
      <p:sp>
        <p:nvSpPr>
          <p:cNvPr id="5" name="Rounded Rectangle 4"/>
          <p:cNvSpPr/>
          <p:nvPr userDrawn="1"/>
        </p:nvSpPr>
        <p:spPr>
          <a:xfrm>
            <a:off x="2870041" y="6410879"/>
            <a:ext cx="6518787" cy="48916"/>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673952" y="6173156"/>
            <a:ext cx="1666401" cy="579112"/>
          </a:xfrm>
          <a:prstGeom prst="rect">
            <a:avLst/>
          </a:prstGeom>
        </p:spPr>
      </p:pic>
    </p:spTree>
    <p:extLst>
      <p:ext uri="{BB962C8B-B14F-4D97-AF65-F5344CB8AC3E}">
        <p14:creationId xmlns:p14="http://schemas.microsoft.com/office/powerpoint/2010/main" val="2397407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400" b="1"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commons.wikimedia.org/wiki/File:Home_font_awesome.sv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www.publicdomainpictures.net/en/view-image.php?image=35693&amp;picture=store-shop-clip-art"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654622" y="616688"/>
            <a:ext cx="9144000" cy="1148317"/>
          </a:xfrm>
          <a:prstGeom prst="rect">
            <a:avLst/>
          </a:prstGeom>
        </p:spPr>
        <p:txBody>
          <a:bodyPr/>
          <a:lstStyle/>
          <a:p>
            <a:pPr algn="ctr"/>
            <a:r>
              <a:rPr lang="en-US" b="1" dirty="0" smtClean="0">
                <a:solidFill>
                  <a:srgbClr val="229651"/>
                </a:solidFill>
              </a:rPr>
              <a:t>Autonomous </a:t>
            </a:r>
            <a:r>
              <a:rPr lang="en-US" b="1" dirty="0">
                <a:solidFill>
                  <a:srgbClr val="229651"/>
                </a:solidFill>
              </a:rPr>
              <a:t>Food Delivery Impacts on Traffic and Sustainability</a:t>
            </a:r>
            <a:endParaRPr lang="en-US" b="1" dirty="0">
              <a:solidFill>
                <a:srgbClr val="229651"/>
              </a:solidFill>
            </a:endParaRPr>
          </a:p>
        </p:txBody>
      </p:sp>
      <p:sp>
        <p:nvSpPr>
          <p:cNvPr id="3" name="Subtitle 2"/>
          <p:cNvSpPr>
            <a:spLocks noGrp="1"/>
          </p:cNvSpPr>
          <p:nvPr>
            <p:ph type="subTitle" idx="1"/>
          </p:nvPr>
        </p:nvSpPr>
        <p:spPr>
          <a:xfrm>
            <a:off x="1572987" y="2636875"/>
            <a:ext cx="9144000" cy="3566494"/>
          </a:xfrm>
        </p:spPr>
        <p:txBody>
          <a:bodyPr>
            <a:normAutofit/>
          </a:bodyPr>
          <a:lstStyle/>
          <a:p>
            <a:r>
              <a:rPr lang="en-US" dirty="0" smtClean="0"/>
              <a:t>Lead Researcher</a:t>
            </a:r>
            <a:r>
              <a:rPr lang="en-US" dirty="0" smtClean="0"/>
              <a:t>: Destenie Nock</a:t>
            </a:r>
            <a:endParaRPr lang="en-US" dirty="0" smtClean="0"/>
          </a:p>
          <a:p>
            <a:r>
              <a:rPr lang="en-US" dirty="0" smtClean="0"/>
              <a:t>Project Team</a:t>
            </a:r>
            <a:r>
              <a:rPr lang="en-US" dirty="0" smtClean="0"/>
              <a:t>: Corey Harper, Gregory Lowry, Mario </a:t>
            </a:r>
            <a:r>
              <a:rPr lang="en-US" dirty="0" err="1" smtClean="0"/>
              <a:t>Berges</a:t>
            </a:r>
            <a:endParaRPr lang="en-US" dirty="0" smtClean="0"/>
          </a:p>
          <a:p>
            <a:endParaRPr lang="en-US" dirty="0"/>
          </a:p>
        </p:txBody>
      </p:sp>
      <p:pic>
        <p:nvPicPr>
          <p:cNvPr id="4" name="Picture 12" descr="Kroger Just Started Delivering Groceries via Unmanned EV in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9811" y="3724600"/>
            <a:ext cx="3972916" cy="2234766"/>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a:extLst>
              <a:ext uri="{FF2B5EF4-FFF2-40B4-BE49-F238E27FC236}">
                <a16:creationId xmlns:a16="http://schemas.microsoft.com/office/drawing/2014/main" id="{00EEF284-889C-F145-93B6-038EA9BB66EE}"/>
              </a:ext>
            </a:extLst>
          </p:cNvPr>
          <p:cNvSpPr/>
          <p:nvPr/>
        </p:nvSpPr>
        <p:spPr>
          <a:xfrm>
            <a:off x="7473141" y="5378383"/>
            <a:ext cx="542287" cy="52856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3</a:t>
            </a:r>
            <a:endParaRPr lang="en-US" dirty="0"/>
          </a:p>
        </p:txBody>
      </p:sp>
      <p:sp>
        <p:nvSpPr>
          <p:cNvPr id="6" name="Oval 5">
            <a:extLst>
              <a:ext uri="{FF2B5EF4-FFF2-40B4-BE49-F238E27FC236}">
                <a16:creationId xmlns:a16="http://schemas.microsoft.com/office/drawing/2014/main" id="{9F972982-8013-934B-8D84-0BE9117F8791}"/>
              </a:ext>
            </a:extLst>
          </p:cNvPr>
          <p:cNvSpPr/>
          <p:nvPr/>
        </p:nvSpPr>
        <p:spPr>
          <a:xfrm>
            <a:off x="6747041" y="4962532"/>
            <a:ext cx="674075" cy="53947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1</a:t>
            </a:r>
            <a:endParaRPr lang="en-US" dirty="0"/>
          </a:p>
        </p:txBody>
      </p:sp>
      <p:sp>
        <p:nvSpPr>
          <p:cNvPr id="7" name="Oval 6">
            <a:extLst>
              <a:ext uri="{FF2B5EF4-FFF2-40B4-BE49-F238E27FC236}">
                <a16:creationId xmlns:a16="http://schemas.microsoft.com/office/drawing/2014/main" id="{1CC8BFAA-8B97-8344-861A-CFDB87CB7643}"/>
              </a:ext>
            </a:extLst>
          </p:cNvPr>
          <p:cNvSpPr/>
          <p:nvPr/>
        </p:nvSpPr>
        <p:spPr>
          <a:xfrm>
            <a:off x="9048942" y="4017212"/>
            <a:ext cx="661162" cy="555317"/>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8</a:t>
            </a:r>
            <a:endParaRPr lang="en-US" dirty="0"/>
          </a:p>
        </p:txBody>
      </p:sp>
      <p:pic>
        <p:nvPicPr>
          <p:cNvPr id="8" name="Picture 7" descr="A picture containing stool, drawing&#10;&#10;Description automatically generated">
            <a:extLst>
              <a:ext uri="{FF2B5EF4-FFF2-40B4-BE49-F238E27FC236}">
                <a16:creationId xmlns:a16="http://schemas.microsoft.com/office/drawing/2014/main" id="{43676578-D640-7A4F-97BC-0E0859C77331}"/>
              </a:ext>
            </a:extLst>
          </p:cNvPr>
          <p:cNvPicPr>
            <a:picLocks noChangeAspect="1"/>
          </p:cNvPicPr>
          <p:nvPr/>
        </p:nvPicPr>
        <p:blipFill>
          <a:blip r:embed="rId4">
            <a:extLst>
              <a:ext uri="{837473B0-CC2E-450A-ABE3-18F120FF3D39}">
                <a1611:picAttrSrcUrl xmlns="" xmlns:a1611="http://schemas.microsoft.com/office/drawing/2016/11/main" r:id="rId5"/>
              </a:ext>
            </a:extLst>
          </a:blip>
          <a:stretch>
            <a:fillRect/>
          </a:stretch>
        </p:blipFill>
        <p:spPr>
          <a:xfrm>
            <a:off x="7673945" y="5826848"/>
            <a:ext cx="679686" cy="485692"/>
          </a:xfrm>
          <a:prstGeom prst="rect">
            <a:avLst/>
          </a:prstGeom>
        </p:spPr>
      </p:pic>
      <p:pic>
        <p:nvPicPr>
          <p:cNvPr id="9" name="Picture 8" descr="A close up of a logo&#10;&#10;Description automatically generated">
            <a:extLst>
              <a:ext uri="{FF2B5EF4-FFF2-40B4-BE49-F238E27FC236}">
                <a16:creationId xmlns:a16="http://schemas.microsoft.com/office/drawing/2014/main" id="{9F4D2443-493A-5047-A1A9-C6DFEBCCB069}"/>
              </a:ext>
            </a:extLst>
          </p:cNvPr>
          <p:cNvPicPr>
            <a:picLocks noChangeAspect="1"/>
          </p:cNvPicPr>
          <p:nvPr/>
        </p:nvPicPr>
        <p:blipFill>
          <a:blip r:embed="rId6">
            <a:extLst>
              <a:ext uri="{837473B0-CC2E-450A-ABE3-18F120FF3D39}">
                <a1611:picAttrSrcUrl xmlns="" xmlns:a1611="http://schemas.microsoft.com/office/drawing/2016/11/main" r:id="rId7"/>
              </a:ext>
            </a:extLst>
          </a:blip>
          <a:stretch>
            <a:fillRect/>
          </a:stretch>
        </p:blipFill>
        <p:spPr>
          <a:xfrm>
            <a:off x="9455331" y="4134272"/>
            <a:ext cx="642872" cy="642872"/>
          </a:xfrm>
          <a:prstGeom prst="rect">
            <a:avLst/>
          </a:prstGeom>
        </p:spPr>
      </p:pic>
      <p:sp>
        <p:nvSpPr>
          <p:cNvPr id="10" name="Right Arrow 9">
            <a:extLst>
              <a:ext uri="{FF2B5EF4-FFF2-40B4-BE49-F238E27FC236}">
                <a16:creationId xmlns:a16="http://schemas.microsoft.com/office/drawing/2014/main" id="{EF0128AD-650B-7B43-A9AC-79CE4D940D0D}"/>
              </a:ext>
            </a:extLst>
          </p:cNvPr>
          <p:cNvSpPr/>
          <p:nvPr/>
        </p:nvSpPr>
        <p:spPr>
          <a:xfrm rot="12966151">
            <a:off x="6984109" y="5582611"/>
            <a:ext cx="430174" cy="22736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id="{FBFB816F-D40C-C84B-A996-CA8EE5A8ECD4}"/>
              </a:ext>
            </a:extLst>
          </p:cNvPr>
          <p:cNvSpPr/>
          <p:nvPr/>
        </p:nvSpPr>
        <p:spPr>
          <a:xfrm rot="20095173">
            <a:off x="7372230" y="4545384"/>
            <a:ext cx="1696836" cy="29399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a:extLst>
              <a:ext uri="{FF2B5EF4-FFF2-40B4-BE49-F238E27FC236}">
                <a16:creationId xmlns:a16="http://schemas.microsoft.com/office/drawing/2014/main" id="{1689697B-9B25-4C42-B5B5-4ED8BADA2F91}"/>
              </a:ext>
            </a:extLst>
          </p:cNvPr>
          <p:cNvSpPr/>
          <p:nvPr/>
        </p:nvSpPr>
        <p:spPr>
          <a:xfrm rot="8981036">
            <a:off x="7917707" y="4911447"/>
            <a:ext cx="1625466" cy="30154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A close up of a logo&#10;&#10;Description automatically generated">
            <a:extLst>
              <a:ext uri="{FF2B5EF4-FFF2-40B4-BE49-F238E27FC236}">
                <a16:creationId xmlns:a16="http://schemas.microsoft.com/office/drawing/2014/main" id="{597A9E17-9F9F-7B42-8848-C9CBBDA79506}"/>
              </a:ext>
            </a:extLst>
          </p:cNvPr>
          <p:cNvPicPr>
            <a:picLocks noChangeAspect="1"/>
          </p:cNvPicPr>
          <p:nvPr/>
        </p:nvPicPr>
        <p:blipFill>
          <a:blip r:embed="rId6">
            <a:extLst>
              <a:ext uri="{837473B0-CC2E-450A-ABE3-18F120FF3D39}">
                <a1611:picAttrSrcUrl xmlns="" xmlns:a1611="http://schemas.microsoft.com/office/drawing/2016/11/main" r:id="rId7"/>
              </a:ext>
            </a:extLst>
          </a:blip>
          <a:stretch>
            <a:fillRect/>
          </a:stretch>
        </p:blipFill>
        <p:spPr>
          <a:xfrm>
            <a:off x="6343093" y="4609209"/>
            <a:ext cx="642872" cy="642872"/>
          </a:xfrm>
          <a:prstGeom prst="rect">
            <a:avLst/>
          </a:prstGeom>
        </p:spPr>
      </p:pic>
      <p:sp>
        <p:nvSpPr>
          <p:cNvPr id="14" name="TextBox 13"/>
          <p:cNvSpPr txBox="1"/>
          <p:nvPr/>
        </p:nvSpPr>
        <p:spPr>
          <a:xfrm>
            <a:off x="2315642" y="5927479"/>
            <a:ext cx="2297873" cy="307777"/>
          </a:xfrm>
          <a:prstGeom prst="rect">
            <a:avLst/>
          </a:prstGeom>
          <a:noFill/>
        </p:spPr>
        <p:txBody>
          <a:bodyPr wrap="none" rtlCol="0">
            <a:spAutoFit/>
          </a:bodyPr>
          <a:lstStyle/>
          <a:p>
            <a:r>
              <a:rPr lang="en-US" sz="1400" i="1" dirty="0" smtClean="0"/>
              <a:t>Grocery Delivery </a:t>
            </a:r>
            <a:r>
              <a:rPr lang="en-US" sz="1400" i="1" dirty="0" smtClean="0"/>
              <a:t>Concept </a:t>
            </a:r>
            <a:r>
              <a:rPr lang="en-US" sz="1400" i="1" dirty="0" smtClean="0"/>
              <a:t>Car</a:t>
            </a:r>
            <a:endParaRPr lang="en-US" sz="1400" i="1" dirty="0"/>
          </a:p>
        </p:txBody>
      </p:sp>
    </p:spTree>
    <p:extLst>
      <p:ext uri="{BB962C8B-B14F-4D97-AF65-F5344CB8AC3E}">
        <p14:creationId xmlns:p14="http://schemas.microsoft.com/office/powerpoint/2010/main" val="1701250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par>
                                <p:cTn id="22" presetID="10" presetClass="entr" presetSubtype="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par>
                                <p:cTn id="34" presetID="10" presetClass="entr" presetSubtype="0" fill="hold"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1"/>
          <p:cNvSpPr txBox="1">
            <a:spLocks/>
          </p:cNvSpPr>
          <p:nvPr/>
        </p:nvSpPr>
        <p:spPr>
          <a:xfrm>
            <a:off x="796834" y="507016"/>
            <a:ext cx="10646229" cy="100584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rgbClr val="229651"/>
                </a:solidFill>
              </a:rPr>
              <a:t>Autonomous Food Delivery Impacts on Traffic and Sustainability– </a:t>
            </a:r>
            <a:r>
              <a:rPr lang="en-US" sz="3600" b="1" dirty="0" smtClean="0">
                <a:solidFill>
                  <a:srgbClr val="229651"/>
                </a:solidFill>
              </a:rPr>
              <a:t>Brief Overview of Project</a:t>
            </a:r>
            <a:endParaRPr lang="en-US" sz="3600" b="1" dirty="0">
              <a:solidFill>
                <a:srgbClr val="229651"/>
              </a:solidFill>
            </a:endParaRPr>
          </a:p>
        </p:txBody>
      </p:sp>
      <p:sp>
        <p:nvSpPr>
          <p:cNvPr id="3" name="Rectangle 2"/>
          <p:cNvSpPr/>
          <p:nvPr/>
        </p:nvSpPr>
        <p:spPr>
          <a:xfrm>
            <a:off x="471640" y="1518831"/>
            <a:ext cx="7825339" cy="4832092"/>
          </a:xfrm>
          <a:prstGeom prst="rect">
            <a:avLst/>
          </a:prstGeom>
        </p:spPr>
        <p:txBody>
          <a:bodyPr wrap="square">
            <a:spAutoFit/>
          </a:bodyPr>
          <a:lstStyle/>
          <a:p>
            <a:pPr marL="171450" indent="-171450">
              <a:spcBef>
                <a:spcPts val="0"/>
              </a:spcBef>
              <a:spcAft>
                <a:spcPts val="0"/>
              </a:spcAft>
              <a:buFont typeface="Arial" panose="020B0604020202020204" pitchFamily="34" charset="0"/>
              <a:buChar char="•"/>
            </a:pPr>
            <a:r>
              <a:rPr lang="en-US" sz="2400" dirty="0" smtClean="0"/>
              <a:t>Goals: </a:t>
            </a:r>
          </a:p>
          <a:p>
            <a:pPr marL="628650" lvl="1" indent="-171450">
              <a:buFont typeface="Arial" panose="020B0604020202020204" pitchFamily="34" charset="0"/>
              <a:buChar char="•"/>
            </a:pPr>
            <a:r>
              <a:rPr lang="en-US" sz="2000" kern="0" dirty="0" smtClean="0"/>
              <a:t>We </a:t>
            </a:r>
            <a:r>
              <a:rPr lang="en-US" sz="2000" kern="0" dirty="0"/>
              <a:t>will develop food delivery demand model(s) and use systems transportation modeling approaches to quantify how autonomous food delivery could affect peak hour traffic operations, and determine delivery alternatives that are most sustainable</a:t>
            </a:r>
          </a:p>
          <a:p>
            <a:pPr marL="628650" lvl="1" indent="-171450">
              <a:buFont typeface="Arial" panose="020B0604020202020204" pitchFamily="34" charset="0"/>
              <a:buChar char="•"/>
            </a:pPr>
            <a:r>
              <a:rPr lang="en-US" sz="2000" kern="0" dirty="0"/>
              <a:t>Develop a relationship with Giant Eagle (local grocery </a:t>
            </a:r>
            <a:r>
              <a:rPr lang="en-US" sz="2000" kern="0" dirty="0" smtClean="0"/>
              <a:t>store), Puget </a:t>
            </a:r>
            <a:r>
              <a:rPr lang="en-US" sz="2000" kern="0" dirty="0"/>
              <a:t>Sound Regional Council  </a:t>
            </a:r>
            <a:r>
              <a:rPr lang="en-US" sz="2000" kern="0" dirty="0" smtClean="0"/>
              <a:t>(transportation authority), and autonomous vehicle companies</a:t>
            </a:r>
            <a:endParaRPr lang="en-US" sz="2000" dirty="0" smtClean="0"/>
          </a:p>
          <a:p>
            <a:pPr marL="457200" indent="-457200">
              <a:buFont typeface="Arial" panose="020B0604020202020204" pitchFamily="34" charset="0"/>
              <a:buChar char="•"/>
            </a:pPr>
            <a:r>
              <a:rPr lang="en-US" sz="2400" dirty="0" smtClean="0"/>
              <a:t>Anticipated </a:t>
            </a:r>
            <a:r>
              <a:rPr lang="en-US" sz="2400" dirty="0" smtClean="0"/>
              <a:t>Outcomes: Produce a traffic modelling tool for understanding how grocery delivery market penetration will impact congestion and environmental sustainability</a:t>
            </a:r>
            <a:endParaRPr lang="en-US" sz="2400" dirty="0" smtClean="0"/>
          </a:p>
          <a:p>
            <a:pPr marL="457200" indent="-457200">
              <a:buFont typeface="Arial" panose="020B0604020202020204" pitchFamily="34" charset="0"/>
              <a:buChar char="•"/>
            </a:pPr>
            <a:r>
              <a:rPr lang="en-US" sz="2400" dirty="0" smtClean="0"/>
              <a:t>Partners – </a:t>
            </a:r>
            <a:r>
              <a:rPr lang="en-US" sz="2400" dirty="0" smtClean="0"/>
              <a:t>Giant Eagle, </a:t>
            </a:r>
            <a:r>
              <a:rPr lang="en-US" sz="2400" dirty="0" err="1" smtClean="0"/>
              <a:t>EasyMile</a:t>
            </a:r>
            <a:r>
              <a:rPr lang="en-US" sz="2400" dirty="0" smtClean="0"/>
              <a:t>, </a:t>
            </a:r>
            <a:r>
              <a:rPr lang="en-US" sz="2400" dirty="0"/>
              <a:t>Puget Sound Regional Council </a:t>
            </a:r>
            <a:endParaRPr lang="en-US" sz="2400" dirty="0" smtClean="0"/>
          </a:p>
        </p:txBody>
      </p:sp>
      <p:pic>
        <p:nvPicPr>
          <p:cNvPr id="1026" name="Picture 2" descr="The future of food delivery could be... robots? Pitt is testing it out |  Pittsburgh Post-Gazet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0348" y="2264465"/>
            <a:ext cx="3590225" cy="25100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6885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1"/>
          <p:cNvSpPr txBox="1">
            <a:spLocks/>
          </p:cNvSpPr>
          <p:nvPr/>
        </p:nvSpPr>
        <p:spPr>
          <a:xfrm>
            <a:off x="876300" y="508000"/>
            <a:ext cx="10439400" cy="102523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rgbClr val="229651"/>
                </a:solidFill>
              </a:rPr>
              <a:t>Autonomous Food Delivery Impacts on Traffic and Sustainability– </a:t>
            </a:r>
            <a:r>
              <a:rPr lang="en-US" sz="3600" b="1" dirty="0" smtClean="0">
                <a:solidFill>
                  <a:srgbClr val="229651"/>
                </a:solidFill>
              </a:rPr>
              <a:t>Expected Outcomes</a:t>
            </a:r>
            <a:endParaRPr lang="en-US" sz="3600" b="1" dirty="0">
              <a:solidFill>
                <a:srgbClr val="229651"/>
              </a:solidFill>
            </a:endParaRPr>
          </a:p>
        </p:txBody>
      </p:sp>
      <p:sp>
        <p:nvSpPr>
          <p:cNvPr id="10" name="Rectangle 9"/>
          <p:cNvSpPr/>
          <p:nvPr/>
        </p:nvSpPr>
        <p:spPr>
          <a:xfrm>
            <a:off x="1049382" y="1518831"/>
            <a:ext cx="10041404" cy="3970318"/>
          </a:xfrm>
          <a:prstGeom prst="rect">
            <a:avLst/>
          </a:prstGeom>
        </p:spPr>
        <p:txBody>
          <a:bodyPr wrap="square">
            <a:spAutoFit/>
          </a:bodyPr>
          <a:lstStyle/>
          <a:p>
            <a:pPr marL="457200" indent="-457200">
              <a:buFont typeface="Arial" panose="020B0604020202020204" pitchFamily="34" charset="0"/>
              <a:buChar char="•"/>
            </a:pPr>
            <a:r>
              <a:rPr lang="en-US" sz="2800" dirty="0" smtClean="0"/>
              <a:t>Expected outcomes</a:t>
            </a:r>
          </a:p>
          <a:p>
            <a:pPr marL="457200" indent="-457200">
              <a:buFont typeface="Arial" panose="020B0604020202020204" pitchFamily="34" charset="0"/>
              <a:buChar char="•"/>
            </a:pPr>
            <a:r>
              <a:rPr lang="en-US" sz="2800" dirty="0"/>
              <a:t>Produce a traffic modelling tool for understanding how grocery delivery market penetration will impact congestion and environmental </a:t>
            </a:r>
            <a:r>
              <a:rPr lang="en-US" sz="2800" dirty="0" smtClean="0"/>
              <a:t>sustainability</a:t>
            </a:r>
          </a:p>
          <a:p>
            <a:pPr marL="457200" indent="-457200">
              <a:buFont typeface="Arial" panose="020B0604020202020204" pitchFamily="34" charset="0"/>
              <a:buChar char="•"/>
            </a:pPr>
            <a:r>
              <a:rPr lang="en-US" sz="2800" kern="0" dirty="0"/>
              <a:t>Environmental </a:t>
            </a:r>
            <a:r>
              <a:rPr lang="en-US" sz="2800" kern="0" dirty="0" smtClean="0"/>
              <a:t>sustainability </a:t>
            </a:r>
            <a:r>
              <a:rPr lang="en-US" sz="2800" kern="0" dirty="0"/>
              <a:t>and e</a:t>
            </a:r>
            <a:r>
              <a:rPr lang="en-US" sz="2800" kern="0" dirty="0" smtClean="0"/>
              <a:t>quity </a:t>
            </a:r>
            <a:r>
              <a:rPr lang="en-US" sz="2800" kern="0" dirty="0"/>
              <a:t>trade-off assessment. </a:t>
            </a:r>
            <a:r>
              <a:rPr lang="en-US" sz="2800" kern="0" dirty="0" smtClean="0"/>
              <a:t>We will perform an </a:t>
            </a:r>
            <a:r>
              <a:rPr lang="en-US" sz="2800" kern="0" dirty="0"/>
              <a:t>a</a:t>
            </a:r>
            <a:r>
              <a:rPr lang="en-US" sz="2800" kern="0" dirty="0" smtClean="0"/>
              <a:t>nalysis </a:t>
            </a:r>
            <a:r>
              <a:rPr lang="en-US" sz="2800" kern="0" dirty="0"/>
              <a:t>of how </a:t>
            </a:r>
            <a:r>
              <a:rPr lang="en-US" sz="2800" kern="0" dirty="0" smtClean="0"/>
              <a:t>grocery delivery impacts air pollution and congestion in low income areas.</a:t>
            </a:r>
          </a:p>
          <a:p>
            <a:pPr marL="457200" indent="-457200">
              <a:buFont typeface="Arial" panose="020B0604020202020204" pitchFamily="34" charset="0"/>
              <a:buChar char="•"/>
            </a:pPr>
            <a:r>
              <a:rPr lang="en-US" sz="2800" kern="0" dirty="0" smtClean="0"/>
              <a:t>Develop a relationship with grocery and autonomous vehicle companies to promote interdisciplinary transportation planning. </a:t>
            </a:r>
            <a:endParaRPr lang="en-US" sz="2800" dirty="0"/>
          </a:p>
        </p:txBody>
      </p:sp>
    </p:spTree>
    <p:extLst>
      <p:ext uri="{BB962C8B-B14F-4D97-AF65-F5344CB8AC3E}">
        <p14:creationId xmlns:p14="http://schemas.microsoft.com/office/powerpoint/2010/main" val="12691056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1087</TotalTime>
  <Words>211</Words>
  <Application>Microsoft Office PowerPoint</Application>
  <PresentationFormat>Widescreen</PresentationFormat>
  <Paragraphs>21</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ＭＳ Ｐゴシック</vt:lpstr>
      <vt:lpstr>Arial</vt:lpstr>
      <vt:lpstr>Calibri</vt:lpstr>
      <vt:lpstr>Calibri Light</vt:lpstr>
      <vt:lpstr>Office Theme</vt:lpstr>
      <vt:lpstr>Autonomous Food Delivery Impacts on Traffic and Sustainability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Schweyer</dc:creator>
  <cp:lastModifiedBy>Destenie Nock</cp:lastModifiedBy>
  <cp:revision>121</cp:revision>
  <cp:lastPrinted>2018-05-02T12:17:04Z</cp:lastPrinted>
  <dcterms:created xsi:type="dcterms:W3CDTF">2018-05-02T11:57:11Z</dcterms:created>
  <dcterms:modified xsi:type="dcterms:W3CDTF">2021-03-17T13:54:30Z</dcterms:modified>
</cp:coreProperties>
</file>