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1" r:id="rId3"/>
    <p:sldId id="293" r:id="rId4"/>
    <p:sldId id="287" r:id="rId5"/>
    <p:sldId id="303" r:id="rId6"/>
    <p:sldId id="289" r:id="rId7"/>
    <p:sldId id="311" r:id="rId8"/>
    <p:sldId id="312" r:id="rId9"/>
    <p:sldId id="317" r:id="rId10"/>
    <p:sldId id="313" r:id="rId11"/>
    <p:sldId id="314" r:id="rId12"/>
    <p:sldId id="315" r:id="rId13"/>
    <p:sldId id="316" r:id="rId14"/>
    <p:sldId id="310" r:id="rId15"/>
    <p:sldId id="306" r:id="rId16"/>
    <p:sldId id="298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9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5752" autoAdjust="0"/>
  </p:normalViewPr>
  <p:slideViewPr>
    <p:cSldViewPr snapToGrid="0">
      <p:cViewPr varScale="1">
        <p:scale>
          <a:sx n="103" d="100"/>
          <a:sy n="103" d="100"/>
        </p:scale>
        <p:origin x="1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251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37C4C-3102-4731-84E8-E2AFA6D69156}" type="datetimeFigureOut">
              <a:rPr lang="en-US" smtClean="0"/>
              <a:t>1/18/21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C73C8-C028-4400-8964-B4CE8F24D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18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FCC7F-EFEA-42EB-B5EF-05C5BAA68F89}" type="datetimeFigureOut">
              <a:rPr lang="en-US" smtClean="0"/>
              <a:t>1/18/21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3905" y="466725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99872" y="3694177"/>
            <a:ext cx="5937504" cy="51354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686864"/>
            <a:ext cx="2881566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70BAB-493A-4593-95B0-382775B89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0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3588" y="466725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0BAB-493A-4593-95B0-382775B89C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8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12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Balance point (half part of the vehicle pay more with either policies) is introduced in county and zip code level to see rural and urban </a:t>
            </a:r>
            <a:r>
              <a:rPr lang="en-US" altLang="zh-CN" sz="1200" dirty="0">
                <a:ea typeface="Open Sans" panose="020B0606030504020204" pitchFamily="34" charset="0"/>
                <a:cs typeface="Open Sans" panose="020B0606030504020204" pitchFamily="34" charset="0"/>
              </a:rPr>
              <a:t>distribution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discrepancy in Pennsylvania and average MBUF rate level.</a:t>
            </a:r>
            <a:endParaRPr lang="en-US" sz="12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1200" dirty="0"/>
              <a:t>Direct conversion of gas tax to MBUF</a:t>
            </a:r>
            <a:r>
              <a:rPr lang="zh-CN" altLang="en-US" sz="1200" dirty="0"/>
              <a:t> </a:t>
            </a:r>
            <a:r>
              <a:rPr lang="en-US" altLang="zh-CN" sz="1200" dirty="0"/>
              <a:t>in a county level</a:t>
            </a:r>
            <a:r>
              <a:rPr lang="en-US" sz="1200" dirty="0"/>
              <a:t> should be ~ 2.5-3 cents/mile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1200" dirty="0"/>
              <a:t>In Allegheny County, urban areas have a lower MBUF rate than suburban and rural area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77190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13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90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15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754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16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2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2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24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3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788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4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556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5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64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6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30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7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0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8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8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10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7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6934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133" y="2899954"/>
            <a:ext cx="10515600" cy="25977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33" y="2899954"/>
            <a:ext cx="10515600" cy="25977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89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2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3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1/18/21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8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1/18/21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7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52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4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8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" y="6176963"/>
            <a:ext cx="1862138" cy="572544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2870041" y="6410879"/>
            <a:ext cx="6518787" cy="4891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2" y="6173156"/>
            <a:ext cx="1666401" cy="57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0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70761" y="235682"/>
            <a:ext cx="10050477" cy="114831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>
                <a:solidFill>
                  <a:srgbClr val="229651"/>
                </a:solidFill>
              </a:rPr>
              <a:t>Leveraging Inspection Records for Vehicle Miles Traveled Estimates and Analysis of Mileage-Based User Fees in Pennsylvania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426134" y="2980706"/>
            <a:ext cx="9144000" cy="3566494"/>
          </a:xfrm>
        </p:spPr>
        <p:txBody>
          <a:bodyPr>
            <a:normAutofit/>
          </a:bodyPr>
          <a:lstStyle/>
          <a:p>
            <a:r>
              <a:rPr lang="en-US" dirty="0"/>
              <a:t>Project Team: </a:t>
            </a:r>
          </a:p>
          <a:p>
            <a:r>
              <a:rPr lang="en-US" altLang="en-US" sz="2000" dirty="0" err="1"/>
              <a:t>Chenyu</a:t>
            </a:r>
            <a:r>
              <a:rPr lang="en-US" altLang="en-US" sz="2000" dirty="0"/>
              <a:t> Yuan (CEE)</a:t>
            </a:r>
          </a:p>
          <a:p>
            <a:r>
              <a:rPr lang="en-US" altLang="en-US" sz="2000" dirty="0" err="1"/>
              <a:t>Zhufeng</a:t>
            </a:r>
            <a:r>
              <a:rPr lang="en-US" altLang="en-US" sz="2000" dirty="0"/>
              <a:t> Fan (CEE)</a:t>
            </a:r>
          </a:p>
          <a:p>
            <a:r>
              <a:rPr lang="en-US" altLang="en-US" sz="2000" dirty="0"/>
              <a:t>Lin </a:t>
            </a:r>
            <a:r>
              <a:rPr lang="en-US" altLang="en-US" sz="2000" dirty="0" err="1"/>
              <a:t>Lyu</a:t>
            </a:r>
            <a:r>
              <a:rPr lang="en-US" altLang="en-US" sz="2000" dirty="0"/>
              <a:t> (CEE)</a:t>
            </a:r>
          </a:p>
          <a:p>
            <a:r>
              <a:rPr lang="en-US" sz="2000" dirty="0"/>
              <a:t>Prithvi Acharya (EPP)</a:t>
            </a:r>
          </a:p>
          <a:p>
            <a:r>
              <a:rPr lang="en-US" sz="2000" dirty="0"/>
              <a:t>H. Scott Matthews (CEE)</a:t>
            </a:r>
          </a:p>
          <a:p>
            <a:br>
              <a:rPr lang="en-US" altLang="en-US" sz="2000" dirty="0"/>
            </a:br>
            <a:br>
              <a:rPr lang="en-US" altLang="en-US" sz="2000" dirty="0"/>
            </a:br>
            <a:endParaRPr lang="en-US" sz="20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6A86CD6-CC0B-684B-98F2-4EBA62D1F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384" y="362222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The Internet of Things and the Connected Vehicle - IEEE SA Beyond Standards">
            <a:extLst>
              <a:ext uri="{FF2B5EF4-FFF2-40B4-BE49-F238E27FC236}">
                <a16:creationId xmlns:a16="http://schemas.microsoft.com/office/drawing/2014/main" id="{7ED8D4E5-FD0E-4A4D-A31F-A09CEA6A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143" y="2980706"/>
            <a:ext cx="4018110" cy="226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590214-3C43-064A-9A05-8E80E30F6C87}"/>
              </a:ext>
            </a:extLst>
          </p:cNvPr>
          <p:cNvSpPr txBox="1"/>
          <p:nvPr/>
        </p:nvSpPr>
        <p:spPr>
          <a:xfrm>
            <a:off x="6787172" y="5371857"/>
            <a:ext cx="4776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https://beyondstandards.ieee.org/connected-vehicles/</a:t>
            </a:r>
          </a:p>
          <a:p>
            <a:r>
              <a:rPr lang="en-US" sz="1400" dirty="0"/>
              <a:t>the-internet-of-things-and-the-connected-vehicle/</a:t>
            </a:r>
          </a:p>
        </p:txBody>
      </p:sp>
    </p:spTree>
    <p:extLst>
      <p:ext uri="{BB962C8B-B14F-4D97-AF65-F5344CB8AC3E}">
        <p14:creationId xmlns:p14="http://schemas.microsoft.com/office/powerpoint/2010/main" val="1701250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284813" y="189111"/>
            <a:ext cx="11647357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229651"/>
                </a:solidFill>
              </a:rPr>
              <a:t>VMT Estimation by County and Urbanity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6879CA-E318-6942-A682-435C02BB3533}"/>
              </a:ext>
            </a:extLst>
          </p:cNvPr>
          <p:cNvSpPr/>
          <p:nvPr/>
        </p:nvSpPr>
        <p:spPr>
          <a:xfrm>
            <a:off x="284813" y="1194951"/>
            <a:ext cx="441075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Calculate VMT by county and urbanity, in every inspection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We pick five representative counties that include urban, suburban, and rural </a:t>
            </a:r>
            <a:r>
              <a:rPr lang="en-US" sz="2400" dirty="0" err="1"/>
              <a:t>zipcode</a:t>
            </a:r>
            <a:r>
              <a:rPr lang="en-US" sz="2400" dirty="0"/>
              <a:t>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Beginning and end of time period have data 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Pick year 2014 for subsequent analysis, as it is relatively recent, robust, and sufficient records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409D1F-40A8-420B-8D7A-19A29EEFDE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82" y="1203653"/>
            <a:ext cx="6718852" cy="39634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F48DA4-A361-42C4-B708-5CFAA9982E9D}"/>
              </a:ext>
            </a:extLst>
          </p:cNvPr>
          <p:cNvSpPr txBox="1"/>
          <p:nvPr/>
        </p:nvSpPr>
        <p:spPr>
          <a:xfrm>
            <a:off x="6108491" y="5288452"/>
            <a:ext cx="4823030" cy="365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VMT 2000-2018 by counties and urbanity</a:t>
            </a:r>
          </a:p>
        </p:txBody>
      </p:sp>
    </p:spTree>
    <p:extLst>
      <p:ext uri="{BB962C8B-B14F-4D97-AF65-F5344CB8AC3E}">
        <p14:creationId xmlns:p14="http://schemas.microsoft.com/office/powerpoint/2010/main" val="420952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F7E520BB-E47D-A44D-BA6F-FE13D80EC459}"/>
              </a:ext>
            </a:extLst>
          </p:cNvPr>
          <p:cNvSpPr/>
          <p:nvPr/>
        </p:nvSpPr>
        <p:spPr>
          <a:xfrm>
            <a:off x="423911" y="1202312"/>
            <a:ext cx="2002911" cy="820718"/>
          </a:xfrm>
          <a:prstGeom prst="parallelogram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PennDot</a:t>
            </a:r>
            <a:r>
              <a:rPr lang="en-US" sz="1400" dirty="0"/>
              <a:t> inspection data</a:t>
            </a: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5DDDD9CB-25EC-234E-B5D2-6F24CA247831}"/>
              </a:ext>
            </a:extLst>
          </p:cNvPr>
          <p:cNvSpPr/>
          <p:nvPr/>
        </p:nvSpPr>
        <p:spPr>
          <a:xfrm>
            <a:off x="260082" y="2294035"/>
            <a:ext cx="2002911" cy="826520"/>
          </a:xfrm>
          <a:prstGeom prst="parallelogram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CompuSpection</a:t>
            </a:r>
            <a:r>
              <a:rPr lang="en-US" sz="1400" dirty="0"/>
              <a:t> inspection data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5E5CB7-5966-8A4D-B713-CCC9A43F2741}"/>
              </a:ext>
            </a:extLst>
          </p:cNvPr>
          <p:cNvSpPr txBox="1">
            <a:spLocks/>
          </p:cNvSpPr>
          <p:nvPr/>
        </p:nvSpPr>
        <p:spPr>
          <a:xfrm>
            <a:off x="329784" y="508001"/>
            <a:ext cx="11707318" cy="6618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229651"/>
                </a:solidFill>
              </a:rPr>
              <a:t>Subsequent Data Analysis Method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64C472E9-9718-4B47-9461-8B92C4F415B7}"/>
              </a:ext>
            </a:extLst>
          </p:cNvPr>
          <p:cNvSpPr/>
          <p:nvPr/>
        </p:nvSpPr>
        <p:spPr>
          <a:xfrm>
            <a:off x="200602" y="3391561"/>
            <a:ext cx="2002908" cy="820718"/>
          </a:xfrm>
          <a:prstGeom prst="parallelogram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NHTSA/EPA </a:t>
            </a:r>
            <a:r>
              <a:rPr lang="en-US" sz="1400" dirty="0" err="1"/>
              <a:t>fueleconomy</a:t>
            </a:r>
            <a:r>
              <a:rPr lang="en-US" sz="1400" dirty="0"/>
              <a:t> data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8FA1560-80CE-2341-AAC3-DD5B95C6500E}"/>
              </a:ext>
            </a:extLst>
          </p:cNvPr>
          <p:cNvCxnSpPr>
            <a:cxnSpLocks/>
          </p:cNvCxnSpPr>
          <p:nvPr/>
        </p:nvCxnSpPr>
        <p:spPr>
          <a:xfrm>
            <a:off x="2785685" y="1439695"/>
            <a:ext cx="932317" cy="9498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7FB0992-8CEE-F541-9B07-9D85C6300A6E}"/>
              </a:ext>
            </a:extLst>
          </p:cNvPr>
          <p:cNvCxnSpPr>
            <a:cxnSpLocks/>
          </p:cNvCxnSpPr>
          <p:nvPr/>
        </p:nvCxnSpPr>
        <p:spPr>
          <a:xfrm>
            <a:off x="2617486" y="2684415"/>
            <a:ext cx="110051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06E65A-C476-114F-B3A4-EB5121A81A04}"/>
              </a:ext>
            </a:extLst>
          </p:cNvPr>
          <p:cNvCxnSpPr>
            <a:cxnSpLocks/>
          </p:cNvCxnSpPr>
          <p:nvPr/>
        </p:nvCxnSpPr>
        <p:spPr>
          <a:xfrm flipV="1">
            <a:off x="2478271" y="3120555"/>
            <a:ext cx="1239731" cy="5886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818A150-EDFF-B648-B2EB-9595C405192B}"/>
              </a:ext>
            </a:extLst>
          </p:cNvPr>
          <p:cNvSpPr/>
          <p:nvPr/>
        </p:nvSpPr>
        <p:spPr>
          <a:xfrm>
            <a:off x="3992763" y="2389555"/>
            <a:ext cx="1300565" cy="8304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Statistical matching process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68106054-00C7-A149-AA22-2B451D1BF8A7}"/>
              </a:ext>
            </a:extLst>
          </p:cNvPr>
          <p:cNvSpPr/>
          <p:nvPr/>
        </p:nvSpPr>
        <p:spPr>
          <a:xfrm>
            <a:off x="5698059" y="1318707"/>
            <a:ext cx="1761228" cy="826516"/>
          </a:xfrm>
          <a:prstGeom prst="parallelogram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Pennsylvania vehicle, VMT and fuel economy data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4D2A3D00-AC50-6F42-BF46-82152C5F4C33}"/>
              </a:ext>
            </a:extLst>
          </p:cNvPr>
          <p:cNvSpPr/>
          <p:nvPr/>
        </p:nvSpPr>
        <p:spPr>
          <a:xfrm>
            <a:off x="5461818" y="2681575"/>
            <a:ext cx="1838417" cy="1027632"/>
          </a:xfrm>
          <a:prstGeom prst="parallelogram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US census urban-suburban-rural classification in PA counties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F12BAF-3661-BE4A-A262-34F7146D363C}"/>
              </a:ext>
            </a:extLst>
          </p:cNvPr>
          <p:cNvCxnSpPr/>
          <p:nvPr/>
        </p:nvCxnSpPr>
        <p:spPr>
          <a:xfrm flipV="1">
            <a:off x="4655072" y="1685712"/>
            <a:ext cx="0" cy="413260"/>
          </a:xfrm>
          <a:prstGeom prst="line">
            <a:avLst/>
          </a:prstGeom>
          <a:ln w="7620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F09695B-5EC3-3A48-AA78-7C9B36C94294}"/>
              </a:ext>
            </a:extLst>
          </p:cNvPr>
          <p:cNvCxnSpPr>
            <a:cxnSpLocks/>
          </p:cNvCxnSpPr>
          <p:nvPr/>
        </p:nvCxnSpPr>
        <p:spPr>
          <a:xfrm>
            <a:off x="4664214" y="1706247"/>
            <a:ext cx="797604" cy="0"/>
          </a:xfrm>
          <a:prstGeom prst="straightConnector1">
            <a:avLst/>
          </a:prstGeom>
          <a:ln w="76200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6C1390A-2A32-0F4F-A132-1AFD4C2476B1}"/>
              </a:ext>
            </a:extLst>
          </p:cNvPr>
          <p:cNvCxnSpPr>
            <a:cxnSpLocks/>
          </p:cNvCxnSpPr>
          <p:nvPr/>
        </p:nvCxnSpPr>
        <p:spPr>
          <a:xfrm>
            <a:off x="7631158" y="1685712"/>
            <a:ext cx="570551" cy="7565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38979B5-90EE-1B4A-8AF1-7F7EF9CCB96E}"/>
              </a:ext>
            </a:extLst>
          </p:cNvPr>
          <p:cNvCxnSpPr>
            <a:cxnSpLocks/>
          </p:cNvCxnSpPr>
          <p:nvPr/>
        </p:nvCxnSpPr>
        <p:spPr>
          <a:xfrm flipV="1">
            <a:off x="7459287" y="2840558"/>
            <a:ext cx="742422" cy="4785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04F7D5D-58F2-C849-B031-8C64BB047F63}"/>
              </a:ext>
            </a:extLst>
          </p:cNvPr>
          <p:cNvSpPr/>
          <p:nvPr/>
        </p:nvSpPr>
        <p:spPr>
          <a:xfrm>
            <a:off x="8556201" y="2249339"/>
            <a:ext cx="1300565" cy="8304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Geographical matching process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D7082FE-013B-214D-83EC-DF76674416FA}"/>
              </a:ext>
            </a:extLst>
          </p:cNvPr>
          <p:cNvCxnSpPr>
            <a:cxnSpLocks/>
          </p:cNvCxnSpPr>
          <p:nvPr/>
        </p:nvCxnSpPr>
        <p:spPr>
          <a:xfrm>
            <a:off x="10052497" y="2550311"/>
            <a:ext cx="627530" cy="0"/>
          </a:xfrm>
          <a:prstGeom prst="line">
            <a:avLst/>
          </a:prstGeom>
          <a:ln w="7620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34EDF2C-4EAE-3242-B03E-0D5B42733BA4}"/>
              </a:ext>
            </a:extLst>
          </p:cNvPr>
          <p:cNvCxnSpPr>
            <a:cxnSpLocks/>
          </p:cNvCxnSpPr>
          <p:nvPr/>
        </p:nvCxnSpPr>
        <p:spPr>
          <a:xfrm flipV="1">
            <a:off x="10680027" y="2530609"/>
            <a:ext cx="0" cy="2724737"/>
          </a:xfrm>
          <a:prstGeom prst="line">
            <a:avLst/>
          </a:prstGeom>
          <a:ln w="7620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14CFF2A-D142-624F-9B4C-BD5E41883502}"/>
              </a:ext>
            </a:extLst>
          </p:cNvPr>
          <p:cNvCxnSpPr>
            <a:cxnSpLocks/>
          </p:cNvCxnSpPr>
          <p:nvPr/>
        </p:nvCxnSpPr>
        <p:spPr>
          <a:xfrm flipH="1">
            <a:off x="9806040" y="5255346"/>
            <a:ext cx="873987" cy="0"/>
          </a:xfrm>
          <a:prstGeom prst="straightConnector1">
            <a:avLst/>
          </a:prstGeom>
          <a:ln w="76200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64BE4ECA-2B4A-0B42-BDD5-2D12F6382F70}"/>
              </a:ext>
            </a:extLst>
          </p:cNvPr>
          <p:cNvSpPr/>
          <p:nvPr/>
        </p:nvSpPr>
        <p:spPr>
          <a:xfrm>
            <a:off x="7857457" y="4707963"/>
            <a:ext cx="1912817" cy="1094769"/>
          </a:xfrm>
          <a:prstGeom prst="parallelogram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Pennsylvania vehicle, VMT, geographical and fuel economy data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1D0BEAD-4797-644D-AC43-D696AC45CF2D}"/>
              </a:ext>
            </a:extLst>
          </p:cNvPr>
          <p:cNvCxnSpPr>
            <a:cxnSpLocks/>
          </p:cNvCxnSpPr>
          <p:nvPr/>
        </p:nvCxnSpPr>
        <p:spPr>
          <a:xfrm flipH="1">
            <a:off x="6866370" y="5134719"/>
            <a:ext cx="867729" cy="0"/>
          </a:xfrm>
          <a:prstGeom prst="straightConnector1">
            <a:avLst/>
          </a:prstGeom>
          <a:ln w="76200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73C36F51-5A6F-A54E-8317-3BE47F2778DE}"/>
              </a:ext>
            </a:extLst>
          </p:cNvPr>
          <p:cNvSpPr/>
          <p:nvPr/>
        </p:nvSpPr>
        <p:spPr>
          <a:xfrm>
            <a:off x="5222204" y="4768805"/>
            <a:ext cx="1450714" cy="97308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VMT distribution adjustment; fuel tax and MBUF calculation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ABE6B4A-D775-8A43-AAB8-7EA09F5EC233}"/>
              </a:ext>
            </a:extLst>
          </p:cNvPr>
          <p:cNvCxnSpPr>
            <a:cxnSpLocks/>
          </p:cNvCxnSpPr>
          <p:nvPr/>
        </p:nvCxnSpPr>
        <p:spPr>
          <a:xfrm flipH="1" flipV="1">
            <a:off x="3697012" y="5125800"/>
            <a:ext cx="1230878" cy="6380"/>
          </a:xfrm>
          <a:prstGeom prst="straightConnector1">
            <a:avLst/>
          </a:prstGeom>
          <a:ln w="76200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arallelogram 48">
            <a:extLst>
              <a:ext uri="{FF2B5EF4-FFF2-40B4-BE49-F238E27FC236}">
                <a16:creationId xmlns:a16="http://schemas.microsoft.com/office/drawing/2014/main" id="{325B3D26-EB66-9C4D-A688-76014DAB81B5}"/>
              </a:ext>
            </a:extLst>
          </p:cNvPr>
          <p:cNvSpPr/>
          <p:nvPr/>
        </p:nvSpPr>
        <p:spPr>
          <a:xfrm>
            <a:off x="1164160" y="4626043"/>
            <a:ext cx="2368148" cy="1258607"/>
          </a:xfrm>
          <a:prstGeom prst="parallelogram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Final geospatial analysis with VMT distribution and fuel tax/MBUF comparison</a:t>
            </a:r>
          </a:p>
        </p:txBody>
      </p:sp>
    </p:spTree>
    <p:extLst>
      <p:ext uri="{BB962C8B-B14F-4D97-AF65-F5344CB8AC3E}">
        <p14:creationId xmlns:p14="http://schemas.microsoft.com/office/powerpoint/2010/main" val="55681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3" grpId="0" animBg="1"/>
      <p:bldP spid="14" grpId="0" animBg="1"/>
      <p:bldP spid="15" grpId="0" animBg="1"/>
      <p:bldP spid="20" grpId="0" animBg="1"/>
      <p:bldP spid="44" grpId="0" animBg="1"/>
      <p:bldP spid="47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A44B0D-DF24-8D42-8081-69622E713D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28" t="2739" r="3683" b="4328"/>
          <a:stretch/>
        </p:blipFill>
        <p:spPr>
          <a:xfrm>
            <a:off x="1053303" y="1776611"/>
            <a:ext cx="5395482" cy="3390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35F8C3-AE4D-0546-937A-F982544A221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5" r="12694" b="2611"/>
          <a:stretch/>
        </p:blipFill>
        <p:spPr>
          <a:xfrm>
            <a:off x="7186129" y="1776610"/>
            <a:ext cx="4239400" cy="3390201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272321" y="94597"/>
            <a:ext cx="11647357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solidFill>
                  <a:srgbClr val="229651"/>
                </a:solidFill>
              </a:rPr>
              <a:t>Pennsylvania Examples Using Inspection Records and Algorithms</a:t>
            </a:r>
          </a:p>
        </p:txBody>
      </p:sp>
      <p:sp>
        <p:nvSpPr>
          <p:cNvPr id="3" name="Rectangle 2"/>
          <p:cNvSpPr/>
          <p:nvPr/>
        </p:nvSpPr>
        <p:spPr>
          <a:xfrm>
            <a:off x="934354" y="1512856"/>
            <a:ext cx="11257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69F06B-7A9F-9F4C-9F78-83A8FBA593C0}"/>
              </a:ext>
            </a:extLst>
          </p:cNvPr>
          <p:cNvSpPr/>
          <p:nvPr/>
        </p:nvSpPr>
        <p:spPr>
          <a:xfrm>
            <a:off x="305773" y="583497"/>
            <a:ext cx="116139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000" dirty="0">
                <a:ea typeface="Open Sans" panose="020B0606030504020204" pitchFamily="34" charset="0"/>
                <a:cs typeface="Open Sans" panose="020B0606030504020204" pitchFamily="34" charset="0"/>
              </a:rPr>
              <a:t>MBUF Balance points at county and zip code level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000" dirty="0"/>
              <a:t>Direct conversion of gas tax to MBUF</a:t>
            </a:r>
            <a:r>
              <a:rPr lang="zh-CN" altLang="en-US" sz="2000" dirty="0"/>
              <a:t> </a:t>
            </a:r>
            <a:r>
              <a:rPr lang="en-US" altLang="zh-CN" sz="2000" dirty="0"/>
              <a:t>at a county level</a:t>
            </a:r>
            <a:r>
              <a:rPr lang="en-US" sz="2000" dirty="0"/>
              <a:t> should be ~ 2.5-3 cents/mile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000" dirty="0"/>
              <a:t>In Allegheny County, urban areas have a lower MBUF rate than suburban and rural area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5AED5E-FFED-C54D-AEC6-B90DD32FEB84}"/>
              </a:ext>
            </a:extLst>
          </p:cNvPr>
          <p:cNvSpPr/>
          <p:nvPr/>
        </p:nvSpPr>
        <p:spPr>
          <a:xfrm>
            <a:off x="934354" y="5166813"/>
            <a:ext cx="5468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Balance point between MBUF and fuel tax in each county in Pennsylvania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BB5E82-C213-E245-8113-C6A9FD563923}"/>
              </a:ext>
            </a:extLst>
          </p:cNvPr>
          <p:cNvSpPr/>
          <p:nvPr/>
        </p:nvSpPr>
        <p:spPr>
          <a:xfrm>
            <a:off x="6571337" y="5175284"/>
            <a:ext cx="5468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Balance point between MBUF and fuel tax in each county in Allegheny County</a:t>
            </a:r>
          </a:p>
        </p:txBody>
      </p:sp>
    </p:spTree>
    <p:extLst>
      <p:ext uri="{BB962C8B-B14F-4D97-AF65-F5344CB8AC3E}">
        <p14:creationId xmlns:p14="http://schemas.microsoft.com/office/powerpoint/2010/main" val="234374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272321" y="94597"/>
            <a:ext cx="11647357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solidFill>
                  <a:srgbClr val="229651"/>
                </a:solidFill>
              </a:rPr>
              <a:t>Representative PA Vehicle Examples (high, low FE and VMT)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EE2D68-37FA-1945-A273-C5C0F7F85037}"/>
              </a:ext>
            </a:extLst>
          </p:cNvPr>
          <p:cNvGraphicFramePr>
            <a:graphicFrameLocks noGrp="1"/>
          </p:cNvGraphicFramePr>
          <p:nvPr/>
        </p:nvGraphicFramePr>
        <p:xfrm>
          <a:off x="1735016" y="805017"/>
          <a:ext cx="8646941" cy="4251555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1902556">
                  <a:extLst>
                    <a:ext uri="{9D8B030D-6E8A-4147-A177-3AD203B41FA5}">
                      <a16:colId xmlns:a16="http://schemas.microsoft.com/office/drawing/2014/main" val="3498206041"/>
                    </a:ext>
                  </a:extLst>
                </a:gridCol>
                <a:gridCol w="1167077">
                  <a:extLst>
                    <a:ext uri="{9D8B030D-6E8A-4147-A177-3AD203B41FA5}">
                      <a16:colId xmlns:a16="http://schemas.microsoft.com/office/drawing/2014/main" val="2685962790"/>
                    </a:ext>
                  </a:extLst>
                </a:gridCol>
                <a:gridCol w="1080758">
                  <a:extLst>
                    <a:ext uri="{9D8B030D-6E8A-4147-A177-3AD203B41FA5}">
                      <a16:colId xmlns:a16="http://schemas.microsoft.com/office/drawing/2014/main" val="473448887"/>
                    </a:ext>
                  </a:extLst>
                </a:gridCol>
                <a:gridCol w="871124">
                  <a:extLst>
                    <a:ext uri="{9D8B030D-6E8A-4147-A177-3AD203B41FA5}">
                      <a16:colId xmlns:a16="http://schemas.microsoft.com/office/drawing/2014/main" val="2495396994"/>
                    </a:ext>
                  </a:extLst>
                </a:gridCol>
                <a:gridCol w="1161792">
                  <a:extLst>
                    <a:ext uri="{9D8B030D-6E8A-4147-A177-3AD203B41FA5}">
                      <a16:colId xmlns:a16="http://schemas.microsoft.com/office/drawing/2014/main" val="3173770203"/>
                    </a:ext>
                  </a:extLst>
                </a:gridCol>
                <a:gridCol w="951278">
                  <a:extLst>
                    <a:ext uri="{9D8B030D-6E8A-4147-A177-3AD203B41FA5}">
                      <a16:colId xmlns:a16="http://schemas.microsoft.com/office/drawing/2014/main" val="4182683863"/>
                    </a:ext>
                  </a:extLst>
                </a:gridCol>
                <a:gridCol w="792732">
                  <a:extLst>
                    <a:ext uri="{9D8B030D-6E8A-4147-A177-3AD203B41FA5}">
                      <a16:colId xmlns:a16="http://schemas.microsoft.com/office/drawing/2014/main" val="2056245746"/>
                    </a:ext>
                  </a:extLst>
                </a:gridCol>
                <a:gridCol w="719624">
                  <a:extLst>
                    <a:ext uri="{9D8B030D-6E8A-4147-A177-3AD203B41FA5}">
                      <a16:colId xmlns:a16="http://schemas.microsoft.com/office/drawing/2014/main" val="2330371468"/>
                    </a:ext>
                  </a:extLst>
                </a:gridCol>
              </a:tblGrid>
              <a:tr h="40679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Make/Model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Vehicle Type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VMT </a:t>
                      </a:r>
                      <a:b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(miles/year)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Fuel economy (MPG)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Annual Fuel Tax ($)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Change in cost between fuel tax and MBUF of: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886004"/>
                  </a:ext>
                </a:extLst>
              </a:tr>
              <a:tr h="2551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¢1/mi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¢2/mi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¢3/mi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9847923"/>
                  </a:ext>
                </a:extLst>
              </a:tr>
              <a:tr h="6253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Chevrolet Malibu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Sedan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13,277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-55%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155212"/>
                  </a:ext>
                </a:extLst>
              </a:tr>
              <a:tr h="417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Ford Fusion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Sedan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33,399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089483"/>
                  </a:ext>
                </a:extLst>
              </a:tr>
              <a:tr h="417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Honda Insight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Hybrid Sedan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16,323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-27%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053552"/>
                  </a:ext>
                </a:extLst>
              </a:tr>
              <a:tr h="417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 Toyota Prius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Hybrid Sedan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6,364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094263"/>
                  </a:ext>
                </a:extLst>
              </a:tr>
              <a:tr h="417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 Honda Pilot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SUV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35,348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-39%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7070295"/>
                  </a:ext>
                </a:extLst>
              </a:tr>
              <a:tr h="417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 Toyota RAV4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SUV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8,121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-59%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533298"/>
                  </a:ext>
                </a:extLst>
              </a:tr>
              <a:tr h="417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 Ford F-150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Pickup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27,162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-72%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-45%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1088682"/>
                  </a:ext>
                </a:extLst>
              </a:tr>
              <a:tr h="4268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 Dodge Ram 1500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Pickup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9,266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-74%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2757917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BC82B86-0D24-FF4C-9C2F-F232F14B2089}"/>
              </a:ext>
            </a:extLst>
          </p:cNvPr>
          <p:cNvSpPr/>
          <p:nvPr/>
        </p:nvSpPr>
        <p:spPr>
          <a:xfrm>
            <a:off x="544644" y="5056572"/>
            <a:ext cx="116473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Hybrid vehicles may cost over 150% more with a ¢3 per mile MBUF than a fuel tax.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Low fuel economy vehicles will likely have a lower overall annual cost with MBUF than with the existing per-gallon tax.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Overall, this emphasizes the point that fuel economy and VMT are both very important in determining whether a vehicle owner would be better or worse off with a MBUF system.  </a:t>
            </a:r>
          </a:p>
        </p:txBody>
      </p:sp>
    </p:spTree>
    <p:extLst>
      <p:ext uri="{BB962C8B-B14F-4D97-AF65-F5344CB8AC3E}">
        <p14:creationId xmlns:p14="http://schemas.microsoft.com/office/powerpoint/2010/main" val="318366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F1FDC2-1F2C-9240-8697-A0930C57EF44}"/>
              </a:ext>
            </a:extLst>
          </p:cNvPr>
          <p:cNvSpPr txBox="1">
            <a:spLocks/>
          </p:cNvSpPr>
          <p:nvPr/>
        </p:nvSpPr>
        <p:spPr>
          <a:xfrm>
            <a:off x="272321" y="366823"/>
            <a:ext cx="11647357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229651"/>
                </a:solidFill>
              </a:rPr>
              <a:t>Conclusions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79F0F1-8F0E-AB46-BAAA-C085F4D4C9E0}"/>
              </a:ext>
            </a:extLst>
          </p:cNvPr>
          <p:cNvSpPr/>
          <p:nvPr/>
        </p:nvSpPr>
        <p:spPr>
          <a:xfrm>
            <a:off x="1106741" y="1225689"/>
            <a:ext cx="11257646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Transition from per-gal to per mile is inevitable, and necessary!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 do it smoothly, states need the tech, but also need to know: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how much money they need, and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what kind of rate structure they want to use.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Data for either of these is lacking.</a:t>
            </a:r>
          </a:p>
          <a:p>
            <a:pPr lvl="1"/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817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284813" y="447641"/>
            <a:ext cx="11647357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229651"/>
                </a:solidFill>
              </a:rPr>
              <a:t>Our Eventual Goal – Planning Dashboard Tool</a:t>
            </a:r>
          </a:p>
        </p:txBody>
      </p:sp>
      <p:sp>
        <p:nvSpPr>
          <p:cNvPr id="3" name="Rectangle 2"/>
          <p:cNvSpPr/>
          <p:nvPr/>
        </p:nvSpPr>
        <p:spPr>
          <a:xfrm>
            <a:off x="934354" y="1512856"/>
            <a:ext cx="11257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69F06B-7A9F-9F4C-9F78-83A8FBA593C0}"/>
              </a:ext>
            </a:extLst>
          </p:cNvPr>
          <p:cNvSpPr/>
          <p:nvPr/>
        </p:nvSpPr>
        <p:spPr>
          <a:xfrm>
            <a:off x="649541" y="1207730"/>
            <a:ext cx="112576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wide range of results from the “consistent data source for all states” shows us the challenge in using national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 can do better via direct collaboration with state DOTs, who can verify the data needed and disbursements to be ‘covered’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1874838" algn="l"/>
              </a:tabLst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Can organize available data for passenger and commercial vehicles (VMT), revenues, disbursements and create what-if scenarios relevant to rate setting decisions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Note: Revenue neutral may be a mistake!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1354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329784" y="508000"/>
            <a:ext cx="11707318" cy="1025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229651"/>
                </a:solidFill>
              </a:rPr>
              <a:t>How Can you Help?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5751" y="1212601"/>
            <a:ext cx="100414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 need partners interested in using our work to date, and willing to help us improve the planning tool.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Ideal partners are state DOTs and technology providers – anyone who has data that can make this better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Contact me if interested or for copies of the papers!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dirty="0"/>
              <a:t> </a:t>
            </a:r>
            <a:r>
              <a:rPr lang="en-US" sz="3200" dirty="0" err="1"/>
              <a:t>hsm@cmu.edu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3320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284813" y="507016"/>
            <a:ext cx="11647357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29651"/>
                </a:solidFill>
              </a:rPr>
              <a:t>The Transportation Funding Challenge</a:t>
            </a:r>
          </a:p>
        </p:txBody>
      </p:sp>
      <p:sp>
        <p:nvSpPr>
          <p:cNvPr id="3" name="Rectangle 2"/>
          <p:cNvSpPr/>
          <p:nvPr/>
        </p:nvSpPr>
        <p:spPr>
          <a:xfrm>
            <a:off x="764676" y="1888224"/>
            <a:ext cx="1125764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Gas taxes ($/gal) have been primary funding source for transportation at the federal and state levels since beginning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Federal funds augment state funds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But federal gas tax rate hasn’t increased since 1990s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Inflation has eroded value of federal share, caused states to have to increase rates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Hybrid/electric/high fuel economy vehicles pay far less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Expected transition from “pay by gallon” to “pay by mile”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4098" name="Picture 2" descr="Illinois gas tax to double Monday as Governor JB Pritzker signs  infrastructure spending bill into law - ABC7 Chicago">
            <a:extLst>
              <a:ext uri="{FF2B5EF4-FFF2-40B4-BE49-F238E27FC236}">
                <a16:creationId xmlns:a16="http://schemas.microsoft.com/office/drawing/2014/main" id="{6E3F0AFA-96B3-4C40-B6CC-482DE549E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8" t="15487" r="12143" b="27619"/>
          <a:stretch/>
        </p:blipFill>
        <p:spPr bwMode="auto">
          <a:xfrm>
            <a:off x="8977745" y="0"/>
            <a:ext cx="3214255" cy="177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60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272321" y="328386"/>
            <a:ext cx="11647357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229651"/>
                </a:solidFill>
              </a:rPr>
              <a:t>What are Mileage-Based User Fees </a:t>
            </a:r>
          </a:p>
          <a:p>
            <a:pPr algn="ctr"/>
            <a:r>
              <a:rPr lang="en-US" sz="4000" b="1" dirty="0">
                <a:solidFill>
                  <a:srgbClr val="229651"/>
                </a:solidFill>
              </a:rPr>
              <a:t>(a.k.a. Road User Charges)?</a:t>
            </a:r>
          </a:p>
        </p:txBody>
      </p:sp>
      <p:sp>
        <p:nvSpPr>
          <p:cNvPr id="3" name="Rectangle 2"/>
          <p:cNvSpPr/>
          <p:nvPr/>
        </p:nvSpPr>
        <p:spPr>
          <a:xfrm>
            <a:off x="756224" y="1714736"/>
            <a:ext cx="112576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direct way of charging vehicles for use of transportation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Requires: technology to track mileage (and maybe location), account for gas taxes paid, and a pre-set per-mile fee 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Various states have done MBUF/RUC pilots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Technology may work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“Double charging” gas taxes is key financial challenge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Fee is independent of fuel economy, all based on VMT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Several states have moved from pilot to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684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272321" y="153417"/>
            <a:ext cx="11647357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229651"/>
                </a:solidFill>
              </a:rPr>
              <a:t>Separate Literature Review:</a:t>
            </a:r>
          </a:p>
          <a:p>
            <a:pPr algn="ctr"/>
            <a:r>
              <a:rPr lang="en-US" sz="4000" b="1" dirty="0">
                <a:solidFill>
                  <a:srgbClr val="229651"/>
                </a:solidFill>
              </a:rPr>
              <a:t>Existing Transportation Funding Issues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66220" y="1441604"/>
            <a:ext cx="112576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State ‘transportation’ expenditures and funding systems complex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Funds construction, maintenance, administration, police, etc.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Mix of state and federal funds (including gas taxes)</a:t>
            </a:r>
          </a:p>
          <a:p>
            <a:pPr lvl="1"/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8FDBA-F8B5-0C44-8628-FA0B157D8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424" y="3002052"/>
            <a:ext cx="7931397" cy="37609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70B0BB-98B8-D542-8BD9-CEA59F221E2F}"/>
              </a:ext>
            </a:extLst>
          </p:cNvPr>
          <p:cNvSpPr txBox="1"/>
          <p:nvPr/>
        </p:nvSpPr>
        <p:spPr>
          <a:xfrm>
            <a:off x="9263690" y="3002052"/>
            <a:ext cx="2926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Source:</a:t>
            </a:r>
          </a:p>
          <a:p>
            <a:r>
              <a:rPr lang="en-US" dirty="0"/>
              <a:t>DOT Highway Statistics Series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7BF8EB-850A-1F4F-A80D-3641439D7D72}"/>
              </a:ext>
            </a:extLst>
          </p:cNvPr>
          <p:cNvSpPr txBox="1"/>
          <p:nvPr/>
        </p:nvSpPr>
        <p:spPr>
          <a:xfrm>
            <a:off x="-4204" y="3671645"/>
            <a:ext cx="2272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Gas taxes or MBUFs -&gt;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B9225-286A-1345-BFB2-816DCCCD4443}"/>
              </a:ext>
            </a:extLst>
          </p:cNvPr>
          <p:cNvSpPr txBox="1"/>
          <p:nvPr/>
        </p:nvSpPr>
        <p:spPr>
          <a:xfrm>
            <a:off x="10327576" y="4559360"/>
            <a:ext cx="1694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Need to pay for </a:t>
            </a:r>
          </a:p>
          <a:p>
            <a:r>
              <a:rPr lang="en-US" dirty="0">
                <a:solidFill>
                  <a:srgbClr val="FF0000"/>
                </a:solidFill>
              </a:rPr>
              <a:t>all of this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44DAF5A1-A6EA-344F-8E5F-AC953EF3CEAF}"/>
              </a:ext>
            </a:extLst>
          </p:cNvPr>
          <p:cNvSpPr/>
          <p:nvPr/>
        </p:nvSpPr>
        <p:spPr>
          <a:xfrm>
            <a:off x="9795821" y="4040977"/>
            <a:ext cx="452584" cy="176605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2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272321" y="153417"/>
            <a:ext cx="11647357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229651"/>
                </a:solidFill>
              </a:rPr>
              <a:t>Focus After Literature Review:</a:t>
            </a:r>
          </a:p>
          <a:p>
            <a:pPr algn="ctr"/>
            <a:r>
              <a:rPr lang="en-US" sz="4000" b="1" dirty="0">
                <a:solidFill>
                  <a:srgbClr val="229651"/>
                </a:solidFill>
              </a:rPr>
              <a:t>Existing Transportation Funding Issues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66220" y="1441604"/>
            <a:ext cx="112576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Most pilots / programs seeking to set MBUF rates at equivalent of current gas taxes (“revenue neutral”)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Replacing all gas tax revenues with MBUFs may still not be enough to pay for </a:t>
            </a:r>
            <a:r>
              <a:rPr lang="en-US" sz="2800" u="sng" dirty="0"/>
              <a:t>all</a:t>
            </a:r>
            <a:r>
              <a:rPr lang="en-US" sz="2800" dirty="0"/>
              <a:t> relevant disbursements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But this complexity is often overlooked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And would lead to insufficient funding coverage at scale 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 want to create tools and frameworks to help states with the funding transition with decision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636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284813" y="189111"/>
            <a:ext cx="11647357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229651"/>
                </a:solidFill>
              </a:rPr>
              <a:t>Findings about Fee Structures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6879CA-E318-6942-A682-435C02BB3533}"/>
              </a:ext>
            </a:extLst>
          </p:cNvPr>
          <p:cNvSpPr/>
          <p:nvPr/>
        </p:nvSpPr>
        <p:spPr>
          <a:xfrm>
            <a:off x="649541" y="1025968"/>
            <a:ext cx="112576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Fee structures for MBUF/RUC </a:t>
            </a:r>
            <a:r>
              <a:rPr lang="en-US" sz="3200" i="1" dirty="0"/>
              <a:t>could</a:t>
            </a:r>
            <a:r>
              <a:rPr lang="en-US" sz="3200" dirty="0"/>
              <a:t> be intentionally complex</a:t>
            </a:r>
          </a:p>
          <a:p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Example: rates could differ by fuel type, weight, road, ..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Higher rates for privacy-protecting systems (no location)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But existing data flows on highway use might not be sufficient to predict total fees collected (vs. gas tax rate)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 gathered vehicle-level data from Pennsylvania for more than 10 years to assess how a MBUF might work..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203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284813" y="189111"/>
            <a:ext cx="11647357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229651"/>
                </a:solidFill>
              </a:rPr>
              <a:t>Data Processing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6879CA-E318-6942-A682-435C02BB3533}"/>
              </a:ext>
            </a:extLst>
          </p:cNvPr>
          <p:cNvSpPr/>
          <p:nvPr/>
        </p:nvSpPr>
        <p:spPr>
          <a:xfrm>
            <a:off x="649541" y="1025968"/>
            <a:ext cx="11257646" cy="88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Raw data we use: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120 million inspection records (1999 – 2018), provided by PennDOT and </a:t>
            </a:r>
            <a:r>
              <a:rPr lang="en-US" sz="2400" dirty="0" err="1"/>
              <a:t>CompuSpections</a:t>
            </a:r>
            <a:r>
              <a:rPr lang="en-US" sz="2400" dirty="0"/>
              <a:t>, a private software company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 find VMT, organized by consecutive VIN pairs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118 million (96%) records and 22 million (98%) unique VINs preserved (around 5 inspection records per VIN)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Only keep VINs with </a:t>
            </a:r>
            <a:r>
              <a:rPr lang="zh-CN" altLang="en-US" sz="2400" dirty="0"/>
              <a:t>≥</a:t>
            </a:r>
            <a:r>
              <a:rPr lang="en-US" altLang="zh-CN" sz="2400" dirty="0"/>
              <a:t>3 inspection records and maximum gap &lt; 467 days (90 percentile of all date intervals), remaining 7 million vehicles for VMT estimation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“Decoded” VIN by </a:t>
            </a:r>
            <a:r>
              <a:rPr lang="en-US" altLang="zh-CN" sz="2800" dirty="0" err="1"/>
              <a:t>webscraping</a:t>
            </a:r>
            <a:r>
              <a:rPr lang="en-US" altLang="zh-CN" sz="2800" dirty="0"/>
              <a:t>, found fuel economy and type of vehicle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/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352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284813" y="189111"/>
            <a:ext cx="11647357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229651"/>
                </a:solidFill>
              </a:rPr>
              <a:t>VMT Estimation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6879CA-E318-6942-A682-435C02BB3533}"/>
                  </a:ext>
                </a:extLst>
              </p:cNvPr>
              <p:cNvSpPr/>
              <p:nvPr/>
            </p:nvSpPr>
            <p:spPr>
              <a:xfrm>
                <a:off x="284813" y="1194951"/>
                <a:ext cx="10601490" cy="2485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Estimation Method: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daily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𝑉𝑀𝑇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𝑂𝑑𝑜𝑚𝑒𝑡𝑒𝑟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𝑅𝑒𝑎𝑑𝑖𝑛𝑔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𝑙𝑎𝑡𝑡𝑒𝑟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𝑂𝑑𝑜𝑚𝑒𝑡𝑒𝑟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𝑅𝑒𝑎𝑑𝑖𝑛𝑔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𝑓𝑜𝑟𝑚𝑒𝑟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𝐼𝑛𝑠𝑝𝑒𝑐𝑡𝑖𝑜𝑛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𝐷𝑎𝑡𝑒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𝑙𝑎𝑡𝑡𝑒𝑟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𝐼𝑛𝑠𝑝𝑒𝑐𝑡𝑖𝑜𝑛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𝐷𝑎𝑡𝑒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𝑓𝑜𝑟𝑚𝑒𝑟</m:t>
                            </m:r>
                          </m:sub>
                        </m:sSub>
                      </m:den>
                    </m:f>
                  </m:oMath>
                </a14:m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Then allocate daily VMT to both years used for estimation depending on number of days in that year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6879CA-E318-6942-A682-435C02BB35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13" y="1194951"/>
                <a:ext cx="10601490" cy="2485873"/>
              </a:xfrm>
              <a:prstGeom prst="rect">
                <a:avLst/>
              </a:prstGeom>
              <a:blipFill>
                <a:blip r:embed="rId3"/>
                <a:stretch>
                  <a:fillRect l="-838" t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67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81EBB24-D3F1-D543-BE56-2021BABB1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82" y="90309"/>
            <a:ext cx="8183221" cy="61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7339</TotalTime>
  <Words>1320</Words>
  <Application>Microsoft Macintosh PowerPoint</Application>
  <PresentationFormat>Widescreen</PresentationFormat>
  <Paragraphs>225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Office Theme</vt:lpstr>
      <vt:lpstr>Leveraging Inspection Records for Vehicle Miles Traveled Estimates and Analysis of Mileage-Based User Fees in Pennsylvania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Schweyer</dc:creator>
  <cp:lastModifiedBy>hsm</cp:lastModifiedBy>
  <cp:revision>247</cp:revision>
  <cp:lastPrinted>2018-05-02T12:17:04Z</cp:lastPrinted>
  <dcterms:created xsi:type="dcterms:W3CDTF">2018-05-02T11:57:11Z</dcterms:created>
  <dcterms:modified xsi:type="dcterms:W3CDTF">2021-01-21T03:26:41Z</dcterms:modified>
</cp:coreProperties>
</file>