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4" autoAdjust="0"/>
    <p:restoredTop sz="85714" autoAdjust="0"/>
  </p:normalViewPr>
  <p:slideViewPr>
    <p:cSldViewPr snapToGrid="0">
      <p:cViewPr varScale="1">
        <p:scale>
          <a:sx n="74" d="100"/>
          <a:sy n="74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00"/>
                </a:highlight>
              </a:rPr>
              <a:t>Add a photo/graphic representing project (if there is one)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/>
              <a:t>How will the research improve the “subject” you are researching, how will it benefit the people using the service/product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/>
              <a:t>Add any relevant photos/graphics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78043" y="321720"/>
            <a:ext cx="11510835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Smart </a:t>
            </a:r>
            <a:r>
              <a:rPr lang="en-US" b="1" dirty="0" err="1">
                <a:solidFill>
                  <a:srgbClr val="229651"/>
                </a:solidFill>
              </a:rPr>
              <a:t>Curbspace</a:t>
            </a:r>
            <a:br>
              <a:rPr lang="en-US" b="1" dirty="0">
                <a:solidFill>
                  <a:srgbClr val="229651"/>
                </a:solidFill>
              </a:rPr>
            </a:br>
            <a:r>
              <a:rPr lang="en-US" sz="3600" b="1" dirty="0">
                <a:solidFill>
                  <a:srgbClr val="229651"/>
                </a:solidFill>
              </a:rPr>
              <a:t>Optimized Parking Reservations for Diverse Stakeholders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107" y="1843001"/>
            <a:ext cx="3204016" cy="183809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Lead Researcher: </a:t>
            </a:r>
          </a:p>
          <a:p>
            <a:pPr algn="l"/>
            <a:r>
              <a:rPr lang="en-US" b="0" dirty="0"/>
              <a:t>Prof. Jeremy Michalek</a:t>
            </a:r>
          </a:p>
          <a:p>
            <a:pPr algn="l"/>
            <a:r>
              <a:rPr lang="en-US" dirty="0"/>
              <a:t>Project Team: </a:t>
            </a:r>
          </a:p>
          <a:p>
            <a:pPr algn="l"/>
            <a:r>
              <a:rPr lang="en-US" b="0" dirty="0"/>
              <a:t>Aaron Burns</a:t>
            </a:r>
          </a:p>
          <a:p>
            <a:pPr algn="l"/>
            <a:endParaRPr lang="en-US" dirty="0"/>
          </a:p>
        </p:txBody>
      </p:sp>
      <p:pic>
        <p:nvPicPr>
          <p:cNvPr id="6" name="Picture 4" descr="The DOT Quandary: Double-Parking Isn&amp;#39;t Illegal — Except When It Actually Is  – Streetsblog New York City">
            <a:extLst>
              <a:ext uri="{FF2B5EF4-FFF2-40B4-BE49-F238E27FC236}">
                <a16:creationId xmlns:a16="http://schemas.microsoft.com/office/drawing/2014/main" id="{444A53CB-FD69-C54C-9D98-4A834B2B16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9" t="14009" r="5345" b="17695"/>
          <a:stretch/>
        </p:blipFill>
        <p:spPr bwMode="auto">
          <a:xfrm>
            <a:off x="351785" y="4251160"/>
            <a:ext cx="2502268" cy="168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985B9C-B08C-FF4C-B907-E50AEC9D9FEF}"/>
              </a:ext>
            </a:extLst>
          </p:cNvPr>
          <p:cNvSpPr txBox="1"/>
          <p:nvPr/>
        </p:nvSpPr>
        <p:spPr>
          <a:xfrm>
            <a:off x="278044" y="5933721"/>
            <a:ext cx="257600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Source: https://nyc.streetsblog.org/2019/05/02/the-dot-quandary-double-parking-isnt-illegal-except-when-it-actually-is/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843185-AB09-A348-BC49-DED8E0FBB052}"/>
              </a:ext>
            </a:extLst>
          </p:cNvPr>
          <p:cNvCxnSpPr>
            <a:cxnSpLocks/>
          </p:cNvCxnSpPr>
          <p:nvPr/>
        </p:nvCxnSpPr>
        <p:spPr>
          <a:xfrm flipV="1">
            <a:off x="3913058" y="2123226"/>
            <a:ext cx="0" cy="3664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8BADF0-1AD7-7E44-BBF0-583B138B3FC0}"/>
              </a:ext>
            </a:extLst>
          </p:cNvPr>
          <p:cNvCxnSpPr>
            <a:cxnSpLocks/>
          </p:cNvCxnSpPr>
          <p:nvPr/>
        </p:nvCxnSpPr>
        <p:spPr>
          <a:xfrm>
            <a:off x="3652192" y="5635800"/>
            <a:ext cx="81856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36A9E2A-3C3B-654F-A80B-2A3547AAEB8F}"/>
              </a:ext>
            </a:extLst>
          </p:cNvPr>
          <p:cNvSpPr txBox="1"/>
          <p:nvPr/>
        </p:nvSpPr>
        <p:spPr>
          <a:xfrm>
            <a:off x="7426678" y="56358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EA777C-9046-DC47-91CA-22AD511FC6F0}"/>
              </a:ext>
            </a:extLst>
          </p:cNvPr>
          <p:cNvSpPr txBox="1"/>
          <p:nvPr/>
        </p:nvSpPr>
        <p:spPr>
          <a:xfrm rot="16200000">
            <a:off x="2623256" y="4697258"/>
            <a:ext cx="1655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Parking Spaces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A08139-64F2-E74F-A392-D34F7BDAF151}"/>
              </a:ext>
            </a:extLst>
          </p:cNvPr>
          <p:cNvCxnSpPr>
            <a:cxnSpLocks/>
          </p:cNvCxnSpPr>
          <p:nvPr/>
        </p:nvCxnSpPr>
        <p:spPr>
          <a:xfrm>
            <a:off x="3648758" y="4926096"/>
            <a:ext cx="2608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16360C-FDCE-0D47-B102-263EB5DF08C8}"/>
              </a:ext>
            </a:extLst>
          </p:cNvPr>
          <p:cNvCxnSpPr>
            <a:cxnSpLocks/>
          </p:cNvCxnSpPr>
          <p:nvPr/>
        </p:nvCxnSpPr>
        <p:spPr>
          <a:xfrm>
            <a:off x="3646216" y="4214896"/>
            <a:ext cx="2608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B52EBD-7E3E-F949-A277-865B2F1EE250}"/>
              </a:ext>
            </a:extLst>
          </p:cNvPr>
          <p:cNvCxnSpPr>
            <a:cxnSpLocks/>
          </p:cNvCxnSpPr>
          <p:nvPr/>
        </p:nvCxnSpPr>
        <p:spPr>
          <a:xfrm>
            <a:off x="3648758" y="2129112"/>
            <a:ext cx="2608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00B0DEB-074D-4241-BC84-E8E8DEF60423}"/>
              </a:ext>
            </a:extLst>
          </p:cNvPr>
          <p:cNvSpPr txBox="1"/>
          <p:nvPr/>
        </p:nvSpPr>
        <p:spPr>
          <a:xfrm>
            <a:off x="3587468" y="50818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EC945D-1CE5-0549-A6CB-3A3EC7E6FF5D}"/>
              </a:ext>
            </a:extLst>
          </p:cNvPr>
          <p:cNvSpPr txBox="1"/>
          <p:nvPr/>
        </p:nvSpPr>
        <p:spPr>
          <a:xfrm>
            <a:off x="3587624" y="4385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C00A9"/>
                </a:solidFill>
              </a:rPr>
              <a:t>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DCE187F-0946-FE42-8440-2B96253FB23B}"/>
              </a:ext>
            </a:extLst>
          </p:cNvPr>
          <p:cNvCxnSpPr>
            <a:cxnSpLocks/>
          </p:cNvCxnSpPr>
          <p:nvPr/>
        </p:nvCxnSpPr>
        <p:spPr>
          <a:xfrm>
            <a:off x="3929598" y="4926096"/>
            <a:ext cx="790826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BA5EEFB-E26F-A94B-81BD-CB500391F0DE}"/>
              </a:ext>
            </a:extLst>
          </p:cNvPr>
          <p:cNvCxnSpPr>
            <a:cxnSpLocks/>
          </p:cNvCxnSpPr>
          <p:nvPr/>
        </p:nvCxnSpPr>
        <p:spPr>
          <a:xfrm>
            <a:off x="3929598" y="4214896"/>
            <a:ext cx="790826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71400F-9E65-994D-B9C2-D8F615D5D8E2}"/>
              </a:ext>
            </a:extLst>
          </p:cNvPr>
          <p:cNvGrpSpPr/>
          <p:nvPr/>
        </p:nvGrpSpPr>
        <p:grpSpPr>
          <a:xfrm>
            <a:off x="3999078" y="5125431"/>
            <a:ext cx="1742781" cy="294281"/>
            <a:chOff x="3534414" y="3022141"/>
            <a:chExt cx="1582247" cy="294281"/>
          </a:xfrm>
        </p:grpSpPr>
        <p:sp>
          <p:nvSpPr>
            <p:cNvPr id="22" name="Rectangle: Rounded Corners 49">
              <a:extLst>
                <a:ext uri="{FF2B5EF4-FFF2-40B4-BE49-F238E27FC236}">
                  <a16:creationId xmlns:a16="http://schemas.microsoft.com/office/drawing/2014/main" id="{902DA4E6-2206-5F4C-ADD2-AB40F5FE7836}"/>
                </a:ext>
              </a:extLst>
            </p:cNvPr>
            <p:cNvSpPr/>
            <p:nvPr/>
          </p:nvSpPr>
          <p:spPr>
            <a:xfrm>
              <a:off x="4003987" y="3039848"/>
              <a:ext cx="739808" cy="276574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82B9504-A1E4-5E49-B5D8-DF26AD6B15AD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3534414" y="3178135"/>
              <a:ext cx="469573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2F2E9DD-ECEC-6E43-992A-189B5A3717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34414" y="3022141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B99BED6-5D32-C84D-AD04-8F83BC634FAC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>
              <a:off x="4743796" y="3178135"/>
              <a:ext cx="372864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C117DF5-45E4-424E-9255-8D93EF17F7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16661" y="3035445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DCB4FE3-372F-6C4F-9545-86B62B6462E8}"/>
              </a:ext>
            </a:extLst>
          </p:cNvPr>
          <p:cNvGrpSpPr/>
          <p:nvPr/>
        </p:nvGrpSpPr>
        <p:grpSpPr>
          <a:xfrm>
            <a:off x="4235597" y="4426060"/>
            <a:ext cx="1592978" cy="343348"/>
            <a:chOff x="3534414" y="3022141"/>
            <a:chExt cx="1582247" cy="268910"/>
          </a:xfrm>
        </p:grpSpPr>
        <p:sp>
          <p:nvSpPr>
            <p:cNvPr id="28" name="Rectangle: Rounded Corners 72">
              <a:extLst>
                <a:ext uri="{FF2B5EF4-FFF2-40B4-BE49-F238E27FC236}">
                  <a16:creationId xmlns:a16="http://schemas.microsoft.com/office/drawing/2014/main" id="{A2FE8C3C-2FDD-4540-861B-52CCE642E23D}"/>
                </a:ext>
              </a:extLst>
            </p:cNvPr>
            <p:cNvSpPr/>
            <p:nvPr/>
          </p:nvSpPr>
          <p:spPr>
            <a:xfrm>
              <a:off x="4003987" y="3054249"/>
              <a:ext cx="939198" cy="216613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9C24A6-3622-9849-AB5D-D03D7AC22A9F}"/>
                </a:ext>
              </a:extLst>
            </p:cNvPr>
            <p:cNvCxnSpPr>
              <a:cxnSpLocks/>
            </p:cNvCxnSpPr>
            <p:nvPr/>
          </p:nvCxnSpPr>
          <p:spPr>
            <a:xfrm>
              <a:off x="3540389" y="3162556"/>
              <a:ext cx="457622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C6C4411-5069-A84F-B2E3-CD6A5159EB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34414" y="3022141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A239D63-5FAD-E347-AEE9-96631E1F3E43}"/>
                </a:ext>
              </a:extLst>
            </p:cNvPr>
            <p:cNvCxnSpPr>
              <a:cxnSpLocks/>
              <a:stCxn id="28" idx="3"/>
            </p:cNvCxnSpPr>
            <p:nvPr/>
          </p:nvCxnSpPr>
          <p:spPr>
            <a:xfrm>
              <a:off x="4943186" y="3162555"/>
              <a:ext cx="173475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92490D7-2CE0-FF46-BBC8-C3AF0CC308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90" y="3022174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4DF6A9-3890-3A47-8E0F-0B4C138E2E5A}"/>
              </a:ext>
            </a:extLst>
          </p:cNvPr>
          <p:cNvGrpSpPr/>
          <p:nvPr/>
        </p:nvGrpSpPr>
        <p:grpSpPr>
          <a:xfrm>
            <a:off x="4746188" y="3689082"/>
            <a:ext cx="1559232" cy="343348"/>
            <a:chOff x="3534414" y="3022141"/>
            <a:chExt cx="1548729" cy="268910"/>
          </a:xfrm>
        </p:grpSpPr>
        <p:sp>
          <p:nvSpPr>
            <p:cNvPr id="34" name="Rectangle: Rounded Corners 81">
              <a:extLst>
                <a:ext uri="{FF2B5EF4-FFF2-40B4-BE49-F238E27FC236}">
                  <a16:creationId xmlns:a16="http://schemas.microsoft.com/office/drawing/2014/main" id="{228D6DB0-FEAC-2440-80F0-41AD4688289B}"/>
                </a:ext>
              </a:extLst>
            </p:cNvPr>
            <p:cNvSpPr/>
            <p:nvPr/>
          </p:nvSpPr>
          <p:spPr>
            <a:xfrm>
              <a:off x="4003987" y="3054249"/>
              <a:ext cx="634037" cy="21661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F6FF58E-67D8-DF4F-B27E-63F2B3FB54EB}"/>
                </a:ext>
              </a:extLst>
            </p:cNvPr>
            <p:cNvCxnSpPr>
              <a:cxnSpLocks/>
            </p:cNvCxnSpPr>
            <p:nvPr/>
          </p:nvCxnSpPr>
          <p:spPr>
            <a:xfrm>
              <a:off x="3540389" y="3162556"/>
              <a:ext cx="457622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0A3E1F5-ABBA-6040-9E16-AB64DF33DA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34414" y="3022141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C861FA1-F738-F345-B7A0-CB8F8ADD16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9039" y="3161890"/>
              <a:ext cx="424104" cy="665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13A79EF-9FE5-E94F-B132-579DC2D1EB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3143" y="3022174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C4144C9-FA1C-6940-8FB8-180A5C968302}"/>
              </a:ext>
            </a:extLst>
          </p:cNvPr>
          <p:cNvGrpSpPr/>
          <p:nvPr/>
        </p:nvGrpSpPr>
        <p:grpSpPr>
          <a:xfrm>
            <a:off x="6677121" y="5091762"/>
            <a:ext cx="2036539" cy="343348"/>
            <a:chOff x="3534414" y="3022141"/>
            <a:chExt cx="1694191" cy="268910"/>
          </a:xfrm>
        </p:grpSpPr>
        <p:sp>
          <p:nvSpPr>
            <p:cNvPr id="40" name="Rectangle: Rounded Corners 88">
              <a:extLst>
                <a:ext uri="{FF2B5EF4-FFF2-40B4-BE49-F238E27FC236}">
                  <a16:creationId xmlns:a16="http://schemas.microsoft.com/office/drawing/2014/main" id="{A9988DF4-4FA2-E246-8FC5-1709E1F46CC9}"/>
                </a:ext>
              </a:extLst>
            </p:cNvPr>
            <p:cNvSpPr/>
            <p:nvPr/>
          </p:nvSpPr>
          <p:spPr>
            <a:xfrm>
              <a:off x="3895186" y="3054249"/>
              <a:ext cx="887186" cy="216613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29E3BF7-5D8B-1043-A1D2-79B0FB1B78C2}"/>
                </a:ext>
              </a:extLst>
            </p:cNvPr>
            <p:cNvCxnSpPr>
              <a:cxnSpLocks/>
              <a:endCxn id="40" idx="1"/>
            </p:cNvCxnSpPr>
            <p:nvPr/>
          </p:nvCxnSpPr>
          <p:spPr>
            <a:xfrm flipV="1">
              <a:off x="3540389" y="3162555"/>
              <a:ext cx="354798" cy="2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404260E-0D27-3246-9BAA-CBDE2B6434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34414" y="3022141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FD5A5E8-6925-4E45-AA7C-7C0036C8B3F6}"/>
                </a:ext>
              </a:extLst>
            </p:cNvPr>
            <p:cNvCxnSpPr>
              <a:cxnSpLocks/>
              <a:stCxn id="40" idx="3"/>
            </p:cNvCxnSpPr>
            <p:nvPr/>
          </p:nvCxnSpPr>
          <p:spPr>
            <a:xfrm>
              <a:off x="4782372" y="3162555"/>
              <a:ext cx="446233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6CF0408-9E44-404C-A4FD-E3CCC8F2B8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8605" y="3022174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D4C16A2-8F14-8148-8E8B-79595CBF7F2B}"/>
              </a:ext>
            </a:extLst>
          </p:cNvPr>
          <p:cNvGrpSpPr/>
          <p:nvPr/>
        </p:nvGrpSpPr>
        <p:grpSpPr>
          <a:xfrm>
            <a:off x="6770663" y="4444463"/>
            <a:ext cx="2019197" cy="343348"/>
            <a:chOff x="3526934" y="3022141"/>
            <a:chExt cx="1589727" cy="268910"/>
          </a:xfrm>
        </p:grpSpPr>
        <p:sp>
          <p:nvSpPr>
            <p:cNvPr id="46" name="Rectangle: Rounded Corners 94">
              <a:extLst>
                <a:ext uri="{FF2B5EF4-FFF2-40B4-BE49-F238E27FC236}">
                  <a16:creationId xmlns:a16="http://schemas.microsoft.com/office/drawing/2014/main" id="{9AB27D15-C5A9-4342-BE52-AB5B1E1566F4}"/>
                </a:ext>
              </a:extLst>
            </p:cNvPr>
            <p:cNvSpPr/>
            <p:nvPr/>
          </p:nvSpPr>
          <p:spPr>
            <a:xfrm>
              <a:off x="3965166" y="3054249"/>
              <a:ext cx="955972" cy="216613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D3ACAF7-0216-5341-BB0B-89446CA9525A}"/>
                </a:ext>
              </a:extLst>
            </p:cNvPr>
            <p:cNvCxnSpPr>
              <a:cxnSpLocks/>
              <a:endCxn id="46" idx="1"/>
            </p:cNvCxnSpPr>
            <p:nvPr/>
          </p:nvCxnSpPr>
          <p:spPr>
            <a:xfrm flipV="1">
              <a:off x="3526934" y="3162555"/>
              <a:ext cx="438232" cy="2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E3C43D2D-0A30-C744-92C0-1EDF689804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34414" y="3022141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1D6ED33-2B8C-C042-A947-80AAFFB5B7EE}"/>
                </a:ext>
              </a:extLst>
            </p:cNvPr>
            <p:cNvCxnSpPr>
              <a:cxnSpLocks/>
              <a:stCxn id="46" idx="3"/>
            </p:cNvCxnSpPr>
            <p:nvPr/>
          </p:nvCxnSpPr>
          <p:spPr>
            <a:xfrm>
              <a:off x="4921138" y="3162555"/>
              <a:ext cx="195523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048A3B7-D386-7147-8A4F-7472DA101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16661" y="3022174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E481FAD-F172-C74D-820F-37F4A7B1E18F}"/>
              </a:ext>
            </a:extLst>
          </p:cNvPr>
          <p:cNvGrpSpPr/>
          <p:nvPr/>
        </p:nvGrpSpPr>
        <p:grpSpPr>
          <a:xfrm>
            <a:off x="9157219" y="5081800"/>
            <a:ext cx="2481943" cy="349696"/>
            <a:chOff x="3534414" y="3017136"/>
            <a:chExt cx="2465224" cy="273882"/>
          </a:xfrm>
        </p:grpSpPr>
        <p:sp>
          <p:nvSpPr>
            <p:cNvPr id="52" name="Rectangle: Rounded Corners 100">
              <a:extLst>
                <a:ext uri="{FF2B5EF4-FFF2-40B4-BE49-F238E27FC236}">
                  <a16:creationId xmlns:a16="http://schemas.microsoft.com/office/drawing/2014/main" id="{A6F492B8-14AD-E44C-AEB6-FD142D29CB98}"/>
                </a:ext>
              </a:extLst>
            </p:cNvPr>
            <p:cNvSpPr/>
            <p:nvPr/>
          </p:nvSpPr>
          <p:spPr>
            <a:xfrm>
              <a:off x="4003987" y="3054249"/>
              <a:ext cx="634037" cy="216613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A1A7B1F-511A-BB4D-9239-97FE900146F9}"/>
                </a:ext>
              </a:extLst>
            </p:cNvPr>
            <p:cNvCxnSpPr>
              <a:cxnSpLocks/>
            </p:cNvCxnSpPr>
            <p:nvPr/>
          </p:nvCxnSpPr>
          <p:spPr>
            <a:xfrm>
              <a:off x="3540389" y="3162556"/>
              <a:ext cx="457622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738B544-C78E-8347-BB5E-64419D07CA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34414" y="3022141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091A0BB-A8E1-BF45-9B8A-15038F1B65EB}"/>
                </a:ext>
              </a:extLst>
            </p:cNvPr>
            <p:cNvCxnSpPr>
              <a:cxnSpLocks/>
            </p:cNvCxnSpPr>
            <p:nvPr/>
          </p:nvCxnSpPr>
          <p:spPr>
            <a:xfrm>
              <a:off x="4659039" y="3162555"/>
              <a:ext cx="1310896" cy="4460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F0B78F4-DA48-744A-B878-807CD3E54A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99638" y="3017136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4DC2B7E-8A04-0C48-A469-AEF8736D38B6}"/>
              </a:ext>
            </a:extLst>
          </p:cNvPr>
          <p:cNvGrpSpPr/>
          <p:nvPr/>
        </p:nvGrpSpPr>
        <p:grpSpPr>
          <a:xfrm>
            <a:off x="6427660" y="3688826"/>
            <a:ext cx="3429001" cy="343348"/>
            <a:chOff x="3535226" y="3022141"/>
            <a:chExt cx="1513481" cy="268910"/>
          </a:xfrm>
        </p:grpSpPr>
        <p:sp>
          <p:nvSpPr>
            <p:cNvPr id="58" name="Rectangle: Rounded Corners 106">
              <a:extLst>
                <a:ext uri="{FF2B5EF4-FFF2-40B4-BE49-F238E27FC236}">
                  <a16:creationId xmlns:a16="http://schemas.microsoft.com/office/drawing/2014/main" id="{86FB9951-1538-2F43-B35D-1D9E76A22D11}"/>
                </a:ext>
              </a:extLst>
            </p:cNvPr>
            <p:cNvSpPr/>
            <p:nvPr/>
          </p:nvSpPr>
          <p:spPr>
            <a:xfrm>
              <a:off x="3965977" y="3054249"/>
              <a:ext cx="257457" cy="21661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CFAEC56-8B1A-864E-8767-B156C3903EA9}"/>
                </a:ext>
              </a:extLst>
            </p:cNvPr>
            <p:cNvCxnSpPr>
              <a:cxnSpLocks/>
              <a:endCxn id="58" idx="1"/>
            </p:cNvCxnSpPr>
            <p:nvPr/>
          </p:nvCxnSpPr>
          <p:spPr>
            <a:xfrm flipV="1">
              <a:off x="3540389" y="3162555"/>
              <a:ext cx="425588" cy="2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E1BAFA5-31AA-144E-8EB4-17BD0A2279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35226" y="3022141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499D57-2427-B646-A9C5-69731120F9A1}"/>
                </a:ext>
              </a:extLst>
            </p:cNvPr>
            <p:cNvCxnSpPr>
              <a:cxnSpLocks/>
              <a:stCxn id="58" idx="3"/>
            </p:cNvCxnSpPr>
            <p:nvPr/>
          </p:nvCxnSpPr>
          <p:spPr>
            <a:xfrm flipV="1">
              <a:off x="4223434" y="3162090"/>
              <a:ext cx="825273" cy="465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3DC66CB-8765-8A46-8B4F-D4F1A282EA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8707" y="3022174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1C540A5-EA5F-CA44-BF61-791B41C83D51}"/>
              </a:ext>
            </a:extLst>
          </p:cNvPr>
          <p:cNvGrpSpPr/>
          <p:nvPr/>
        </p:nvGrpSpPr>
        <p:grpSpPr>
          <a:xfrm>
            <a:off x="6590679" y="3039686"/>
            <a:ext cx="1950835" cy="343348"/>
            <a:chOff x="3534414" y="3022141"/>
            <a:chExt cx="1582247" cy="268910"/>
          </a:xfrm>
        </p:grpSpPr>
        <p:sp>
          <p:nvSpPr>
            <p:cNvPr id="64" name="Rectangle: Rounded Corners 112">
              <a:extLst>
                <a:ext uri="{FF2B5EF4-FFF2-40B4-BE49-F238E27FC236}">
                  <a16:creationId xmlns:a16="http://schemas.microsoft.com/office/drawing/2014/main" id="{B126F027-8762-7E4E-9618-74B4FDB5F50E}"/>
                </a:ext>
              </a:extLst>
            </p:cNvPr>
            <p:cNvSpPr/>
            <p:nvPr/>
          </p:nvSpPr>
          <p:spPr>
            <a:xfrm>
              <a:off x="4307896" y="3056854"/>
              <a:ext cx="514927" cy="21661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02577E7-09B8-3249-AB7E-5C3C0E5A7278}"/>
                </a:ext>
              </a:extLst>
            </p:cNvPr>
            <p:cNvCxnSpPr>
              <a:cxnSpLocks/>
              <a:endCxn id="64" idx="1"/>
            </p:cNvCxnSpPr>
            <p:nvPr/>
          </p:nvCxnSpPr>
          <p:spPr>
            <a:xfrm>
              <a:off x="3542982" y="3165160"/>
              <a:ext cx="764914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7601E16-CDD0-6A4D-9F4C-A4F756DD19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34414" y="3022141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2CD148F-339D-064A-864B-E0DB9AFF2D2F}"/>
                </a:ext>
              </a:extLst>
            </p:cNvPr>
            <p:cNvCxnSpPr>
              <a:cxnSpLocks/>
              <a:stCxn id="64" idx="3"/>
            </p:cNvCxnSpPr>
            <p:nvPr/>
          </p:nvCxnSpPr>
          <p:spPr>
            <a:xfrm flipV="1">
              <a:off x="4822823" y="3162555"/>
              <a:ext cx="293838" cy="2605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DB342B6-8119-824E-83A7-A4897A3570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14977" y="3022174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3083403-FB60-804D-A549-84E687655EFD}"/>
              </a:ext>
            </a:extLst>
          </p:cNvPr>
          <p:cNvGrpSpPr/>
          <p:nvPr/>
        </p:nvGrpSpPr>
        <p:grpSpPr>
          <a:xfrm>
            <a:off x="7464852" y="2326793"/>
            <a:ext cx="1157774" cy="350894"/>
            <a:chOff x="3793779" y="3022174"/>
            <a:chExt cx="1149975" cy="274820"/>
          </a:xfrm>
        </p:grpSpPr>
        <p:sp>
          <p:nvSpPr>
            <p:cNvPr id="70" name="Rectangle: Rounded Corners 118">
              <a:extLst>
                <a:ext uri="{FF2B5EF4-FFF2-40B4-BE49-F238E27FC236}">
                  <a16:creationId xmlns:a16="http://schemas.microsoft.com/office/drawing/2014/main" id="{EC19FB82-A76B-9644-8A79-12A6BD922FE6}"/>
                </a:ext>
              </a:extLst>
            </p:cNvPr>
            <p:cNvSpPr/>
            <p:nvPr/>
          </p:nvSpPr>
          <p:spPr>
            <a:xfrm>
              <a:off x="4003987" y="3054249"/>
              <a:ext cx="634037" cy="21661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4E56D78-6DAB-3642-B792-67F58230DD02}"/>
                </a:ext>
              </a:extLst>
            </p:cNvPr>
            <p:cNvCxnSpPr>
              <a:cxnSpLocks/>
            </p:cNvCxnSpPr>
            <p:nvPr/>
          </p:nvCxnSpPr>
          <p:spPr>
            <a:xfrm>
              <a:off x="3793779" y="3162556"/>
              <a:ext cx="204233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487DBF3-FE5B-0A47-999F-A6B174D65F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3779" y="3028117"/>
              <a:ext cx="0" cy="26887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ED6B164-0587-4248-A11E-7880AF18034C}"/>
                </a:ext>
              </a:extLst>
            </p:cNvPr>
            <p:cNvCxnSpPr>
              <a:cxnSpLocks/>
            </p:cNvCxnSpPr>
            <p:nvPr/>
          </p:nvCxnSpPr>
          <p:spPr>
            <a:xfrm>
              <a:off x="4659039" y="3162555"/>
              <a:ext cx="284715" cy="2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E089444-4EAA-344E-BB1E-F4C744CD6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43754" y="3022174"/>
              <a:ext cx="0" cy="26887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ADA561C6-B128-6342-AD0F-BE6036400F00}"/>
              </a:ext>
            </a:extLst>
          </p:cNvPr>
          <p:cNvSpPr txBox="1"/>
          <p:nvPr/>
        </p:nvSpPr>
        <p:spPr>
          <a:xfrm rot="16200000">
            <a:off x="2724891" y="2978696"/>
            <a:ext cx="2007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Double Parking</a:t>
            </a:r>
          </a:p>
        </p:txBody>
      </p:sp>
      <p:sp>
        <p:nvSpPr>
          <p:cNvPr id="76" name="Rectangle: Rounded Corners 42">
            <a:extLst>
              <a:ext uri="{FF2B5EF4-FFF2-40B4-BE49-F238E27FC236}">
                <a16:creationId xmlns:a16="http://schemas.microsoft.com/office/drawing/2014/main" id="{CD305A5C-B71F-2547-A5A5-1DAAC462C813}"/>
              </a:ext>
            </a:extLst>
          </p:cNvPr>
          <p:cNvSpPr/>
          <p:nvPr/>
        </p:nvSpPr>
        <p:spPr>
          <a:xfrm>
            <a:off x="10142473" y="2397726"/>
            <a:ext cx="634037" cy="216613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0200329-08DC-EA47-BA4B-D85B3BB80FB9}"/>
              </a:ext>
            </a:extLst>
          </p:cNvPr>
          <p:cNvCxnSpPr>
            <a:cxnSpLocks/>
          </p:cNvCxnSpPr>
          <p:nvPr/>
        </p:nvCxnSpPr>
        <p:spPr>
          <a:xfrm>
            <a:off x="9678875" y="2506033"/>
            <a:ext cx="457622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2E2CDA4-66DE-0046-91FD-5CCE49208A7C}"/>
              </a:ext>
            </a:extLst>
          </p:cNvPr>
          <p:cNvCxnSpPr>
            <a:cxnSpLocks/>
          </p:cNvCxnSpPr>
          <p:nvPr/>
        </p:nvCxnSpPr>
        <p:spPr>
          <a:xfrm flipV="1">
            <a:off x="9672900" y="2365618"/>
            <a:ext cx="0" cy="26887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016CD3F-803E-CD41-90FD-84E804D53D24}"/>
              </a:ext>
            </a:extLst>
          </p:cNvPr>
          <p:cNvCxnSpPr>
            <a:cxnSpLocks/>
          </p:cNvCxnSpPr>
          <p:nvPr/>
        </p:nvCxnSpPr>
        <p:spPr>
          <a:xfrm>
            <a:off x="10797525" y="2506032"/>
            <a:ext cx="457622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B98F0C1-D3F3-6144-A0A4-01C3A501D135}"/>
              </a:ext>
            </a:extLst>
          </p:cNvPr>
          <p:cNvCxnSpPr>
            <a:cxnSpLocks/>
          </p:cNvCxnSpPr>
          <p:nvPr/>
        </p:nvCxnSpPr>
        <p:spPr>
          <a:xfrm flipV="1">
            <a:off x="11228276" y="2365651"/>
            <a:ext cx="0" cy="268877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FD912D6-A0BF-2241-A6F6-253D0E557AB9}"/>
              </a:ext>
            </a:extLst>
          </p:cNvPr>
          <p:cNvSpPr txBox="1"/>
          <p:nvPr/>
        </p:nvSpPr>
        <p:spPr>
          <a:xfrm>
            <a:off x="9062043" y="2318001"/>
            <a:ext cx="624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Earliest Arrival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7A4D335-8AA8-EE47-BD0F-83B07478AB12}"/>
              </a:ext>
            </a:extLst>
          </p:cNvPr>
          <p:cNvSpPr txBox="1"/>
          <p:nvPr/>
        </p:nvSpPr>
        <p:spPr>
          <a:xfrm>
            <a:off x="11206626" y="2315500"/>
            <a:ext cx="737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Latest Departure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9A23415-AB99-0242-8DE0-3E33E9BF4905}"/>
              </a:ext>
            </a:extLst>
          </p:cNvPr>
          <p:cNvSpPr txBox="1"/>
          <p:nvPr/>
        </p:nvSpPr>
        <p:spPr>
          <a:xfrm>
            <a:off x="10103017" y="2583277"/>
            <a:ext cx="7377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Scheduled Unloading Period</a:t>
            </a:r>
          </a:p>
        </p:txBody>
      </p:sp>
      <p:pic>
        <p:nvPicPr>
          <p:cNvPr id="8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AB468C2A-CA62-4E42-8B22-F89BC8B5A8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86" t="26102" r="29949" b="70450"/>
          <a:stretch/>
        </p:blipFill>
        <p:spPr>
          <a:xfrm>
            <a:off x="7829241" y="2415922"/>
            <a:ext cx="330199" cy="186176"/>
          </a:xfrm>
          <a:prstGeom prst="rect">
            <a:avLst/>
          </a:prstGeom>
        </p:spPr>
      </p:pic>
      <p:pic>
        <p:nvPicPr>
          <p:cNvPr id="86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B32B4AE5-75D8-694C-9A03-2B3A8BFB0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86" t="26102" r="29949" b="70450"/>
          <a:stretch/>
        </p:blipFill>
        <p:spPr>
          <a:xfrm>
            <a:off x="7688852" y="3131495"/>
            <a:ext cx="330199" cy="186176"/>
          </a:xfrm>
          <a:prstGeom prst="rect">
            <a:avLst/>
          </a:prstGeom>
        </p:spPr>
      </p:pic>
      <p:pic>
        <p:nvPicPr>
          <p:cNvPr id="87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90B9596D-AE8A-CF40-AFD9-DA5E87551E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86" t="26102" r="29949" b="70450"/>
          <a:stretch/>
        </p:blipFill>
        <p:spPr>
          <a:xfrm>
            <a:off x="7545259" y="3773259"/>
            <a:ext cx="330199" cy="186176"/>
          </a:xfrm>
          <a:prstGeom prst="rect">
            <a:avLst/>
          </a:prstGeom>
        </p:spPr>
      </p:pic>
      <p:pic>
        <p:nvPicPr>
          <p:cNvPr id="88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FC00723E-FA48-D540-90D7-E442C272E6F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86" t="26102" r="29949" b="70450"/>
          <a:stretch/>
        </p:blipFill>
        <p:spPr>
          <a:xfrm>
            <a:off x="5380219" y="3773259"/>
            <a:ext cx="330199" cy="186176"/>
          </a:xfrm>
          <a:prstGeom prst="rect">
            <a:avLst/>
          </a:prstGeom>
        </p:spPr>
      </p:pic>
      <p:pic>
        <p:nvPicPr>
          <p:cNvPr id="89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6A210E1-8320-4444-92E4-EA11121D11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2" t="29927" r="46783" b="66508"/>
          <a:stretch/>
        </p:blipFill>
        <p:spPr>
          <a:xfrm>
            <a:off x="4998402" y="4499717"/>
            <a:ext cx="381817" cy="217342"/>
          </a:xfrm>
          <a:prstGeom prst="rect">
            <a:avLst/>
          </a:prstGeom>
        </p:spPr>
      </p:pic>
      <p:pic>
        <p:nvPicPr>
          <p:cNvPr id="90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4F2237E-FF1C-A54E-9850-077FBF95A8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2" t="29927" r="46783" b="66508"/>
          <a:stretch/>
        </p:blipFill>
        <p:spPr>
          <a:xfrm>
            <a:off x="7743492" y="4517067"/>
            <a:ext cx="381817" cy="217342"/>
          </a:xfrm>
          <a:prstGeom prst="rect">
            <a:avLst/>
          </a:prstGeom>
        </p:spPr>
      </p:pic>
      <p:pic>
        <p:nvPicPr>
          <p:cNvPr id="91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3A1F0E39-D305-574D-A096-935B4EAAEC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2" t="29927" r="46783" b="66508"/>
          <a:stretch/>
        </p:blipFill>
        <p:spPr>
          <a:xfrm>
            <a:off x="4783690" y="5170497"/>
            <a:ext cx="381817" cy="217342"/>
          </a:xfrm>
          <a:prstGeom prst="rect">
            <a:avLst/>
          </a:prstGeom>
        </p:spPr>
      </p:pic>
      <p:pic>
        <p:nvPicPr>
          <p:cNvPr id="92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3F744951-B5E6-BC46-9131-806C344F01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2" t="29927" r="46783" b="66508"/>
          <a:stretch/>
        </p:blipFill>
        <p:spPr>
          <a:xfrm>
            <a:off x="7485064" y="5159519"/>
            <a:ext cx="381817" cy="217342"/>
          </a:xfrm>
          <a:prstGeom prst="rect">
            <a:avLst/>
          </a:prstGeom>
        </p:spPr>
      </p:pic>
      <p:pic>
        <p:nvPicPr>
          <p:cNvPr id="93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2A2E625-CD97-344D-A462-DA9A83F9367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2" t="29927" r="46783" b="66508"/>
          <a:stretch/>
        </p:blipFill>
        <p:spPr>
          <a:xfrm>
            <a:off x="9775199" y="5171567"/>
            <a:ext cx="381817" cy="217342"/>
          </a:xfrm>
          <a:prstGeom prst="rect">
            <a:avLst/>
          </a:prstGeom>
        </p:spPr>
      </p:pic>
      <p:cxnSp>
        <p:nvCxnSpPr>
          <p:cNvPr id="94" name="Curved Connector 93">
            <a:extLst>
              <a:ext uri="{FF2B5EF4-FFF2-40B4-BE49-F238E27FC236}">
                <a16:creationId xmlns:a16="http://schemas.microsoft.com/office/drawing/2014/main" id="{C5736388-A783-184F-99ED-CD47645E745A}"/>
              </a:ext>
            </a:extLst>
          </p:cNvPr>
          <p:cNvCxnSpPr>
            <a:stCxn id="34" idx="3"/>
          </p:cNvCxnSpPr>
          <p:nvPr/>
        </p:nvCxnSpPr>
        <p:spPr>
          <a:xfrm flipH="1">
            <a:off x="5631934" y="3868365"/>
            <a:ext cx="225348" cy="1385088"/>
          </a:xfrm>
          <a:prstGeom prst="curvedConnector4">
            <a:avLst>
              <a:gd name="adj1" fmla="val -101443"/>
              <a:gd name="adj2" fmla="val 69266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>
            <a:extLst>
              <a:ext uri="{FF2B5EF4-FFF2-40B4-BE49-F238E27FC236}">
                <a16:creationId xmlns:a16="http://schemas.microsoft.com/office/drawing/2014/main" id="{3F888169-A729-884D-8D82-0A8109E48CD6}"/>
              </a:ext>
            </a:extLst>
          </p:cNvPr>
          <p:cNvCxnSpPr>
            <a:cxnSpLocks/>
            <a:stCxn id="22" idx="0"/>
          </p:cNvCxnSpPr>
          <p:nvPr/>
        </p:nvCxnSpPr>
        <p:spPr>
          <a:xfrm rot="16200000" flipH="1" flipV="1">
            <a:off x="4509297" y="4783862"/>
            <a:ext cx="55157" cy="773707"/>
          </a:xfrm>
          <a:prstGeom prst="curvedConnector4">
            <a:avLst>
              <a:gd name="adj1" fmla="val -414453"/>
              <a:gd name="adj2" fmla="val 7633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>
            <a:extLst>
              <a:ext uri="{FF2B5EF4-FFF2-40B4-BE49-F238E27FC236}">
                <a16:creationId xmlns:a16="http://schemas.microsoft.com/office/drawing/2014/main" id="{943E0A4B-2084-4F4E-BA5E-E221EEBC5B23}"/>
              </a:ext>
            </a:extLst>
          </p:cNvPr>
          <p:cNvCxnSpPr>
            <a:cxnSpLocks/>
            <a:stCxn id="58" idx="3"/>
          </p:cNvCxnSpPr>
          <p:nvPr/>
        </p:nvCxnSpPr>
        <p:spPr>
          <a:xfrm>
            <a:off x="7986891" y="3868109"/>
            <a:ext cx="685538" cy="740279"/>
          </a:xfrm>
          <a:prstGeom prst="curved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>
            <a:extLst>
              <a:ext uri="{FF2B5EF4-FFF2-40B4-BE49-F238E27FC236}">
                <a16:creationId xmlns:a16="http://schemas.microsoft.com/office/drawing/2014/main" id="{08A68A08-5D8F-8143-8039-B0A62D24DB22}"/>
              </a:ext>
            </a:extLst>
          </p:cNvPr>
          <p:cNvCxnSpPr>
            <a:cxnSpLocks/>
            <a:stCxn id="40" idx="0"/>
          </p:cNvCxnSpPr>
          <p:nvPr/>
        </p:nvCxnSpPr>
        <p:spPr>
          <a:xfrm rot="16200000" flipH="1">
            <a:off x="8006718" y="4770066"/>
            <a:ext cx="66980" cy="792364"/>
          </a:xfrm>
          <a:prstGeom prst="curvedConnector4">
            <a:avLst>
              <a:gd name="adj1" fmla="val -341296"/>
              <a:gd name="adj2" fmla="val 83648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>
            <a:extLst>
              <a:ext uri="{FF2B5EF4-FFF2-40B4-BE49-F238E27FC236}">
                <a16:creationId xmlns:a16="http://schemas.microsoft.com/office/drawing/2014/main" id="{81D4A93B-58D5-8842-A591-56DD9FC73395}"/>
              </a:ext>
            </a:extLst>
          </p:cNvPr>
          <p:cNvCxnSpPr>
            <a:cxnSpLocks/>
            <a:stCxn id="64" idx="1"/>
          </p:cNvCxnSpPr>
          <p:nvPr/>
        </p:nvCxnSpPr>
        <p:spPr>
          <a:xfrm rot="10800000" flipV="1">
            <a:off x="6831991" y="3222295"/>
            <a:ext cx="712355" cy="2031158"/>
          </a:xfrm>
          <a:prstGeom prst="curved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>
            <a:extLst>
              <a:ext uri="{FF2B5EF4-FFF2-40B4-BE49-F238E27FC236}">
                <a16:creationId xmlns:a16="http://schemas.microsoft.com/office/drawing/2014/main" id="{CA1DE3A3-38DF-5B43-9158-A7668B6BF113}"/>
              </a:ext>
            </a:extLst>
          </p:cNvPr>
          <p:cNvCxnSpPr>
            <a:cxnSpLocks/>
            <a:stCxn id="46" idx="0"/>
          </p:cNvCxnSpPr>
          <p:nvPr/>
        </p:nvCxnSpPr>
        <p:spPr>
          <a:xfrm rot="16200000" flipH="1" flipV="1">
            <a:off x="7467226" y="4072483"/>
            <a:ext cx="54199" cy="880150"/>
          </a:xfrm>
          <a:prstGeom prst="curvedConnector4">
            <a:avLst>
              <a:gd name="adj1" fmla="val -421779"/>
              <a:gd name="adj2" fmla="val 84489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654908" y="1518831"/>
            <a:ext cx="108835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Goals</a:t>
            </a:r>
            <a:r>
              <a:rPr lang="en-US" sz="2400" dirty="0"/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Model an optimized curbspace reservation system for delivery vehicles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Assess impacts to energy use, traffic flow, and congestion externalities associated with changes in delivery parking behaviors, including double parking and searching for parking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Provide relevant policy and technology insights for city officials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Partners</a:t>
            </a:r>
            <a:r>
              <a:rPr lang="en-US" sz="2400" dirty="0"/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Street Sense Inc. (curbspace computer vision startup – data sharing)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City of Pittsburgh Department of Mobility and Infrastructure (expected)</a:t>
            </a:r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5713" y="1271696"/>
            <a:ext cx="113805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/>
              <a:t>Characterize changes in energy use, traffic flow, and congestion </a:t>
            </a:r>
            <a:r>
              <a:rPr lang="en-US" sz="2200" dirty="0"/>
              <a:t>externalities with optimized parking schedules provide by a Smart </a:t>
            </a:r>
            <a:r>
              <a:rPr lang="en-US" sz="2200" dirty="0" err="1"/>
              <a:t>Curbspace</a:t>
            </a:r>
            <a:r>
              <a:rPr lang="en-US" sz="2200" dirty="0"/>
              <a:t> system relative to (1) first-come-first-serve systems and (2) building additional parking infrastructure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/>
              <a:t>Characterize sensitivity of findings </a:t>
            </a:r>
            <a:r>
              <a:rPr lang="en-US" sz="2200" dirty="0"/>
              <a:t>to variations in scenarios and assumptions, including degree of driver flexibility, non-compliant behavior, and on-demand requests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/>
              <a:t>Analyze the benefits and challenges </a:t>
            </a:r>
            <a:r>
              <a:rPr lang="en-US" sz="2200" dirty="0"/>
              <a:t>associated with the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/>
              <a:t>Identify regions of best performance </a:t>
            </a:r>
            <a:r>
              <a:rPr lang="en-US" sz="2200" dirty="0"/>
              <a:t>given delivery vehicle parking demand and schedule flexibility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/>
              <a:t>Improve methods</a:t>
            </a:r>
            <a:r>
              <a:rPr lang="en-US" sz="2200" dirty="0"/>
              <a:t> for optimizing smart curb allocation</a:t>
            </a:r>
            <a:endParaRPr lang="en-US" sz="2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Write policy brief and present findings to: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City officials, including the City of Pittsburgh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The National Academies Transportation Research Board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The larger academic community through research article publication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293</Words>
  <Application>Microsoft Macintosh PowerPoint</Application>
  <PresentationFormat>Widescreen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Smart Curbspace Optimized Parking Reservations for Diverse Stakeholders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drj</cp:lastModifiedBy>
  <cp:revision>127</cp:revision>
  <cp:lastPrinted>2018-05-02T12:17:04Z</cp:lastPrinted>
  <dcterms:created xsi:type="dcterms:W3CDTF">2018-05-02T11:57:11Z</dcterms:created>
  <dcterms:modified xsi:type="dcterms:W3CDTF">2022-03-02T17:24:06Z</dcterms:modified>
</cp:coreProperties>
</file>