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86" r:id="rId2"/>
    <p:sldId id="287" r:id="rId3"/>
    <p:sldId id="289" r:id="rId4"/>
    <p:sldId id="285" r:id="rId5"/>
    <p:sldId id="295" r:id="rId6"/>
    <p:sldId id="294" r:id="rId7"/>
    <p:sldId id="288" r:id="rId8"/>
    <p:sldId id="293"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96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5734" autoAdjust="0"/>
  </p:normalViewPr>
  <p:slideViewPr>
    <p:cSldViewPr snapToGrid="0">
      <p:cViewPr varScale="1">
        <p:scale>
          <a:sx n="108" d="100"/>
          <a:sy n="108" d="100"/>
        </p:scale>
        <p:origin x="1016" y="1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251"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2F37C4C-3102-4731-84E8-E2AFA6D69156}" type="datetimeFigureOut">
              <a:rPr lang="en-US" smtClean="0"/>
              <a:t>3/4/22</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B0C73C8-C028-4400-8964-B4CE8F24DB76}" type="slidenum">
              <a:rPr lang="en-US" smtClean="0"/>
              <a:t>‹#›</a:t>
            </a:fld>
            <a:endParaRPr lang="en-US" dirty="0"/>
          </a:p>
        </p:txBody>
      </p:sp>
    </p:spTree>
    <p:extLst>
      <p:ext uri="{BB962C8B-B14F-4D97-AF65-F5344CB8AC3E}">
        <p14:creationId xmlns:p14="http://schemas.microsoft.com/office/powerpoint/2010/main" val="997618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71FCC7F-EFEA-42EB-B5EF-05C5BAA68F89}" type="datetimeFigureOut">
              <a:rPr lang="en-US" smtClean="0"/>
              <a:t>3/4/22</a:t>
            </a:fld>
            <a:endParaRPr lang="en-US" dirty="0"/>
          </a:p>
        </p:txBody>
      </p:sp>
      <p:sp>
        <p:nvSpPr>
          <p:cNvPr id="4" name="Slide Image Placeholder 3"/>
          <p:cNvSpPr>
            <a:spLocks noGrp="1" noRot="1" noChangeAspect="1"/>
          </p:cNvSpPr>
          <p:nvPr>
            <p:ph type="sldImg" idx="2"/>
          </p:nvPr>
        </p:nvSpPr>
        <p:spPr>
          <a:xfrm>
            <a:off x="763905" y="466725"/>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99872" y="3694177"/>
            <a:ext cx="5937504" cy="513549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686864"/>
            <a:ext cx="2881566" cy="466725"/>
          </a:xfrm>
          <a:prstGeom prst="rect">
            <a:avLst/>
          </a:prstGeom>
        </p:spPr>
        <p:txBody>
          <a:bodyPr vert="horz" lIns="91440" tIns="45720" rIns="91440" bIns="45720" rtlCol="0" anchor="b"/>
          <a:lstStyle>
            <a:lvl1pPr algn="r">
              <a:defRPr sz="1200"/>
            </a:lvl1pPr>
          </a:lstStyle>
          <a:p>
            <a:fld id="{F3F70BAB-493A-4593-95B0-382775B89CB6}" type="slidenum">
              <a:rPr lang="en-US" smtClean="0"/>
              <a:t>‹#›</a:t>
            </a:fld>
            <a:endParaRPr lang="en-US" dirty="0"/>
          </a:p>
        </p:txBody>
      </p:sp>
    </p:spTree>
    <p:extLst>
      <p:ext uri="{BB962C8B-B14F-4D97-AF65-F5344CB8AC3E}">
        <p14:creationId xmlns:p14="http://schemas.microsoft.com/office/powerpoint/2010/main" val="891706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466725"/>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F70BAB-493A-4593-95B0-382775B89CB6}" type="slidenum">
              <a:rPr lang="en-US" smtClean="0"/>
              <a:t>1</a:t>
            </a:fld>
            <a:endParaRPr lang="en-US" dirty="0"/>
          </a:p>
        </p:txBody>
      </p:sp>
    </p:spTree>
    <p:extLst>
      <p:ext uri="{BB962C8B-B14F-4D97-AF65-F5344CB8AC3E}">
        <p14:creationId xmlns:p14="http://schemas.microsoft.com/office/powerpoint/2010/main" val="194728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4122" y="8685235"/>
            <a:ext cx="2972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b"/>
          <a:lstStyle>
            <a:lvl1pPr defTabSz="912813" eaLnBrk="0" hangingPunct="0">
              <a:defRPr>
                <a:solidFill>
                  <a:schemeClr val="tx1"/>
                </a:solidFill>
                <a:latin typeface="Arial" charset="0"/>
                <a:ea typeface="ＭＳ Ｐゴシック" pitchFamily="-111" charset="-128"/>
              </a:defRPr>
            </a:lvl1pPr>
            <a:lvl2pPr marL="742950" indent="-285750" defTabSz="912813" eaLnBrk="0" hangingPunct="0">
              <a:defRPr>
                <a:solidFill>
                  <a:schemeClr val="tx1"/>
                </a:solidFill>
                <a:latin typeface="Arial" charset="0"/>
                <a:ea typeface="ＭＳ Ｐゴシック" pitchFamily="-111" charset="-128"/>
              </a:defRPr>
            </a:lvl2pPr>
            <a:lvl3pPr marL="1143000" indent="-228600" defTabSz="912813" eaLnBrk="0" hangingPunct="0">
              <a:defRPr>
                <a:solidFill>
                  <a:schemeClr val="tx1"/>
                </a:solidFill>
                <a:latin typeface="Arial" charset="0"/>
                <a:ea typeface="ＭＳ Ｐゴシック" pitchFamily="-111" charset="-128"/>
              </a:defRPr>
            </a:lvl3pPr>
            <a:lvl4pPr marL="1600200" indent="-228600" defTabSz="912813" eaLnBrk="0" hangingPunct="0">
              <a:defRPr>
                <a:solidFill>
                  <a:schemeClr val="tx1"/>
                </a:solidFill>
                <a:latin typeface="Arial" charset="0"/>
                <a:ea typeface="ＭＳ Ｐゴシック" pitchFamily="-111" charset="-128"/>
              </a:defRPr>
            </a:lvl4pPr>
            <a:lvl5pPr marL="2057400" indent="-228600" defTabSz="912813" eaLnBrk="0" hangingPunct="0">
              <a:defRPr>
                <a:solidFill>
                  <a:schemeClr val="tx1"/>
                </a:solidFill>
                <a:latin typeface="Arial" charset="0"/>
                <a:ea typeface="ＭＳ Ｐゴシック" pitchFamily="-111"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111" charset="-128"/>
              </a:defRPr>
            </a:lvl9pPr>
          </a:lstStyle>
          <a:p>
            <a:pPr algn="r" eaLnBrk="1" hangingPunct="1"/>
            <a:fld id="{B6C41186-8BAF-4C72-AE9F-69D4A5E46AB2}" type="slidenum">
              <a:rPr lang="en-US" sz="1200"/>
              <a:pPr algn="r" eaLnBrk="1" hangingPunct="1"/>
              <a:t>2</a:t>
            </a:fld>
            <a:endParaRPr lang="en-US" sz="1200" dirty="0"/>
          </a:p>
        </p:txBody>
      </p:sp>
      <p:sp>
        <p:nvSpPr>
          <p:cNvPr id="5123" name="Rectangle 2"/>
          <p:cNvSpPr>
            <a:spLocks noGrp="1" noRot="1" noChangeAspect="1" noChangeArrowheads="1" noTextEdit="1"/>
          </p:cNvSpPr>
          <p:nvPr>
            <p:ph type="sldImg"/>
          </p:nvPr>
        </p:nvSpPr>
        <p:spPr>
          <a:xfrm>
            <a:off x="763588" y="466725"/>
            <a:ext cx="5575300" cy="3136900"/>
          </a:xfrm>
          <a:ln/>
        </p:spPr>
      </p:sp>
      <p:sp>
        <p:nvSpPr>
          <p:cNvPr id="5124" name="Rectangle 3"/>
          <p:cNvSpPr>
            <a:spLocks noGrp="1" noChangeArrowheads="1"/>
          </p:cNvSpPr>
          <p:nvPr>
            <p:ph type="body" idx="1"/>
          </p:nvPr>
        </p:nvSpPr>
        <p:spPr>
          <a:noFill/>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126918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4122" y="8685235"/>
            <a:ext cx="2972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b"/>
          <a:lstStyle>
            <a:lvl1pPr defTabSz="912813" eaLnBrk="0" hangingPunct="0">
              <a:defRPr>
                <a:solidFill>
                  <a:schemeClr val="tx1"/>
                </a:solidFill>
                <a:latin typeface="Arial" charset="0"/>
                <a:ea typeface="ＭＳ Ｐゴシック" pitchFamily="-111" charset="-128"/>
              </a:defRPr>
            </a:lvl1pPr>
            <a:lvl2pPr marL="742950" indent="-285750" defTabSz="912813" eaLnBrk="0" hangingPunct="0">
              <a:defRPr>
                <a:solidFill>
                  <a:schemeClr val="tx1"/>
                </a:solidFill>
                <a:latin typeface="Arial" charset="0"/>
                <a:ea typeface="ＭＳ Ｐゴシック" pitchFamily="-111" charset="-128"/>
              </a:defRPr>
            </a:lvl2pPr>
            <a:lvl3pPr marL="1143000" indent="-228600" defTabSz="912813" eaLnBrk="0" hangingPunct="0">
              <a:defRPr>
                <a:solidFill>
                  <a:schemeClr val="tx1"/>
                </a:solidFill>
                <a:latin typeface="Arial" charset="0"/>
                <a:ea typeface="ＭＳ Ｐゴシック" pitchFamily="-111" charset="-128"/>
              </a:defRPr>
            </a:lvl3pPr>
            <a:lvl4pPr marL="1600200" indent="-228600" defTabSz="912813" eaLnBrk="0" hangingPunct="0">
              <a:defRPr>
                <a:solidFill>
                  <a:schemeClr val="tx1"/>
                </a:solidFill>
                <a:latin typeface="Arial" charset="0"/>
                <a:ea typeface="ＭＳ Ｐゴシック" pitchFamily="-111" charset="-128"/>
              </a:defRPr>
            </a:lvl4pPr>
            <a:lvl5pPr marL="2057400" indent="-228600" defTabSz="912813" eaLnBrk="0" hangingPunct="0">
              <a:defRPr>
                <a:solidFill>
                  <a:schemeClr val="tx1"/>
                </a:solidFill>
                <a:latin typeface="Arial" charset="0"/>
                <a:ea typeface="ＭＳ Ｐゴシック" pitchFamily="-111"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111" charset="-128"/>
              </a:defRPr>
            </a:lvl9pPr>
          </a:lstStyle>
          <a:p>
            <a:pPr algn="r" eaLnBrk="1" hangingPunct="1"/>
            <a:fld id="{B6C41186-8BAF-4C72-AE9F-69D4A5E46AB2}" type="slidenum">
              <a:rPr lang="en-US" sz="1200"/>
              <a:pPr algn="r" eaLnBrk="1" hangingPunct="1"/>
              <a:t>3</a:t>
            </a:fld>
            <a:endParaRPr lang="en-US" sz="1200" dirty="0"/>
          </a:p>
        </p:txBody>
      </p:sp>
      <p:sp>
        <p:nvSpPr>
          <p:cNvPr id="5123" name="Rectangle 2"/>
          <p:cNvSpPr>
            <a:spLocks noGrp="1" noRot="1" noChangeAspect="1" noChangeArrowheads="1" noTextEdit="1"/>
          </p:cNvSpPr>
          <p:nvPr>
            <p:ph type="sldImg"/>
          </p:nvPr>
        </p:nvSpPr>
        <p:spPr>
          <a:xfrm>
            <a:off x="763588" y="466725"/>
            <a:ext cx="5575300" cy="3136900"/>
          </a:xfrm>
          <a:ln/>
        </p:spPr>
      </p:sp>
      <p:sp>
        <p:nvSpPr>
          <p:cNvPr id="5124" name="Rectangle 3"/>
          <p:cNvSpPr>
            <a:spLocks noGrp="1" noChangeArrowheads="1"/>
          </p:cNvSpPr>
          <p:nvPr>
            <p:ph type="body" idx="1"/>
          </p:nvPr>
        </p:nvSpPr>
        <p:spPr>
          <a:noFill/>
        </p:spPr>
        <p:txBody>
          <a:bodyPr/>
          <a:lstStyle/>
          <a:p>
            <a:pPr eaLnBrk="1" hangingPunct="1"/>
            <a:endParaRPr lang="en-US" dirty="0">
              <a:latin typeface="Arial" charset="0"/>
            </a:endParaRPr>
          </a:p>
        </p:txBody>
      </p:sp>
    </p:spTree>
    <p:extLst>
      <p:ext uri="{BB962C8B-B14F-4D97-AF65-F5344CB8AC3E}">
        <p14:creationId xmlns:p14="http://schemas.microsoft.com/office/powerpoint/2010/main" val="1054728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4122" y="8685235"/>
            <a:ext cx="2972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b"/>
          <a:lstStyle>
            <a:lvl1pPr defTabSz="912813" eaLnBrk="0" hangingPunct="0">
              <a:defRPr>
                <a:solidFill>
                  <a:schemeClr val="tx1"/>
                </a:solidFill>
                <a:latin typeface="Arial" charset="0"/>
                <a:ea typeface="ＭＳ Ｐゴシック" pitchFamily="-111" charset="-128"/>
              </a:defRPr>
            </a:lvl1pPr>
            <a:lvl2pPr marL="742950" indent="-285750" defTabSz="912813" eaLnBrk="0" hangingPunct="0">
              <a:defRPr>
                <a:solidFill>
                  <a:schemeClr val="tx1"/>
                </a:solidFill>
                <a:latin typeface="Arial" charset="0"/>
                <a:ea typeface="ＭＳ Ｐゴシック" pitchFamily="-111" charset="-128"/>
              </a:defRPr>
            </a:lvl2pPr>
            <a:lvl3pPr marL="1143000" indent="-228600" defTabSz="912813" eaLnBrk="0" hangingPunct="0">
              <a:defRPr>
                <a:solidFill>
                  <a:schemeClr val="tx1"/>
                </a:solidFill>
                <a:latin typeface="Arial" charset="0"/>
                <a:ea typeface="ＭＳ Ｐゴシック" pitchFamily="-111" charset="-128"/>
              </a:defRPr>
            </a:lvl3pPr>
            <a:lvl4pPr marL="1600200" indent="-228600" defTabSz="912813" eaLnBrk="0" hangingPunct="0">
              <a:defRPr>
                <a:solidFill>
                  <a:schemeClr val="tx1"/>
                </a:solidFill>
                <a:latin typeface="Arial" charset="0"/>
                <a:ea typeface="ＭＳ Ｐゴシック" pitchFamily="-111" charset="-128"/>
              </a:defRPr>
            </a:lvl4pPr>
            <a:lvl5pPr marL="2057400" indent="-228600" defTabSz="912813" eaLnBrk="0" hangingPunct="0">
              <a:defRPr>
                <a:solidFill>
                  <a:schemeClr val="tx1"/>
                </a:solidFill>
                <a:latin typeface="Arial" charset="0"/>
                <a:ea typeface="ＭＳ Ｐゴシック" pitchFamily="-111"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111" charset="-128"/>
              </a:defRPr>
            </a:lvl9pPr>
          </a:lstStyle>
          <a:p>
            <a:pPr algn="r" eaLnBrk="1" hangingPunct="1"/>
            <a:fld id="{B6C41186-8BAF-4C72-AE9F-69D4A5E46AB2}" type="slidenum">
              <a:rPr lang="en-US" sz="1200"/>
              <a:pPr algn="r" eaLnBrk="1" hangingPunct="1"/>
              <a:t>4</a:t>
            </a:fld>
            <a:endParaRPr lang="en-US" sz="1200" dirty="0"/>
          </a:p>
        </p:txBody>
      </p:sp>
      <p:sp>
        <p:nvSpPr>
          <p:cNvPr id="5123" name="Rectangle 2"/>
          <p:cNvSpPr>
            <a:spLocks noGrp="1" noRot="1" noChangeAspect="1" noChangeArrowheads="1" noTextEdit="1"/>
          </p:cNvSpPr>
          <p:nvPr>
            <p:ph type="sldImg"/>
          </p:nvPr>
        </p:nvSpPr>
        <p:spPr>
          <a:xfrm>
            <a:off x="763588" y="466725"/>
            <a:ext cx="5575300" cy="3136900"/>
          </a:xfrm>
          <a:ln/>
        </p:spPr>
      </p:sp>
      <p:sp>
        <p:nvSpPr>
          <p:cNvPr id="5124" name="Rectangle 3"/>
          <p:cNvSpPr>
            <a:spLocks noGrp="1" noChangeArrowheads="1"/>
          </p:cNvSpPr>
          <p:nvPr>
            <p:ph type="body" idx="1"/>
          </p:nvPr>
        </p:nvSpPr>
        <p:spPr>
          <a:noFill/>
        </p:spPr>
        <p:txBody>
          <a:bodyPr/>
          <a:lstStyle/>
          <a:p>
            <a:pPr eaLnBrk="1" hangingPunct="1"/>
            <a:endParaRPr lang="en-US" dirty="0">
              <a:latin typeface="Arial" charset="0"/>
            </a:endParaRPr>
          </a:p>
        </p:txBody>
      </p:sp>
    </p:spTree>
    <p:extLst>
      <p:ext uri="{BB962C8B-B14F-4D97-AF65-F5344CB8AC3E}">
        <p14:creationId xmlns:p14="http://schemas.microsoft.com/office/powerpoint/2010/main" val="2549178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4122" y="8685235"/>
            <a:ext cx="2972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b"/>
          <a:lstStyle>
            <a:lvl1pPr defTabSz="912813" eaLnBrk="0" hangingPunct="0">
              <a:defRPr>
                <a:solidFill>
                  <a:schemeClr val="tx1"/>
                </a:solidFill>
                <a:latin typeface="Arial" charset="0"/>
                <a:ea typeface="ＭＳ Ｐゴシック" pitchFamily="-111" charset="-128"/>
              </a:defRPr>
            </a:lvl1pPr>
            <a:lvl2pPr marL="742950" indent="-285750" defTabSz="912813" eaLnBrk="0" hangingPunct="0">
              <a:defRPr>
                <a:solidFill>
                  <a:schemeClr val="tx1"/>
                </a:solidFill>
                <a:latin typeface="Arial" charset="0"/>
                <a:ea typeface="ＭＳ Ｐゴシック" pitchFamily="-111" charset="-128"/>
              </a:defRPr>
            </a:lvl2pPr>
            <a:lvl3pPr marL="1143000" indent="-228600" defTabSz="912813" eaLnBrk="0" hangingPunct="0">
              <a:defRPr>
                <a:solidFill>
                  <a:schemeClr val="tx1"/>
                </a:solidFill>
                <a:latin typeface="Arial" charset="0"/>
                <a:ea typeface="ＭＳ Ｐゴシック" pitchFamily="-111" charset="-128"/>
              </a:defRPr>
            </a:lvl3pPr>
            <a:lvl4pPr marL="1600200" indent="-228600" defTabSz="912813" eaLnBrk="0" hangingPunct="0">
              <a:defRPr>
                <a:solidFill>
                  <a:schemeClr val="tx1"/>
                </a:solidFill>
                <a:latin typeface="Arial" charset="0"/>
                <a:ea typeface="ＭＳ Ｐゴシック" pitchFamily="-111" charset="-128"/>
              </a:defRPr>
            </a:lvl4pPr>
            <a:lvl5pPr marL="2057400" indent="-228600" defTabSz="912813" eaLnBrk="0" hangingPunct="0">
              <a:defRPr>
                <a:solidFill>
                  <a:schemeClr val="tx1"/>
                </a:solidFill>
                <a:latin typeface="Arial" charset="0"/>
                <a:ea typeface="ＭＳ Ｐゴシック" pitchFamily="-111"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111" charset="-128"/>
              </a:defRPr>
            </a:lvl9pPr>
          </a:lstStyle>
          <a:p>
            <a:pPr algn="r" eaLnBrk="1" hangingPunct="1"/>
            <a:fld id="{B6C41186-8BAF-4C72-AE9F-69D4A5E46AB2}" type="slidenum">
              <a:rPr lang="en-US" sz="1200"/>
              <a:pPr algn="r" eaLnBrk="1" hangingPunct="1"/>
              <a:t>5</a:t>
            </a:fld>
            <a:endParaRPr lang="en-US" sz="1200" dirty="0"/>
          </a:p>
        </p:txBody>
      </p:sp>
      <p:sp>
        <p:nvSpPr>
          <p:cNvPr id="5123" name="Rectangle 2"/>
          <p:cNvSpPr>
            <a:spLocks noGrp="1" noRot="1" noChangeAspect="1" noChangeArrowheads="1" noTextEdit="1"/>
          </p:cNvSpPr>
          <p:nvPr>
            <p:ph type="sldImg"/>
          </p:nvPr>
        </p:nvSpPr>
        <p:spPr>
          <a:xfrm>
            <a:off x="763588" y="466725"/>
            <a:ext cx="5575300" cy="3136900"/>
          </a:xfrm>
          <a:ln/>
        </p:spPr>
      </p:sp>
      <p:sp>
        <p:nvSpPr>
          <p:cNvPr id="5124" name="Rectangle 3"/>
          <p:cNvSpPr>
            <a:spLocks noGrp="1" noChangeArrowheads="1"/>
          </p:cNvSpPr>
          <p:nvPr>
            <p:ph type="body" idx="1"/>
          </p:nvPr>
        </p:nvSpPr>
        <p:spPr>
          <a:noFill/>
        </p:spPr>
        <p:txBody>
          <a:bodyPr/>
          <a:lstStyle/>
          <a:p>
            <a:pPr eaLnBrk="1" hangingPunct="1"/>
            <a:endParaRPr lang="en-US" dirty="0">
              <a:latin typeface="Arial" charset="0"/>
            </a:endParaRPr>
          </a:p>
        </p:txBody>
      </p:sp>
    </p:spTree>
    <p:extLst>
      <p:ext uri="{BB962C8B-B14F-4D97-AF65-F5344CB8AC3E}">
        <p14:creationId xmlns:p14="http://schemas.microsoft.com/office/powerpoint/2010/main" val="656657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4122" y="8685235"/>
            <a:ext cx="2972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b"/>
          <a:lstStyle>
            <a:lvl1pPr defTabSz="912813" eaLnBrk="0" hangingPunct="0">
              <a:defRPr>
                <a:solidFill>
                  <a:schemeClr val="tx1"/>
                </a:solidFill>
                <a:latin typeface="Arial" charset="0"/>
                <a:ea typeface="ＭＳ Ｐゴシック" pitchFamily="-111" charset="-128"/>
              </a:defRPr>
            </a:lvl1pPr>
            <a:lvl2pPr marL="742950" indent="-285750" defTabSz="912813" eaLnBrk="0" hangingPunct="0">
              <a:defRPr>
                <a:solidFill>
                  <a:schemeClr val="tx1"/>
                </a:solidFill>
                <a:latin typeface="Arial" charset="0"/>
                <a:ea typeface="ＭＳ Ｐゴシック" pitchFamily="-111" charset="-128"/>
              </a:defRPr>
            </a:lvl2pPr>
            <a:lvl3pPr marL="1143000" indent="-228600" defTabSz="912813" eaLnBrk="0" hangingPunct="0">
              <a:defRPr>
                <a:solidFill>
                  <a:schemeClr val="tx1"/>
                </a:solidFill>
                <a:latin typeface="Arial" charset="0"/>
                <a:ea typeface="ＭＳ Ｐゴシック" pitchFamily="-111" charset="-128"/>
              </a:defRPr>
            </a:lvl3pPr>
            <a:lvl4pPr marL="1600200" indent="-228600" defTabSz="912813" eaLnBrk="0" hangingPunct="0">
              <a:defRPr>
                <a:solidFill>
                  <a:schemeClr val="tx1"/>
                </a:solidFill>
                <a:latin typeface="Arial" charset="0"/>
                <a:ea typeface="ＭＳ Ｐゴシック" pitchFamily="-111" charset="-128"/>
              </a:defRPr>
            </a:lvl4pPr>
            <a:lvl5pPr marL="2057400" indent="-228600" defTabSz="912813" eaLnBrk="0" hangingPunct="0">
              <a:defRPr>
                <a:solidFill>
                  <a:schemeClr val="tx1"/>
                </a:solidFill>
                <a:latin typeface="Arial" charset="0"/>
                <a:ea typeface="ＭＳ Ｐゴシック" pitchFamily="-111"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111" charset="-128"/>
              </a:defRPr>
            </a:lvl9pPr>
          </a:lstStyle>
          <a:p>
            <a:pPr algn="r" eaLnBrk="1" hangingPunct="1"/>
            <a:fld id="{B6C41186-8BAF-4C72-AE9F-69D4A5E46AB2}" type="slidenum">
              <a:rPr lang="en-US" sz="1200"/>
              <a:pPr algn="r" eaLnBrk="1" hangingPunct="1"/>
              <a:t>6</a:t>
            </a:fld>
            <a:endParaRPr lang="en-US" sz="1200" dirty="0"/>
          </a:p>
        </p:txBody>
      </p:sp>
      <p:sp>
        <p:nvSpPr>
          <p:cNvPr id="5123" name="Rectangle 2"/>
          <p:cNvSpPr>
            <a:spLocks noGrp="1" noRot="1" noChangeAspect="1" noChangeArrowheads="1" noTextEdit="1"/>
          </p:cNvSpPr>
          <p:nvPr>
            <p:ph type="sldImg"/>
          </p:nvPr>
        </p:nvSpPr>
        <p:spPr>
          <a:xfrm>
            <a:off x="763588" y="466725"/>
            <a:ext cx="5575300" cy="3136900"/>
          </a:xfrm>
          <a:ln/>
        </p:spPr>
      </p:sp>
      <p:sp>
        <p:nvSpPr>
          <p:cNvPr id="5124" name="Rectangle 3"/>
          <p:cNvSpPr>
            <a:spLocks noGrp="1" noChangeArrowheads="1"/>
          </p:cNvSpPr>
          <p:nvPr>
            <p:ph type="body" idx="1"/>
          </p:nvPr>
        </p:nvSpPr>
        <p:spPr>
          <a:noFill/>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45611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4122" y="8685235"/>
            <a:ext cx="2972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b"/>
          <a:lstStyle>
            <a:lvl1pPr defTabSz="912813" eaLnBrk="0" hangingPunct="0">
              <a:defRPr>
                <a:solidFill>
                  <a:schemeClr val="tx1"/>
                </a:solidFill>
                <a:latin typeface="Arial" charset="0"/>
                <a:ea typeface="ＭＳ Ｐゴシック" pitchFamily="-111" charset="-128"/>
              </a:defRPr>
            </a:lvl1pPr>
            <a:lvl2pPr marL="742950" indent="-285750" defTabSz="912813" eaLnBrk="0" hangingPunct="0">
              <a:defRPr>
                <a:solidFill>
                  <a:schemeClr val="tx1"/>
                </a:solidFill>
                <a:latin typeface="Arial" charset="0"/>
                <a:ea typeface="ＭＳ Ｐゴシック" pitchFamily="-111" charset="-128"/>
              </a:defRPr>
            </a:lvl2pPr>
            <a:lvl3pPr marL="1143000" indent="-228600" defTabSz="912813" eaLnBrk="0" hangingPunct="0">
              <a:defRPr>
                <a:solidFill>
                  <a:schemeClr val="tx1"/>
                </a:solidFill>
                <a:latin typeface="Arial" charset="0"/>
                <a:ea typeface="ＭＳ Ｐゴシック" pitchFamily="-111" charset="-128"/>
              </a:defRPr>
            </a:lvl3pPr>
            <a:lvl4pPr marL="1600200" indent="-228600" defTabSz="912813" eaLnBrk="0" hangingPunct="0">
              <a:defRPr>
                <a:solidFill>
                  <a:schemeClr val="tx1"/>
                </a:solidFill>
                <a:latin typeface="Arial" charset="0"/>
                <a:ea typeface="ＭＳ Ｐゴシック" pitchFamily="-111" charset="-128"/>
              </a:defRPr>
            </a:lvl4pPr>
            <a:lvl5pPr marL="2057400" indent="-228600" defTabSz="912813" eaLnBrk="0" hangingPunct="0">
              <a:defRPr>
                <a:solidFill>
                  <a:schemeClr val="tx1"/>
                </a:solidFill>
                <a:latin typeface="Arial" charset="0"/>
                <a:ea typeface="ＭＳ Ｐゴシック" pitchFamily="-111"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111" charset="-128"/>
              </a:defRPr>
            </a:lvl9pPr>
          </a:lstStyle>
          <a:p>
            <a:pPr algn="r" eaLnBrk="1" hangingPunct="1"/>
            <a:fld id="{B6C41186-8BAF-4C72-AE9F-69D4A5E46AB2}" type="slidenum">
              <a:rPr lang="en-US" sz="1200"/>
              <a:pPr algn="r" eaLnBrk="1" hangingPunct="1"/>
              <a:t>7</a:t>
            </a:fld>
            <a:endParaRPr lang="en-US" sz="1200" dirty="0"/>
          </a:p>
        </p:txBody>
      </p:sp>
      <p:sp>
        <p:nvSpPr>
          <p:cNvPr id="5123" name="Rectangle 2"/>
          <p:cNvSpPr>
            <a:spLocks noGrp="1" noRot="1" noChangeAspect="1" noChangeArrowheads="1" noTextEdit="1"/>
          </p:cNvSpPr>
          <p:nvPr>
            <p:ph type="sldImg"/>
          </p:nvPr>
        </p:nvSpPr>
        <p:spPr>
          <a:xfrm>
            <a:off x="763588" y="466725"/>
            <a:ext cx="5575300" cy="3136900"/>
          </a:xfrm>
          <a:ln/>
        </p:spPr>
      </p:sp>
      <p:sp>
        <p:nvSpPr>
          <p:cNvPr id="5124" name="Rectangle 3"/>
          <p:cNvSpPr>
            <a:spLocks noGrp="1" noChangeArrowheads="1"/>
          </p:cNvSpPr>
          <p:nvPr>
            <p:ph type="body" idx="1"/>
          </p:nvPr>
        </p:nvSpPr>
        <p:spPr>
          <a:noFill/>
        </p:spPr>
        <p:txBody>
          <a:bodyPr/>
          <a:lstStyle/>
          <a:p>
            <a:pPr eaLnBrk="1" hangingPunct="1"/>
            <a:endParaRPr lang="en-US" dirty="0">
              <a:latin typeface="Arial" charset="0"/>
            </a:endParaRPr>
          </a:p>
        </p:txBody>
      </p:sp>
    </p:spTree>
    <p:extLst>
      <p:ext uri="{BB962C8B-B14F-4D97-AF65-F5344CB8AC3E}">
        <p14:creationId xmlns:p14="http://schemas.microsoft.com/office/powerpoint/2010/main" val="18341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4122" y="8685235"/>
            <a:ext cx="2972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b"/>
          <a:lstStyle>
            <a:lvl1pPr defTabSz="912813" eaLnBrk="0" hangingPunct="0">
              <a:defRPr>
                <a:solidFill>
                  <a:schemeClr val="tx1"/>
                </a:solidFill>
                <a:latin typeface="Arial" charset="0"/>
                <a:ea typeface="ＭＳ Ｐゴシック" pitchFamily="-111" charset="-128"/>
              </a:defRPr>
            </a:lvl1pPr>
            <a:lvl2pPr marL="742950" indent="-285750" defTabSz="912813" eaLnBrk="0" hangingPunct="0">
              <a:defRPr>
                <a:solidFill>
                  <a:schemeClr val="tx1"/>
                </a:solidFill>
                <a:latin typeface="Arial" charset="0"/>
                <a:ea typeface="ＭＳ Ｐゴシック" pitchFamily="-111" charset="-128"/>
              </a:defRPr>
            </a:lvl2pPr>
            <a:lvl3pPr marL="1143000" indent="-228600" defTabSz="912813" eaLnBrk="0" hangingPunct="0">
              <a:defRPr>
                <a:solidFill>
                  <a:schemeClr val="tx1"/>
                </a:solidFill>
                <a:latin typeface="Arial" charset="0"/>
                <a:ea typeface="ＭＳ Ｐゴシック" pitchFamily="-111" charset="-128"/>
              </a:defRPr>
            </a:lvl3pPr>
            <a:lvl4pPr marL="1600200" indent="-228600" defTabSz="912813" eaLnBrk="0" hangingPunct="0">
              <a:defRPr>
                <a:solidFill>
                  <a:schemeClr val="tx1"/>
                </a:solidFill>
                <a:latin typeface="Arial" charset="0"/>
                <a:ea typeface="ＭＳ Ｐゴシック" pitchFamily="-111" charset="-128"/>
              </a:defRPr>
            </a:lvl4pPr>
            <a:lvl5pPr marL="2057400" indent="-228600" defTabSz="912813" eaLnBrk="0" hangingPunct="0">
              <a:defRPr>
                <a:solidFill>
                  <a:schemeClr val="tx1"/>
                </a:solidFill>
                <a:latin typeface="Arial" charset="0"/>
                <a:ea typeface="ＭＳ Ｐゴシック" pitchFamily="-111"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111" charset="-128"/>
              </a:defRPr>
            </a:lvl9pPr>
          </a:lstStyle>
          <a:p>
            <a:pPr algn="r" eaLnBrk="1" hangingPunct="1"/>
            <a:fld id="{B6C41186-8BAF-4C72-AE9F-69D4A5E46AB2}" type="slidenum">
              <a:rPr lang="en-US" sz="1200"/>
              <a:pPr algn="r" eaLnBrk="1" hangingPunct="1"/>
              <a:t>8</a:t>
            </a:fld>
            <a:endParaRPr lang="en-US" sz="1200" dirty="0"/>
          </a:p>
        </p:txBody>
      </p:sp>
      <p:sp>
        <p:nvSpPr>
          <p:cNvPr id="5123" name="Rectangle 2"/>
          <p:cNvSpPr>
            <a:spLocks noGrp="1" noRot="1" noChangeAspect="1" noChangeArrowheads="1" noTextEdit="1"/>
          </p:cNvSpPr>
          <p:nvPr>
            <p:ph type="sldImg"/>
          </p:nvPr>
        </p:nvSpPr>
        <p:spPr>
          <a:xfrm>
            <a:off x="763588" y="466725"/>
            <a:ext cx="5575300" cy="3136900"/>
          </a:xfrm>
          <a:ln/>
        </p:spPr>
      </p:sp>
      <p:sp>
        <p:nvSpPr>
          <p:cNvPr id="5124" name="Rectangle 3"/>
          <p:cNvSpPr>
            <a:spLocks noGrp="1" noChangeArrowheads="1"/>
          </p:cNvSpPr>
          <p:nvPr>
            <p:ph type="body" idx="1"/>
          </p:nvPr>
        </p:nvSpPr>
        <p:spPr>
          <a:noFill/>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521448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69344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45133" y="2899954"/>
            <a:ext cx="10515600" cy="259774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271C829-7C76-419E-9C51-28C487C0F0AD}" type="datetimeFigureOut">
              <a:rPr lang="en-US" smtClean="0"/>
              <a:t>3/4/22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A6849BB-F5CC-45A2-B379-C801F0F0652C}" type="slidenum">
              <a:rPr lang="en-US" smtClean="0"/>
              <a:t>‹#›</a:t>
            </a:fld>
            <a:endParaRPr lang="en-US" dirty="0"/>
          </a:p>
        </p:txBody>
      </p:sp>
    </p:spTree>
    <p:extLst>
      <p:ext uri="{BB962C8B-B14F-4D97-AF65-F5344CB8AC3E}">
        <p14:creationId xmlns:p14="http://schemas.microsoft.com/office/powerpoint/2010/main" val="94184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271C829-7C76-419E-9C51-28C487C0F0AD}" type="datetimeFigureOut">
              <a:rPr lang="en-US" smtClean="0"/>
              <a:t>3/4/22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A6849BB-F5CC-45A2-B379-C801F0F0652C}" type="slidenum">
              <a:rPr lang="en-US" smtClean="0"/>
              <a:t>‹#›</a:t>
            </a:fld>
            <a:endParaRPr lang="en-US" dirty="0"/>
          </a:p>
        </p:txBody>
      </p:sp>
    </p:spTree>
    <p:extLst>
      <p:ext uri="{BB962C8B-B14F-4D97-AF65-F5344CB8AC3E}">
        <p14:creationId xmlns:p14="http://schemas.microsoft.com/office/powerpoint/2010/main" val="2093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45133" y="2899954"/>
            <a:ext cx="10515600" cy="259774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4895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271C829-7C76-419E-9C51-28C487C0F0AD}" type="datetimeFigureOut">
              <a:rPr lang="en-US" smtClean="0"/>
              <a:t>3/4/22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A6849BB-F5CC-45A2-B379-C801F0F0652C}" type="slidenum">
              <a:rPr lang="en-US" smtClean="0"/>
              <a:t>‹#›</a:t>
            </a:fld>
            <a:endParaRPr lang="en-US" dirty="0"/>
          </a:p>
        </p:txBody>
      </p:sp>
    </p:spTree>
    <p:extLst>
      <p:ext uri="{BB962C8B-B14F-4D97-AF65-F5344CB8AC3E}">
        <p14:creationId xmlns:p14="http://schemas.microsoft.com/office/powerpoint/2010/main" val="1447220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271C829-7C76-419E-9C51-28C487C0F0AD}" type="datetimeFigureOut">
              <a:rPr lang="en-US" smtClean="0"/>
              <a:t>3/4/22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A6849BB-F5CC-45A2-B379-C801F0F0652C}" type="slidenum">
              <a:rPr lang="en-US" smtClean="0"/>
              <a:t>‹#›</a:t>
            </a:fld>
            <a:endParaRPr lang="en-US" dirty="0"/>
          </a:p>
        </p:txBody>
      </p:sp>
    </p:spTree>
    <p:extLst>
      <p:ext uri="{BB962C8B-B14F-4D97-AF65-F5344CB8AC3E}">
        <p14:creationId xmlns:p14="http://schemas.microsoft.com/office/powerpoint/2010/main" val="2839738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271C829-7C76-419E-9C51-28C487C0F0AD}" type="datetimeFigureOut">
              <a:rPr lang="en-US" smtClean="0"/>
              <a:t>3/4/22</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A6849BB-F5CC-45A2-B379-C801F0F0652C}" type="slidenum">
              <a:rPr lang="en-US" smtClean="0"/>
              <a:t>‹#›</a:t>
            </a:fld>
            <a:endParaRPr lang="en-US" dirty="0"/>
          </a:p>
        </p:txBody>
      </p:sp>
    </p:spTree>
    <p:extLst>
      <p:ext uri="{BB962C8B-B14F-4D97-AF65-F5344CB8AC3E}">
        <p14:creationId xmlns:p14="http://schemas.microsoft.com/office/powerpoint/2010/main" val="2330783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271C829-7C76-419E-9C51-28C487C0F0AD}" type="datetimeFigureOut">
              <a:rPr lang="en-US" smtClean="0"/>
              <a:t>3/4/22</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A6849BB-F5CC-45A2-B379-C801F0F0652C}" type="slidenum">
              <a:rPr lang="en-US" smtClean="0"/>
              <a:t>‹#›</a:t>
            </a:fld>
            <a:endParaRPr lang="en-US" dirty="0"/>
          </a:p>
        </p:txBody>
      </p:sp>
    </p:spTree>
    <p:extLst>
      <p:ext uri="{BB962C8B-B14F-4D97-AF65-F5344CB8AC3E}">
        <p14:creationId xmlns:p14="http://schemas.microsoft.com/office/powerpoint/2010/main" val="1723579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52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271C829-7C76-419E-9C51-28C487C0F0AD}" type="datetimeFigureOut">
              <a:rPr lang="en-US" smtClean="0"/>
              <a:t>3/4/22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A6849BB-F5CC-45A2-B379-C801F0F0652C}" type="slidenum">
              <a:rPr lang="en-US" smtClean="0"/>
              <a:t>‹#›</a:t>
            </a:fld>
            <a:endParaRPr lang="en-US" dirty="0"/>
          </a:p>
        </p:txBody>
      </p:sp>
    </p:spTree>
    <p:extLst>
      <p:ext uri="{BB962C8B-B14F-4D97-AF65-F5344CB8AC3E}">
        <p14:creationId xmlns:p14="http://schemas.microsoft.com/office/powerpoint/2010/main" val="297354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271C829-7C76-419E-9C51-28C487C0F0AD}" type="datetimeFigureOut">
              <a:rPr lang="en-US" smtClean="0"/>
              <a:t>3/4/22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A6849BB-F5CC-45A2-B379-C801F0F0652C}" type="slidenum">
              <a:rPr lang="en-US" smtClean="0"/>
              <a:t>‹#›</a:t>
            </a:fld>
            <a:endParaRPr lang="en-US" dirty="0"/>
          </a:p>
        </p:txBody>
      </p:sp>
    </p:spTree>
    <p:extLst>
      <p:ext uri="{BB962C8B-B14F-4D97-AF65-F5344CB8AC3E}">
        <p14:creationId xmlns:p14="http://schemas.microsoft.com/office/powerpoint/2010/main" val="4019487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4849" y="6176963"/>
            <a:ext cx="1862138" cy="572544"/>
          </a:xfrm>
          <a:prstGeom prst="rect">
            <a:avLst/>
          </a:prstGeom>
        </p:spPr>
      </p:pic>
      <p:sp>
        <p:nvSpPr>
          <p:cNvPr id="5" name="Rounded Rectangle 4"/>
          <p:cNvSpPr/>
          <p:nvPr userDrawn="1"/>
        </p:nvSpPr>
        <p:spPr>
          <a:xfrm>
            <a:off x="2870041" y="6410879"/>
            <a:ext cx="6518787" cy="4891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673952" y="6173156"/>
            <a:ext cx="1666401" cy="579112"/>
          </a:xfrm>
          <a:prstGeom prst="rect">
            <a:avLst/>
          </a:prstGeom>
        </p:spPr>
      </p:pic>
    </p:spTree>
    <p:extLst>
      <p:ext uri="{BB962C8B-B14F-4D97-AF65-F5344CB8AC3E}">
        <p14:creationId xmlns:p14="http://schemas.microsoft.com/office/powerpoint/2010/main" val="2397407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400" b="1"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04802" y="904758"/>
            <a:ext cx="12801601" cy="1148317"/>
          </a:xfrm>
          <a:prstGeom prst="rect">
            <a:avLst/>
          </a:prstGeom>
        </p:spPr>
        <p:txBody>
          <a:bodyPr/>
          <a:lstStyle/>
          <a:p>
            <a:pPr algn="ctr"/>
            <a:r>
              <a:rPr lang="en-US" sz="3600" b="1" dirty="0">
                <a:solidFill>
                  <a:srgbClr val="229651"/>
                </a:solidFill>
              </a:rPr>
              <a:t>Controlled Deployment of Analytical Solutions for Essential Transportation Services in Low-Income Neighborhoods</a:t>
            </a:r>
          </a:p>
        </p:txBody>
      </p:sp>
      <p:sp>
        <p:nvSpPr>
          <p:cNvPr id="3" name="Subtitle 2"/>
          <p:cNvSpPr>
            <a:spLocks noGrp="1"/>
          </p:cNvSpPr>
          <p:nvPr>
            <p:ph type="subTitle" idx="1"/>
          </p:nvPr>
        </p:nvSpPr>
        <p:spPr>
          <a:xfrm>
            <a:off x="1572987" y="2636875"/>
            <a:ext cx="9144000" cy="3566494"/>
          </a:xfrm>
        </p:spPr>
        <p:txBody>
          <a:bodyPr>
            <a:normAutofit/>
          </a:bodyPr>
          <a:lstStyle/>
          <a:p>
            <a:r>
              <a:rPr lang="en-US" dirty="0"/>
              <a:t>Lead Researcher: Peter Zhang</a:t>
            </a:r>
          </a:p>
          <a:p>
            <a:r>
              <a:rPr lang="en-US" dirty="0"/>
              <a:t>Mobility21 Project #400</a:t>
            </a:r>
          </a:p>
        </p:txBody>
      </p:sp>
      <p:pic>
        <p:nvPicPr>
          <p:cNvPr id="4" name="Picture Placeholder 5" descr="A picture containing text, transport, concrete mixer, van&#10;&#10;Description automatically generated">
            <a:extLst>
              <a:ext uri="{FF2B5EF4-FFF2-40B4-BE49-F238E27FC236}">
                <a16:creationId xmlns:a16="http://schemas.microsoft.com/office/drawing/2014/main" id="{05291D3C-4020-4C64-A3A9-129CC3B55AFD}"/>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25839" r="25839"/>
          <a:stretch/>
        </p:blipFill>
        <p:spPr>
          <a:xfrm>
            <a:off x="3941950" y="4099915"/>
            <a:ext cx="4406073" cy="1864896"/>
          </a:xfrm>
          <a:prstGeom prst="rect">
            <a:avLst/>
          </a:prstGeom>
        </p:spPr>
      </p:pic>
      <p:sp>
        <p:nvSpPr>
          <p:cNvPr id="5" name="TextBox 4">
            <a:extLst>
              <a:ext uri="{FF2B5EF4-FFF2-40B4-BE49-F238E27FC236}">
                <a16:creationId xmlns:a16="http://schemas.microsoft.com/office/drawing/2014/main" id="{14ECDE8A-439E-49FE-8E40-3AC871B94C30}"/>
              </a:ext>
            </a:extLst>
          </p:cNvPr>
          <p:cNvSpPr txBox="1"/>
          <p:nvPr/>
        </p:nvSpPr>
        <p:spPr>
          <a:xfrm>
            <a:off x="3931689" y="5984094"/>
            <a:ext cx="4328621" cy="338554"/>
          </a:xfrm>
          <a:prstGeom prst="rect">
            <a:avLst/>
          </a:prstGeom>
          <a:noFill/>
        </p:spPr>
        <p:txBody>
          <a:bodyPr wrap="none" rtlCol="0">
            <a:spAutoFit/>
          </a:bodyPr>
          <a:lstStyle/>
          <a:p>
            <a:r>
              <a:rPr lang="en-US" sz="1600" dirty="0"/>
              <a:t>Photo Credit: Heritage Community Transportation</a:t>
            </a:r>
          </a:p>
        </p:txBody>
      </p:sp>
    </p:spTree>
    <p:extLst>
      <p:ext uri="{BB962C8B-B14F-4D97-AF65-F5344CB8AC3E}">
        <p14:creationId xmlns:p14="http://schemas.microsoft.com/office/powerpoint/2010/main" val="3927157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p:cNvSpPr>
          <p:nvPr/>
        </p:nvSpPr>
        <p:spPr>
          <a:xfrm>
            <a:off x="796834" y="507016"/>
            <a:ext cx="10646229" cy="10058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229651"/>
                </a:solidFill>
              </a:rPr>
              <a:t>Brief Overview of Project</a:t>
            </a:r>
          </a:p>
        </p:txBody>
      </p:sp>
      <p:sp>
        <p:nvSpPr>
          <p:cNvPr id="3" name="Rectangle 2"/>
          <p:cNvSpPr/>
          <p:nvPr/>
        </p:nvSpPr>
        <p:spPr>
          <a:xfrm>
            <a:off x="748938" y="1081721"/>
            <a:ext cx="10646228" cy="4154984"/>
          </a:xfrm>
          <a:prstGeom prst="rect">
            <a:avLst/>
          </a:prstGeom>
        </p:spPr>
        <p:txBody>
          <a:bodyPr wrap="square">
            <a:spAutoFit/>
          </a:bodyPr>
          <a:lstStyle/>
          <a:p>
            <a:r>
              <a:rPr lang="en-US" sz="3200" dirty="0"/>
              <a:t>Background</a:t>
            </a:r>
          </a:p>
          <a:p>
            <a:pPr marL="914400" lvl="1" indent="-457200">
              <a:buFont typeface="Arial" panose="020B0604020202020204" pitchFamily="34" charset="0"/>
              <a:buChar char="•"/>
            </a:pPr>
            <a:r>
              <a:rPr lang="en-US" sz="2400" dirty="0"/>
              <a:t>Heritage Community Transportation (HCT) provides transportation in 16 communities via three routes (East Pittsburgh, Monroeville, McKeesport) and 75 stops. HCT’s service is the only viable transportation mode for many residents in these communities.</a:t>
            </a:r>
          </a:p>
          <a:p>
            <a:r>
              <a:rPr lang="en-US" sz="3200" dirty="0"/>
              <a:t>Partners</a:t>
            </a:r>
          </a:p>
          <a:p>
            <a:pPr marL="914400" lvl="1" indent="-457200">
              <a:buFont typeface="Arial" panose="020B0604020202020204" pitchFamily="34" charset="0"/>
              <a:buChar char="•"/>
            </a:pPr>
            <a:r>
              <a:rPr lang="en-US" sz="2400" dirty="0"/>
              <a:t>Heritage Community Transportation (HCT)</a:t>
            </a:r>
          </a:p>
          <a:p>
            <a:pPr marL="914400" lvl="1" indent="-457200">
              <a:buFont typeface="Arial" panose="020B0604020202020204" pitchFamily="34" charset="0"/>
              <a:buChar char="•"/>
            </a:pPr>
            <a:r>
              <a:rPr lang="en-US" sz="2400" dirty="0"/>
              <a:t>Delta Development Group </a:t>
            </a:r>
          </a:p>
          <a:p>
            <a:endParaRPr lang="en-US" sz="24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003377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p:cNvSpPr>
          <p:nvPr/>
        </p:nvSpPr>
        <p:spPr>
          <a:xfrm>
            <a:off x="796834" y="507016"/>
            <a:ext cx="10646229" cy="10058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229651"/>
                </a:solidFill>
              </a:rPr>
              <a:t>Brief Overview of Project (continued)</a:t>
            </a:r>
          </a:p>
        </p:txBody>
      </p:sp>
      <p:sp>
        <p:nvSpPr>
          <p:cNvPr id="4" name="TextBox 3">
            <a:extLst>
              <a:ext uri="{FF2B5EF4-FFF2-40B4-BE49-F238E27FC236}">
                <a16:creationId xmlns:a16="http://schemas.microsoft.com/office/drawing/2014/main" id="{11DB29EA-7F26-624C-A58E-55DE22FE3120}"/>
              </a:ext>
            </a:extLst>
          </p:cNvPr>
          <p:cNvSpPr txBox="1"/>
          <p:nvPr/>
        </p:nvSpPr>
        <p:spPr>
          <a:xfrm>
            <a:off x="296884" y="1139871"/>
            <a:ext cx="5569527" cy="551618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Problem</a:t>
            </a:r>
          </a:p>
          <a:p>
            <a:pPr marL="914400" lvl="1" indent="-228600">
              <a:lnSpc>
                <a:spcPct val="90000"/>
              </a:lnSpc>
              <a:spcAft>
                <a:spcPts val="600"/>
              </a:spcAft>
              <a:buFont typeface="Arial" panose="020B0604020202020204" pitchFamily="34" charset="0"/>
              <a:buChar char="•"/>
            </a:pPr>
            <a:r>
              <a:rPr lang="en-US" sz="2400" dirty="0"/>
              <a:t>Since April 2020, HCT ridership continuously decreased. But at the same time, ambient mobility level is </a:t>
            </a:r>
            <a:r>
              <a:rPr lang="en-US" sz="2400"/>
              <a:t>recovering slowly. </a:t>
            </a:r>
            <a:r>
              <a:rPr lang="en-US" sz="2400" dirty="0"/>
              <a:t>(Figure 1)</a:t>
            </a:r>
          </a:p>
          <a:p>
            <a:pPr marL="914400" lvl="1"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Goals</a:t>
            </a:r>
          </a:p>
          <a:p>
            <a:pPr marL="914400" lvl="1" indent="-228600">
              <a:lnSpc>
                <a:spcPct val="90000"/>
              </a:lnSpc>
              <a:spcAft>
                <a:spcPts val="600"/>
              </a:spcAft>
              <a:buFont typeface="Arial" panose="020B0604020202020204" pitchFamily="34" charset="0"/>
              <a:buChar char="•"/>
            </a:pPr>
            <a:r>
              <a:rPr lang="en-US" sz="2400" dirty="0"/>
              <a:t>Understand the supply-demand gap</a:t>
            </a:r>
          </a:p>
          <a:p>
            <a:pPr marL="914400" lvl="1" indent="-228600">
              <a:lnSpc>
                <a:spcPct val="90000"/>
              </a:lnSpc>
              <a:spcAft>
                <a:spcPts val="600"/>
              </a:spcAft>
              <a:buFont typeface="Arial" panose="020B0604020202020204" pitchFamily="34" charset="0"/>
              <a:buChar char="•"/>
            </a:pPr>
            <a:r>
              <a:rPr lang="en-US" sz="2400" dirty="0"/>
              <a:t>Design and deploy service changes to bring the service to those in need</a:t>
            </a:r>
          </a:p>
        </p:txBody>
      </p:sp>
      <p:pic>
        <p:nvPicPr>
          <p:cNvPr id="5" name="Picture 2" descr="Graphical user interface, application&#10;&#10;Description automatically generated">
            <a:extLst>
              <a:ext uri="{FF2B5EF4-FFF2-40B4-BE49-F238E27FC236}">
                <a16:creationId xmlns:a16="http://schemas.microsoft.com/office/drawing/2014/main" id="{FB1045B9-3CFA-024E-89BF-500E02A251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950" b="-2"/>
          <a:stretch/>
        </p:blipFill>
        <p:spPr bwMode="auto">
          <a:xfrm>
            <a:off x="6457383" y="1512856"/>
            <a:ext cx="4400639" cy="45106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D5811E7-CBCA-FD41-A7C5-EB201EA3753B}"/>
              </a:ext>
            </a:extLst>
          </p:cNvPr>
          <p:cNvSpPr txBox="1"/>
          <p:nvPr/>
        </p:nvSpPr>
        <p:spPr>
          <a:xfrm>
            <a:off x="8443355" y="5981652"/>
            <a:ext cx="2009898" cy="369332"/>
          </a:xfrm>
          <a:prstGeom prst="rect">
            <a:avLst/>
          </a:prstGeom>
          <a:noFill/>
        </p:spPr>
        <p:txBody>
          <a:bodyPr wrap="square">
            <a:spAutoFit/>
          </a:bodyPr>
          <a:lstStyle/>
          <a:p>
            <a:r>
              <a:rPr lang="en-US" sz="1800" dirty="0"/>
              <a:t>Figure 1</a:t>
            </a:r>
            <a:endParaRPr lang="en-US" dirty="0"/>
          </a:p>
        </p:txBody>
      </p:sp>
    </p:spTree>
    <p:extLst>
      <p:ext uri="{BB962C8B-B14F-4D97-AF65-F5344CB8AC3E}">
        <p14:creationId xmlns:p14="http://schemas.microsoft.com/office/powerpoint/2010/main" val="2546739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p:cNvSpPr>
          <p:nvPr/>
        </p:nvSpPr>
        <p:spPr>
          <a:xfrm>
            <a:off x="876300" y="508000"/>
            <a:ext cx="10439400" cy="10252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229651"/>
                </a:solidFill>
              </a:rPr>
              <a:t>Expected Outcomes</a:t>
            </a:r>
          </a:p>
        </p:txBody>
      </p:sp>
      <p:sp>
        <p:nvSpPr>
          <p:cNvPr id="10" name="Rectangle 9"/>
          <p:cNvSpPr/>
          <p:nvPr/>
        </p:nvSpPr>
        <p:spPr>
          <a:xfrm>
            <a:off x="1049382" y="1518831"/>
            <a:ext cx="10041404" cy="1569660"/>
          </a:xfrm>
          <a:prstGeom prst="rect">
            <a:avLst/>
          </a:prstGeom>
        </p:spPr>
        <p:txBody>
          <a:bodyPr wrap="square">
            <a:spAutoFit/>
          </a:bodyPr>
          <a:lstStyle/>
          <a:p>
            <a:pPr marL="457200" indent="-457200">
              <a:buFont typeface="Arial" panose="020B0604020202020204" pitchFamily="34" charset="0"/>
              <a:buChar char="•"/>
            </a:pPr>
            <a:r>
              <a:rPr lang="en-US" sz="3200" dirty="0"/>
              <a:t>This project will focus on deploying service changes in the HCT’s current service area and surrounding neighborhoods</a:t>
            </a:r>
          </a:p>
        </p:txBody>
      </p:sp>
    </p:spTree>
    <p:extLst>
      <p:ext uri="{BB962C8B-B14F-4D97-AF65-F5344CB8AC3E}">
        <p14:creationId xmlns:p14="http://schemas.microsoft.com/office/powerpoint/2010/main" val="1269105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p:cNvSpPr>
          <p:nvPr/>
        </p:nvSpPr>
        <p:spPr>
          <a:xfrm>
            <a:off x="876300" y="508000"/>
            <a:ext cx="10439400" cy="10252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229651"/>
                </a:solidFill>
              </a:rPr>
              <a:t>Expected Outcomes (continued)</a:t>
            </a:r>
          </a:p>
        </p:txBody>
      </p:sp>
      <p:sp>
        <p:nvSpPr>
          <p:cNvPr id="10" name="Rectangle 9"/>
          <p:cNvSpPr/>
          <p:nvPr/>
        </p:nvSpPr>
        <p:spPr>
          <a:xfrm>
            <a:off x="1049382" y="1518831"/>
            <a:ext cx="10041404" cy="2062103"/>
          </a:xfrm>
          <a:prstGeom prst="rect">
            <a:avLst/>
          </a:prstGeom>
        </p:spPr>
        <p:txBody>
          <a:bodyPr wrap="square">
            <a:spAutoFit/>
          </a:bodyPr>
          <a:lstStyle/>
          <a:p>
            <a:pPr marL="457200" indent="-457200">
              <a:buFont typeface="Arial" panose="020B0604020202020204" pitchFamily="34" charset="0"/>
              <a:buChar char="•"/>
            </a:pPr>
            <a:r>
              <a:rPr lang="en-US" sz="3200" dirty="0"/>
              <a:t>Bring HCT’s service to new riders, and reduce the wait time for many existing riders (hundreds of riders per week)</a:t>
            </a:r>
          </a:p>
          <a:p>
            <a:pPr marL="457200" indent="-457200">
              <a:buFont typeface="Arial" panose="020B0604020202020204" pitchFamily="34" charset="0"/>
              <a:buChar char="•"/>
            </a:pPr>
            <a:endParaRPr lang="en-US" sz="3200" dirty="0"/>
          </a:p>
        </p:txBody>
      </p:sp>
      <p:pic>
        <p:nvPicPr>
          <p:cNvPr id="3074" name="Picture 2">
            <a:extLst>
              <a:ext uri="{FF2B5EF4-FFF2-40B4-BE49-F238E27FC236}">
                <a16:creationId xmlns:a16="http://schemas.microsoft.com/office/drawing/2014/main" id="{BA70318C-164B-124E-BF09-0ACEC9F5D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1112" y="2597074"/>
            <a:ext cx="5287618" cy="35134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F2EF900-4CE9-6A41-88A0-8D808BB46AD2}"/>
              </a:ext>
            </a:extLst>
          </p:cNvPr>
          <p:cNvSpPr txBox="1"/>
          <p:nvPr/>
        </p:nvSpPr>
        <p:spPr>
          <a:xfrm>
            <a:off x="0" y="5624345"/>
            <a:ext cx="5743448" cy="1169551"/>
          </a:xfrm>
          <a:prstGeom prst="rect">
            <a:avLst/>
          </a:prstGeom>
          <a:noFill/>
        </p:spPr>
        <p:txBody>
          <a:bodyPr wrap="square">
            <a:spAutoFit/>
          </a:bodyPr>
          <a:lstStyle/>
          <a:p>
            <a:pPr marL="457200" indent="342900" algn="l" rtl="0">
              <a:spcBef>
                <a:spcPts val="0"/>
              </a:spcBef>
              <a:spcAft>
                <a:spcPts val="0"/>
              </a:spcAft>
            </a:pPr>
            <a:r>
              <a:rPr lang="en-US" sz="1400" b="0" i="0" u="none" strike="noStrike" dirty="0">
                <a:solidFill>
                  <a:srgbClr val="000000"/>
                </a:solidFill>
                <a:effectLst/>
                <a:latin typeface="Calibri" panose="020F0502020204030204" pitchFamily="34" charset="0"/>
              </a:rPr>
              <a:t>Figure 2. Yellow dots: HCT Service Stop. </a:t>
            </a:r>
          </a:p>
          <a:p>
            <a:pPr marL="457200" indent="342900" algn="l" rtl="0">
              <a:spcBef>
                <a:spcPts val="0"/>
              </a:spcBef>
              <a:spcAft>
                <a:spcPts val="0"/>
              </a:spcAft>
            </a:pPr>
            <a:r>
              <a:rPr lang="en-US" sz="1400" b="0" i="0" u="none" strike="noStrike" dirty="0">
                <a:solidFill>
                  <a:srgbClr val="000000"/>
                </a:solidFill>
                <a:effectLst/>
                <a:latin typeface="Calibri" panose="020F0502020204030204" pitchFamily="34" charset="0"/>
              </a:rPr>
              <a:t>Heatmap: Vehicle Ownership Level by Census Tract</a:t>
            </a:r>
            <a:r>
              <a:rPr lang="en-US" sz="1400" dirty="0">
                <a:solidFill>
                  <a:srgbClr val="000000"/>
                </a:solidFill>
                <a:latin typeface="Calibri" panose="020F0502020204030204" pitchFamily="34" charset="0"/>
              </a:rPr>
              <a:t>. </a:t>
            </a:r>
            <a:endParaRPr lang="en-US" sz="1400" b="0" i="0" u="none" strike="noStrike" dirty="0">
              <a:solidFill>
                <a:srgbClr val="000000"/>
              </a:solidFill>
              <a:effectLst/>
            </a:endParaRPr>
          </a:p>
          <a:p>
            <a:br>
              <a:rPr lang="en-US" sz="1400" dirty="0"/>
            </a:br>
            <a:br>
              <a:rPr lang="en-US" sz="1400" dirty="0"/>
            </a:br>
            <a:endParaRPr lang="en-US" sz="1400" dirty="0"/>
          </a:p>
        </p:txBody>
      </p:sp>
    </p:spTree>
    <p:extLst>
      <p:ext uri="{BB962C8B-B14F-4D97-AF65-F5344CB8AC3E}">
        <p14:creationId xmlns:p14="http://schemas.microsoft.com/office/powerpoint/2010/main" val="65705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p:cNvSpPr>
          <p:nvPr/>
        </p:nvSpPr>
        <p:spPr>
          <a:xfrm>
            <a:off x="876300" y="508000"/>
            <a:ext cx="10439400" cy="10252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229651"/>
                </a:solidFill>
              </a:rPr>
              <a:t>Expected Outcomes (continued)</a:t>
            </a:r>
          </a:p>
        </p:txBody>
      </p:sp>
      <p:sp>
        <p:nvSpPr>
          <p:cNvPr id="10" name="Rectangle 9"/>
          <p:cNvSpPr/>
          <p:nvPr/>
        </p:nvSpPr>
        <p:spPr>
          <a:xfrm>
            <a:off x="1049382" y="1518831"/>
            <a:ext cx="10041404" cy="4031873"/>
          </a:xfrm>
          <a:prstGeom prst="rect">
            <a:avLst/>
          </a:prstGeom>
        </p:spPr>
        <p:txBody>
          <a:bodyPr wrap="square">
            <a:spAutoFit/>
          </a:bodyPr>
          <a:lstStyle/>
          <a:p>
            <a:pPr marL="457200" indent="-457200">
              <a:buFont typeface="Arial" panose="020B0604020202020204" pitchFamily="34" charset="0"/>
              <a:buChar char="•"/>
            </a:pPr>
            <a:r>
              <a:rPr lang="en-US" sz="3200" dirty="0"/>
              <a:t>Academic paper submissions, focusing on insights that can be transferred to other service providers: methodology of demand-supply analysis, and transportation equity metrics and datasets. </a:t>
            </a:r>
          </a:p>
          <a:p>
            <a:pPr marL="457200" indent="-457200">
              <a:buFont typeface="Arial" panose="020B0604020202020204" pitchFamily="34" charset="0"/>
              <a:buChar char="•"/>
            </a:pPr>
            <a:r>
              <a:rPr lang="en-US" sz="3200" dirty="0"/>
              <a:t>Conference presentations and seminars (INFORMS, POMS, TRB, etc.) </a:t>
            </a:r>
          </a:p>
          <a:p>
            <a:pPr marL="457200" indent="-457200">
              <a:buFont typeface="Arial" panose="020B0604020202020204" pitchFamily="34" charset="0"/>
              <a:buChar char="•"/>
            </a:pPr>
            <a:r>
              <a:rPr lang="en-US" sz="3200" dirty="0"/>
              <a:t>Education and Training (one PhD student, two master students, one or two undergraduate students)</a:t>
            </a:r>
          </a:p>
        </p:txBody>
      </p:sp>
    </p:spTree>
    <p:extLst>
      <p:ext uri="{BB962C8B-B14F-4D97-AF65-F5344CB8AC3E}">
        <p14:creationId xmlns:p14="http://schemas.microsoft.com/office/powerpoint/2010/main" val="4126685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p:cNvSpPr>
          <p:nvPr/>
        </p:nvSpPr>
        <p:spPr>
          <a:xfrm>
            <a:off x="876300" y="508000"/>
            <a:ext cx="10439400" cy="10252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229651"/>
                </a:solidFill>
              </a:rPr>
              <a:t>Additional Background</a:t>
            </a:r>
          </a:p>
        </p:txBody>
      </p:sp>
      <p:sp>
        <p:nvSpPr>
          <p:cNvPr id="2" name="Rectangle 1">
            <a:extLst>
              <a:ext uri="{FF2B5EF4-FFF2-40B4-BE49-F238E27FC236}">
                <a16:creationId xmlns:a16="http://schemas.microsoft.com/office/drawing/2014/main" id="{8A737F38-2118-4CDB-B634-6C7237764C10}"/>
              </a:ext>
            </a:extLst>
          </p:cNvPr>
          <p:cNvSpPr/>
          <p:nvPr/>
        </p:nvSpPr>
        <p:spPr>
          <a:xfrm>
            <a:off x="1235384" y="1533235"/>
            <a:ext cx="10080316" cy="3954929"/>
          </a:xfrm>
          <a:prstGeom prst="rect">
            <a:avLst/>
          </a:prstGeom>
        </p:spPr>
        <p:txBody>
          <a:bodyPr wrap="square">
            <a:spAutoFit/>
          </a:bodyPr>
          <a:lstStyle/>
          <a:p>
            <a:pPr marL="342900" indent="-342900">
              <a:buFont typeface="Arial" panose="020B0604020202020204" pitchFamily="34" charset="0"/>
              <a:buChar char="•"/>
            </a:pPr>
            <a:r>
              <a:rPr lang="en-US" sz="2400" dirty="0"/>
              <a:t>More than 3,000 riders (based on active registration)</a:t>
            </a:r>
          </a:p>
          <a:p>
            <a:pPr marL="342900" indent="-342900">
              <a:buFont typeface="Arial" panose="020B0604020202020204" pitchFamily="34" charset="0"/>
              <a:buChar char="•"/>
            </a:pPr>
            <a:r>
              <a:rPr lang="en-US" sz="2400" dirty="0"/>
              <a:t>85% of riders use it to connect to the larger bus service </a:t>
            </a:r>
          </a:p>
          <a:p>
            <a:pPr marL="342900" indent="-342900">
              <a:buFont typeface="Arial" panose="020B0604020202020204" pitchFamily="34" charset="0"/>
              <a:buChar char="•"/>
            </a:pPr>
            <a:r>
              <a:rPr lang="en-US" sz="2400" dirty="0"/>
              <a:t>According to July 2013 survey: The service is </a:t>
            </a:r>
            <a:r>
              <a:rPr lang="en-US" sz="2400" b="1" dirty="0"/>
              <a:t>the only option for 97% </a:t>
            </a:r>
            <a:r>
              <a:rPr lang="en-US" sz="2400" dirty="0"/>
              <a:t>of riders!</a:t>
            </a:r>
          </a:p>
          <a:p>
            <a:pPr marL="342900" indent="-342900">
              <a:buFont typeface="Arial" panose="020B0604020202020204" pitchFamily="34" charset="0"/>
              <a:buChar char="•"/>
            </a:pPr>
            <a:r>
              <a:rPr lang="en-US" sz="2400" dirty="0"/>
              <a:t>Average rider age: 47</a:t>
            </a:r>
          </a:p>
          <a:p>
            <a:pPr marL="342900" indent="-342900">
              <a:buFont typeface="Arial" panose="020B0604020202020204" pitchFamily="34" charset="0"/>
              <a:buChar char="•"/>
            </a:pPr>
            <a:r>
              <a:rPr lang="en-US" sz="2400" dirty="0"/>
              <a:t>81% of riders use the system to connect with Port Authority routes</a:t>
            </a:r>
          </a:p>
          <a:p>
            <a:pPr marL="342900" indent="-342900">
              <a:buFont typeface="Arial" panose="020B0604020202020204" pitchFamily="34" charset="0"/>
              <a:buChar char="•"/>
            </a:pPr>
            <a:r>
              <a:rPr lang="en-US" sz="2400" dirty="0"/>
              <a:t>820,000 rides</a:t>
            </a:r>
          </a:p>
          <a:p>
            <a:pPr marL="342900" indent="-342900">
              <a:buFont typeface="Arial" panose="020B0604020202020204" pitchFamily="34" charset="0"/>
              <a:buChar char="•"/>
            </a:pPr>
            <a:r>
              <a:rPr lang="en-US" sz="2400" dirty="0"/>
              <a:t>Adding $132 Million in economic activity in the region</a:t>
            </a:r>
          </a:p>
          <a:p>
            <a:endParaRPr lang="en-US" sz="2400" dirty="0"/>
          </a:p>
          <a:p>
            <a:r>
              <a:rPr lang="en-US" sz="1100" i="1" dirty="0"/>
              <a:t>Source: Heritage Community Initiatives – connecting residents of the Mon Valley to jobs. (2019, October 07). Retrieved February 15, 2021, from https://t4america.org/</a:t>
            </a:r>
          </a:p>
          <a:p>
            <a:pPr marL="342900" indent="-342900">
              <a:buFontTx/>
              <a:buChar char="-"/>
            </a:pPr>
            <a:endParaRPr lang="en-US" sz="2400" dirty="0"/>
          </a:p>
        </p:txBody>
      </p:sp>
    </p:spTree>
    <p:extLst>
      <p:ext uri="{BB962C8B-B14F-4D97-AF65-F5344CB8AC3E}">
        <p14:creationId xmlns:p14="http://schemas.microsoft.com/office/powerpoint/2010/main" val="3044801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p:cNvSpPr>
          <p:nvPr/>
        </p:nvSpPr>
        <p:spPr>
          <a:xfrm>
            <a:off x="876300" y="508000"/>
            <a:ext cx="10439400" cy="10252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229651"/>
                </a:solidFill>
              </a:rPr>
              <a:t>Additional Background</a:t>
            </a:r>
          </a:p>
        </p:txBody>
      </p:sp>
      <p:pic>
        <p:nvPicPr>
          <p:cNvPr id="4" name="Picture Placeholder 7" descr="Diagram&#10;&#10;Description automatically generated">
            <a:extLst>
              <a:ext uri="{FF2B5EF4-FFF2-40B4-BE49-F238E27FC236}">
                <a16:creationId xmlns:a16="http://schemas.microsoft.com/office/drawing/2014/main" id="{91CB8CDE-9C75-4306-9BAD-E5A3F8F5E972}"/>
              </a:ext>
            </a:extLst>
          </p:cNvPr>
          <p:cNvPicPr preferRelativeResize="0">
            <a:picLocks/>
          </p:cNvPicPr>
          <p:nvPr/>
        </p:nvPicPr>
        <p:blipFill rotWithShape="1">
          <a:blip r:embed="rId3">
            <a:extLst>
              <a:ext uri="{28A0092B-C50C-407E-A947-70E740481C1C}">
                <a14:useLocalDpi xmlns:a14="http://schemas.microsoft.com/office/drawing/2010/main" val="0"/>
              </a:ext>
            </a:extLst>
          </a:blip>
          <a:stretch/>
        </p:blipFill>
        <p:spPr>
          <a:xfrm>
            <a:off x="3008888" y="1230646"/>
            <a:ext cx="6174224" cy="4996174"/>
          </a:xfrm>
          <a:prstGeom prst="rect">
            <a:avLst/>
          </a:prstGeom>
          <a:noFill/>
        </p:spPr>
      </p:pic>
    </p:spTree>
    <p:extLst>
      <p:ext uri="{BB962C8B-B14F-4D97-AF65-F5344CB8AC3E}">
        <p14:creationId xmlns:p14="http://schemas.microsoft.com/office/powerpoint/2010/main" val="1369231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1107</TotalTime>
  <Words>386</Words>
  <Application>Microsoft Macintosh PowerPoint</Application>
  <PresentationFormat>Widescreen</PresentationFormat>
  <Paragraphs>49</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Controlled Deployment of Analytical Solutions for Essential Transportation Services in Low-Income Neighborhoods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Schweyer</dc:creator>
  <cp:lastModifiedBy>Peter Zhang</cp:lastModifiedBy>
  <cp:revision>145</cp:revision>
  <cp:lastPrinted>2018-05-02T12:17:04Z</cp:lastPrinted>
  <dcterms:created xsi:type="dcterms:W3CDTF">2018-05-02T11:57:11Z</dcterms:created>
  <dcterms:modified xsi:type="dcterms:W3CDTF">2022-03-04T17:13:25Z</dcterms:modified>
</cp:coreProperties>
</file>