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85" r:id="rId4"/>
    <p:sldId id="292" r:id="rId5"/>
    <p:sldId id="287" r:id="rId6"/>
    <p:sldId id="288" r:id="rId7"/>
    <p:sldId id="289" r:id="rId8"/>
    <p:sldId id="293" r:id="rId9"/>
    <p:sldId id="29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766" autoAdjust="0"/>
  </p:normalViewPr>
  <p:slideViewPr>
    <p:cSldViewPr snapToGrid="0">
      <p:cViewPr varScale="1">
        <p:scale>
          <a:sx n="79" d="100"/>
          <a:sy n="79" d="100"/>
        </p:scale>
        <p:origin x="9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4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99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5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04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6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7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523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8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4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9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6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044" y="835173"/>
            <a:ext cx="11595886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b="1" dirty="0">
                <a:solidFill>
                  <a:srgbClr val="229651"/>
                </a:solidFill>
              </a:rPr>
              <a:t>Demand Learning and Supply Optimization for Last-Mile Transportation in Disadvantaged Neighborhoods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Peter Zhang</a:t>
            </a:r>
          </a:p>
          <a:p>
            <a:r>
              <a:rPr lang="en-US" dirty="0"/>
              <a:t>Mobility21 Project #368</a:t>
            </a:r>
          </a:p>
        </p:txBody>
      </p:sp>
      <p:pic>
        <p:nvPicPr>
          <p:cNvPr id="4" name="Picture Placeholder 5" descr="A picture containing text, transport, concrete mixer, van&#10;&#10;Description automatically generated">
            <a:extLst>
              <a:ext uri="{FF2B5EF4-FFF2-40B4-BE49-F238E27FC236}">
                <a16:creationId xmlns:a16="http://schemas.microsoft.com/office/drawing/2014/main" id="{05291D3C-4020-4C64-A3A9-129CC3B55AFD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9" r="25839"/>
          <a:stretch/>
        </p:blipFill>
        <p:spPr>
          <a:xfrm>
            <a:off x="3941950" y="4099915"/>
            <a:ext cx="4406073" cy="18648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ECDE8A-439E-49FE-8E40-3AC871B94C30}"/>
              </a:ext>
            </a:extLst>
          </p:cNvPr>
          <p:cNvSpPr txBox="1"/>
          <p:nvPr/>
        </p:nvSpPr>
        <p:spPr>
          <a:xfrm>
            <a:off x="3931689" y="5984094"/>
            <a:ext cx="4328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Photo Credit: Heritage Community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298" y="1102578"/>
            <a:ext cx="100414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Background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Heritage Community Transportation (HCT) provides first/last-mile transportation in disadvantaged communities (east Pittsburgh) that lack access to public transit</a:t>
            </a:r>
          </a:p>
          <a:p>
            <a:r>
              <a:rPr lang="en-US" sz="3200" dirty="0"/>
              <a:t>Problem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COVID </a:t>
            </a:r>
            <a:r>
              <a:rPr lang="en-US" altLang="zh-CN" sz="2400" dirty="0"/>
              <a:t>increased </a:t>
            </a:r>
            <a:r>
              <a:rPr lang="en-US" sz="2400" dirty="0"/>
              <a:t>pressure on cost management due to ridership decrease and increased driver/passenger health 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3200" dirty="0"/>
              <a:t>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Analyze HCT service data and public transit data to ensure that their vehicles are utilizing the best available routes and operating in a cost-effective, rider-focused manner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Project Name 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Exploratory data analysis on existing rider surveys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Collect data to understand latent demand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Review of existing routes and fixed-route strategies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Review of similar first/last-mile systems in other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Qualitative and quantitative comparison of the benefits and drawbacks of different routing strategies, including on-demand schedule, mixed fleet (e.g., van + TNC)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Deployment Plan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737F38-2118-4CDB-B634-6C7237764C10}"/>
              </a:ext>
            </a:extLst>
          </p:cNvPr>
          <p:cNvSpPr/>
          <p:nvPr/>
        </p:nvSpPr>
        <p:spPr>
          <a:xfrm>
            <a:off x="696758" y="1225689"/>
            <a:ext cx="108343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July – September 2021</a:t>
            </a:r>
            <a:endParaRPr lang="en-US" sz="1400" dirty="0"/>
          </a:p>
          <a:p>
            <a:pPr lvl="0"/>
            <a:r>
              <a:rPr lang="en-US" sz="1600" dirty="0"/>
              <a:t>Hold kick-off meeting with deployment partner (Heritage).</a:t>
            </a:r>
            <a:endParaRPr lang="en-US" sz="1400" dirty="0"/>
          </a:p>
          <a:p>
            <a:pPr lvl="0"/>
            <a:r>
              <a:rPr lang="en-US" sz="1600" dirty="0"/>
              <a:t>Meet with stakeholders to gather data for the model development.</a:t>
            </a:r>
            <a:endParaRPr lang="en-US" sz="1400" dirty="0"/>
          </a:p>
          <a:p>
            <a:r>
              <a:rPr lang="en-US" sz="1600" dirty="0"/>
              <a:t> </a:t>
            </a:r>
            <a:endParaRPr lang="en-US" sz="1400" dirty="0"/>
          </a:p>
          <a:p>
            <a:r>
              <a:rPr lang="en-US" sz="1600" b="1" dirty="0"/>
              <a:t>October – December 2021</a:t>
            </a:r>
            <a:endParaRPr lang="en-US" sz="1400" dirty="0"/>
          </a:p>
          <a:p>
            <a:pPr lvl="0"/>
            <a:r>
              <a:rPr lang="en-US" sz="1600" dirty="0"/>
              <a:t>Survey/data collection from current users.</a:t>
            </a:r>
            <a:endParaRPr lang="en-US" sz="1400" dirty="0"/>
          </a:p>
          <a:p>
            <a:pPr lvl="0"/>
            <a:r>
              <a:rPr lang="en-US" sz="1600" dirty="0"/>
              <a:t>Meet with stakeholders to share findings of current system performance</a:t>
            </a:r>
            <a:endParaRPr lang="en-US" sz="1400" dirty="0"/>
          </a:p>
          <a:p>
            <a:r>
              <a:rPr lang="en-US" sz="1600" dirty="0"/>
              <a:t> </a:t>
            </a:r>
            <a:endParaRPr lang="en-US" sz="1400" dirty="0"/>
          </a:p>
          <a:p>
            <a:r>
              <a:rPr lang="en-US" sz="1600" b="1" dirty="0"/>
              <a:t>January – March 2022</a:t>
            </a:r>
            <a:endParaRPr lang="en-US" sz="1400" dirty="0"/>
          </a:p>
          <a:p>
            <a:pPr lvl="0"/>
            <a:r>
              <a:rPr lang="en-US" sz="1600" dirty="0"/>
              <a:t>Beta test the model/software.</a:t>
            </a:r>
            <a:endParaRPr lang="en-US" sz="1400" dirty="0"/>
          </a:p>
          <a:p>
            <a:br>
              <a:rPr lang="en-US" sz="1600" dirty="0"/>
            </a:br>
            <a:r>
              <a:rPr lang="en-US" sz="1600" b="1" dirty="0"/>
              <a:t>April – June 2022 </a:t>
            </a:r>
            <a:endParaRPr lang="en-US" sz="1400" dirty="0"/>
          </a:p>
          <a:p>
            <a:pPr lvl="0"/>
            <a:r>
              <a:rPr lang="en-US" sz="1600" dirty="0"/>
              <a:t>Submit publication for consideration into an academic publication and/or conference.</a:t>
            </a:r>
            <a:endParaRPr lang="en-US" sz="1400" dirty="0"/>
          </a:p>
          <a:p>
            <a:pPr lvl="0"/>
            <a:r>
              <a:rPr lang="en-US" sz="1600" dirty="0"/>
              <a:t>Provide Heritage with the findings via written report and presentation, which includes</a:t>
            </a:r>
            <a:endParaRPr lang="en-US" sz="1400" dirty="0"/>
          </a:p>
          <a:p>
            <a:pPr lvl="1"/>
            <a:r>
              <a:rPr lang="en-US" sz="1600" dirty="0"/>
              <a:t>Review of existing routes and fixed-route strategies</a:t>
            </a:r>
            <a:endParaRPr lang="en-US" sz="1400" dirty="0"/>
          </a:p>
          <a:p>
            <a:pPr lvl="1"/>
            <a:r>
              <a:rPr lang="en-US" sz="1600" dirty="0"/>
              <a:t>Review of similar first/last-mile systems in other communities</a:t>
            </a:r>
            <a:endParaRPr lang="en-US" sz="1400" dirty="0"/>
          </a:p>
          <a:p>
            <a:pPr lvl="1"/>
            <a:r>
              <a:rPr lang="en-US" sz="1600" dirty="0"/>
              <a:t>Qualitative and quantitative comparison of the benefits and drawbacks of different routing strategies, including on-demand schedule, mixed fleet (e.g., van + TNC)</a:t>
            </a:r>
            <a:endParaRPr lang="en-US" sz="1400" dirty="0"/>
          </a:p>
          <a:p>
            <a:pPr lvl="1"/>
            <a:r>
              <a:rPr lang="en-US" sz="1600" dirty="0"/>
              <a:t>Recommended strategies for HCT </a:t>
            </a:r>
            <a:endParaRPr lang="en-US" sz="1400" dirty="0"/>
          </a:p>
          <a:p>
            <a:pPr lvl="1"/>
            <a:r>
              <a:rPr lang="en-US" sz="1600" dirty="0"/>
              <a:t>Proposal for Phase 2 collaboration</a:t>
            </a:r>
            <a:endParaRPr lang="en-US" sz="1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84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Additional Background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E35A0D-AB08-4E04-A3FD-3EE71DE2AB97}"/>
              </a:ext>
            </a:extLst>
          </p:cNvPr>
          <p:cNvSpPr txBox="1">
            <a:spLocks/>
          </p:cNvSpPr>
          <p:nvPr/>
        </p:nvSpPr>
        <p:spPr>
          <a:xfrm>
            <a:off x="541619" y="1388150"/>
            <a:ext cx="3332452" cy="3036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63% of riders’ household incomes are less than $10,000 a year</a:t>
            </a:r>
          </a:p>
          <a:p>
            <a:pPr marL="342900" indent="-342900">
              <a:buFontTx/>
              <a:buChar char="-"/>
            </a:pPr>
            <a:endParaRPr lang="en-US" sz="4000" dirty="0"/>
          </a:p>
          <a:p>
            <a:endParaRPr lang="en-US" sz="4000" dirty="0"/>
          </a:p>
          <a:p>
            <a:pPr marL="342900" indent="-342900">
              <a:buFontTx/>
              <a:buChar char="-"/>
            </a:pPr>
            <a:endParaRPr lang="en-US" sz="4000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EFF688C6-137A-44FE-BBB6-B746BD93E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281" y="1388150"/>
            <a:ext cx="7651143" cy="43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8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Additional Background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737F38-2118-4CDB-B634-6C7237764C10}"/>
              </a:ext>
            </a:extLst>
          </p:cNvPr>
          <p:cNvSpPr/>
          <p:nvPr/>
        </p:nvSpPr>
        <p:spPr>
          <a:xfrm>
            <a:off x="1235384" y="1533235"/>
            <a:ext cx="1008031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More than 3,000 riders (based on active registration)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85% of riders use it to connect to the larger bus service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According to July 2013 survey: The service is </a:t>
            </a:r>
            <a:r>
              <a:rPr lang="en-US" sz="2400" b="1" dirty="0"/>
              <a:t>the only option for 97% </a:t>
            </a:r>
            <a:r>
              <a:rPr lang="en-US" sz="2400" dirty="0"/>
              <a:t>of riders!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Average rider age: 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81% of riders use the system to connect with Port Authority routes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820,000 rides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Adding $132 Million in economic activity in the region</a:t>
            </a:r>
          </a:p>
          <a:p>
            <a:endParaRPr lang="en-US" sz="2400" dirty="0"/>
          </a:p>
          <a:p>
            <a:r>
              <a:rPr lang="en-US" sz="1100" i="1" dirty="0"/>
              <a:t>Source: Heritage Community Initiatives – connecting residents of the Mon Valley to jobs. (2019, October 07). Retrieved February 15, 2021, from https://t4america.org/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80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Additional Background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737F38-2118-4CDB-B634-6C7237764C10}"/>
              </a:ext>
            </a:extLst>
          </p:cNvPr>
          <p:cNvSpPr/>
          <p:nvPr/>
        </p:nvSpPr>
        <p:spPr>
          <a:xfrm>
            <a:off x="1235384" y="1533235"/>
            <a:ext cx="10080316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Three fixed routes that charge 25 cents a ride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Monroeville, East Pittsburgh, McKeesport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all routes, it takes about an hour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Begin at 6 a.m. or earlier and end at 10:45 p.m. or later on weekdays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1100" i="1" dirty="0"/>
              <a:t>Source: Heritage community Transportation. (n.d.). Retrieved February 15, 2021, from https://www.heritageserves.org/transportation.html</a:t>
            </a:r>
          </a:p>
        </p:txBody>
      </p:sp>
    </p:spTree>
    <p:extLst>
      <p:ext uri="{BB962C8B-B14F-4D97-AF65-F5344CB8AC3E}">
        <p14:creationId xmlns:p14="http://schemas.microsoft.com/office/powerpoint/2010/main" val="1035396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Additional Background</a:t>
            </a:r>
          </a:p>
        </p:txBody>
      </p:sp>
      <p:pic>
        <p:nvPicPr>
          <p:cNvPr id="4" name="Picture Placeholder 7" descr="Diagram&#10;&#10;Description automatically generated">
            <a:extLst>
              <a:ext uri="{FF2B5EF4-FFF2-40B4-BE49-F238E27FC236}">
                <a16:creationId xmlns:a16="http://schemas.microsoft.com/office/drawing/2014/main" id="{91CB8CDE-9C75-4306-9BAD-E5A3F8F5E972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008888" y="1230646"/>
            <a:ext cx="6174224" cy="4996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23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Proposed Data Collection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737F38-2118-4CDB-B634-6C7237764C10}"/>
              </a:ext>
            </a:extLst>
          </p:cNvPr>
          <p:cNvSpPr/>
          <p:nvPr/>
        </p:nvSpPr>
        <p:spPr>
          <a:xfrm>
            <a:off x="1055842" y="1225689"/>
            <a:ext cx="100803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Passenger side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Number of passengers per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much fee they need to pay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reason why they need this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Wait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stop they need to get off the van</a:t>
            </a:r>
          </a:p>
          <a:p>
            <a:endParaRPr lang="en-US" sz="2000" dirty="0"/>
          </a:p>
          <a:p>
            <a:r>
              <a:rPr lang="en-US" sz="2000" b="1" dirty="0"/>
              <a:t>Van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Number of drivers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many shifts per day?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Schedule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/>
              <a:t>TNC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Normal costs and surge multipliers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6107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576</Words>
  <Application>Microsoft Office PowerPoint</Application>
  <PresentationFormat>Widescreen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ＭＳ Ｐゴシック</vt:lpstr>
      <vt:lpstr>Arial</vt:lpstr>
      <vt:lpstr>Calibri</vt:lpstr>
      <vt:lpstr>Calibri Light</vt:lpstr>
      <vt:lpstr>Office Theme</vt:lpstr>
      <vt:lpstr>Demand Learning and Supply Optimization for Last-Mile Transportation in Disadvantaged Neighborhoods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Peter Zhang</cp:lastModifiedBy>
  <cp:revision>138</cp:revision>
  <cp:lastPrinted>2018-05-02T12:17:04Z</cp:lastPrinted>
  <dcterms:created xsi:type="dcterms:W3CDTF">2018-05-02T11:57:11Z</dcterms:created>
  <dcterms:modified xsi:type="dcterms:W3CDTF">2021-03-19T17:40:18Z</dcterms:modified>
</cp:coreProperties>
</file>