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49" autoAdjust="0"/>
    <p:restoredTop sz="85846" autoAdjust="0"/>
  </p:normalViewPr>
  <p:slideViewPr>
    <p:cSldViewPr snapToGrid="0">
      <p:cViewPr varScale="1">
        <p:scale>
          <a:sx n="79" d="100"/>
          <a:sy n="79" d="100"/>
        </p:scale>
        <p:origin x="22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w to start your own ride-hailing business like Uber">
            <a:extLst>
              <a:ext uri="{FF2B5EF4-FFF2-40B4-BE49-F238E27FC236}">
                <a16:creationId xmlns:a16="http://schemas.microsoft.com/office/drawing/2014/main" id="{A203C9F9-0F66-D042-8990-0A487E5462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 bwMode="auto">
          <a:xfrm>
            <a:off x="4605868" y="-4178"/>
            <a:ext cx="7586131" cy="60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ADD72E-4967-9049-BA8D-8DEAEF7DDB0D}"/>
              </a:ext>
            </a:extLst>
          </p:cNvPr>
          <p:cNvSpPr/>
          <p:nvPr/>
        </p:nvSpPr>
        <p:spPr>
          <a:xfrm>
            <a:off x="4605867" y="0"/>
            <a:ext cx="7586131" cy="5997500"/>
          </a:xfrm>
          <a:prstGeom prst="rect">
            <a:avLst/>
          </a:prstGeom>
          <a:gradFill flip="none" rotWithShape="1">
            <a:gsLst>
              <a:gs pos="35000">
                <a:srgbClr val="FFFFFF">
                  <a:alpha val="84000"/>
                </a:srgbClr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55600" y="616688"/>
            <a:ext cx="10443022" cy="1148317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229651"/>
                </a:solidFill>
              </a:rPr>
              <a:t>Ride-hailing Service Equity</a:t>
            </a:r>
            <a:br>
              <a:rPr lang="en-US" b="1" dirty="0">
                <a:solidFill>
                  <a:srgbClr val="229651"/>
                </a:solidFill>
              </a:rPr>
            </a:br>
            <a:r>
              <a:rPr lang="en-US" b="1" dirty="0">
                <a:solidFill>
                  <a:srgbClr val="229651"/>
                </a:solidFill>
              </a:rPr>
              <a:t>in Normal and Rare Conditions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571" y="2278607"/>
            <a:ext cx="9144000" cy="356649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Lead Researcher:</a:t>
            </a:r>
            <a:r>
              <a:rPr lang="en-US" b="0" dirty="0"/>
              <a:t> Prof. Jeremy </a:t>
            </a:r>
            <a:r>
              <a:rPr lang="en-US" b="0" dirty="0" err="1"/>
              <a:t>Michalek</a:t>
            </a:r>
            <a:endParaRPr lang="en-US" dirty="0"/>
          </a:p>
          <a:p>
            <a:pPr algn="l"/>
            <a:r>
              <a:rPr lang="en-US" dirty="0"/>
              <a:t>Project Team:</a:t>
            </a:r>
            <a:r>
              <a:rPr lang="en-US" b="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Prof. Daniel </a:t>
            </a:r>
            <a:r>
              <a:rPr lang="en-US" b="0" dirty="0" err="1"/>
              <a:t>Armanios</a:t>
            </a:r>
            <a:endParaRPr lang="en-US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Prof. </a:t>
            </a:r>
            <a:r>
              <a:rPr lang="en-US" b="0" dirty="0" err="1"/>
              <a:t>Destenie</a:t>
            </a:r>
            <a:r>
              <a:rPr lang="en-US" b="0" dirty="0"/>
              <a:t> Nock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Prof. Alex Davis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Port Authority of </a:t>
            </a:r>
            <a:br>
              <a:rPr lang="en-US" b="0" dirty="0"/>
            </a:br>
            <a:r>
              <a:rPr lang="en-US" b="0" dirty="0"/>
              <a:t>Allegheny County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D4D77F8-4043-0F47-A415-233CA6236D6E}"/>
              </a:ext>
            </a:extLst>
          </p:cNvPr>
          <p:cNvSpPr txBox="1">
            <a:spLocks/>
          </p:cNvSpPr>
          <p:nvPr/>
        </p:nvSpPr>
        <p:spPr>
          <a:xfrm>
            <a:off x="4671507" y="3070731"/>
            <a:ext cx="5828464" cy="29267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Adam </a:t>
            </a:r>
            <a:r>
              <a:rPr lang="en-US" b="0" dirty="0" err="1"/>
              <a:t>Kolig</a:t>
            </a:r>
            <a:endParaRPr lang="en-US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Lily </a:t>
            </a:r>
            <a:r>
              <a:rPr lang="en-US" b="0" dirty="0" err="1"/>
              <a:t>Hanig</a:t>
            </a:r>
            <a:endParaRPr lang="en-US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Matthew </a:t>
            </a:r>
            <a:r>
              <a:rPr lang="en-US" b="0" dirty="0" err="1"/>
              <a:t>Bruchon</a:t>
            </a:r>
            <a:endParaRPr lang="en-US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Connor Forsythe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Charlotte </a:t>
            </a:r>
            <a:r>
              <a:rPr lang="en-US" b="0" dirty="0" err="1"/>
              <a:t>Andreason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94C06B-CE8D-9B48-B8D9-2EF0F886D2CB}"/>
              </a:ext>
            </a:extLst>
          </p:cNvPr>
          <p:cNvSpPr txBox="1"/>
          <p:nvPr/>
        </p:nvSpPr>
        <p:spPr>
          <a:xfrm>
            <a:off x="9636371" y="5786234"/>
            <a:ext cx="25556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 Source: Financial Nigeria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w to start your own ride-hailing business like Uber">
            <a:extLst>
              <a:ext uri="{FF2B5EF4-FFF2-40B4-BE49-F238E27FC236}">
                <a16:creationId xmlns:a16="http://schemas.microsoft.com/office/drawing/2014/main" id="{AC5BC234-8FE2-4449-B7F2-19141A1E51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 bwMode="auto">
          <a:xfrm>
            <a:off x="4605868" y="-4178"/>
            <a:ext cx="7586131" cy="60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6574580-F137-FE41-8F6F-7B08322CA99A}"/>
              </a:ext>
            </a:extLst>
          </p:cNvPr>
          <p:cNvSpPr/>
          <p:nvPr/>
        </p:nvSpPr>
        <p:spPr>
          <a:xfrm>
            <a:off x="4605867" y="0"/>
            <a:ext cx="7586131" cy="5997500"/>
          </a:xfrm>
          <a:prstGeom prst="rect">
            <a:avLst/>
          </a:prstGeom>
          <a:gradFill flip="none" rotWithShape="1">
            <a:gsLst>
              <a:gs pos="35000">
                <a:srgbClr val="FFFFFF">
                  <a:alpha val="84000"/>
                </a:srgbClr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29651"/>
                </a:solidFill>
              </a:rPr>
              <a:t>Brief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796833" y="1351340"/>
            <a:ext cx="846569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Goals</a:t>
            </a:r>
            <a:r>
              <a:rPr lang="en-US" sz="3200" dirty="0"/>
              <a:t>: Understand and improve economic and equity impacts of US ride-hailing services using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econometric empirical analysis,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deep dive city-level studies,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qualitative interviews and surveys,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simulation, and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policy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Partner</a:t>
            </a:r>
            <a:r>
              <a:rPr lang="en-US" sz="3200" dirty="0"/>
              <a:t>: Port Authority of Allegheny County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E3A01-D251-F543-894B-698518EEAD01}"/>
              </a:ext>
            </a:extLst>
          </p:cNvPr>
          <p:cNvSpPr txBox="1"/>
          <p:nvPr/>
        </p:nvSpPr>
        <p:spPr>
          <a:xfrm>
            <a:off x="9636371" y="5786234"/>
            <a:ext cx="25556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 Source: Financial Nigeria</a:t>
            </a:r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w to start your own ride-hailing business like Uber">
            <a:extLst>
              <a:ext uri="{FF2B5EF4-FFF2-40B4-BE49-F238E27FC236}">
                <a16:creationId xmlns:a16="http://schemas.microsoft.com/office/drawing/2014/main" id="{5D29C518-5221-AE46-A73E-12E03AF318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 bwMode="auto">
          <a:xfrm>
            <a:off x="4605868" y="-4178"/>
            <a:ext cx="7586131" cy="60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F536760-A26A-1045-94E1-C30419F26241}"/>
              </a:ext>
            </a:extLst>
          </p:cNvPr>
          <p:cNvSpPr/>
          <p:nvPr/>
        </p:nvSpPr>
        <p:spPr>
          <a:xfrm>
            <a:off x="4605867" y="0"/>
            <a:ext cx="7586131" cy="5997500"/>
          </a:xfrm>
          <a:prstGeom prst="rect">
            <a:avLst/>
          </a:prstGeom>
          <a:gradFill flip="none" rotWithShape="1">
            <a:gsLst>
              <a:gs pos="35000">
                <a:srgbClr val="FFFFFF">
                  <a:alpha val="84000"/>
                </a:srgbClr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29651"/>
                </a:solidFill>
              </a:rPr>
              <a:t>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6299" y="1243689"/>
            <a:ext cx="933450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Identify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effects </a:t>
            </a:r>
            <a:r>
              <a:rPr lang="en-US" sz="2400"/>
              <a:t>of TNCs on </a:t>
            </a:r>
            <a:r>
              <a:rPr lang="en-US" sz="2400" dirty="0"/>
              <a:t>US employment, wages and transit use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effects of COVID-19 and city policies on operations, transit, and geographic and demographic trends in communities served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Inform</a:t>
            </a:r>
            <a:r>
              <a:rPr lang="en-US" sz="2800" dirty="0"/>
              <a:t> and ground analysis in rigorous qualitative interviews and surveys with stakeholders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Simulate</a:t>
            </a:r>
            <a:r>
              <a:rPr lang="en-US" sz="2800" dirty="0"/>
              <a:t> TNC operations in a range of normal and rare (e.g.: pandemic, natural disaster) economic and policy scenarios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Assess</a:t>
            </a:r>
            <a:r>
              <a:rPr lang="en-US" sz="2800" dirty="0"/>
              <a:t> economic and equity implications of existing, proposed, and potential TNC policies and public policies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Disseminate</a:t>
            </a:r>
            <a:r>
              <a:rPr lang="en-US" sz="2800" dirty="0"/>
              <a:t> findings and recommendations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72C68-B8D9-CA4F-9793-E1F130B01A8E}"/>
              </a:ext>
            </a:extLst>
          </p:cNvPr>
          <p:cNvSpPr txBox="1"/>
          <p:nvPr/>
        </p:nvSpPr>
        <p:spPr>
          <a:xfrm>
            <a:off x="9636371" y="5786234"/>
            <a:ext cx="25556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 Source: Financial Nigeria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197</Words>
  <Application>Microsoft Macintosh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Ride-hailing Service Equity in Normal and Rare Conditions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drj</cp:lastModifiedBy>
  <cp:revision>126</cp:revision>
  <cp:lastPrinted>2018-05-02T12:17:04Z</cp:lastPrinted>
  <dcterms:created xsi:type="dcterms:W3CDTF">2018-05-02T11:57:11Z</dcterms:created>
  <dcterms:modified xsi:type="dcterms:W3CDTF">2020-10-01T17:35:59Z</dcterms:modified>
</cp:coreProperties>
</file>