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4" r:id="rId3"/>
    <p:sldId id="525" r:id="rId4"/>
    <p:sldId id="672" r:id="rId5"/>
    <p:sldId id="694" r:id="rId6"/>
    <p:sldId id="693" r:id="rId7"/>
    <p:sldId id="69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66" autoAdjust="0"/>
  </p:normalViewPr>
  <p:slideViewPr>
    <p:cSldViewPr snapToGrid="0">
      <p:cViewPr varScale="1">
        <p:scale>
          <a:sx n="43" d="100"/>
          <a:sy n="43" d="100"/>
        </p:scale>
        <p:origin x="4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Why: To estimate unknown prior probability dist. w/ available info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Humans estimates are good enough, and as a driver I use these info</a:t>
            </a:r>
          </a:p>
          <a:p>
            <a:pPr marL="171450" indent="-171450">
              <a:buFontTx/>
              <a:buChar char="-"/>
            </a:pPr>
            <a:r>
              <a:rPr lang="en-US" dirty="0"/>
              <a:t>How: Read the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D96CE-4C45-4742-9C80-F26B20E96A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11137804" y="6383485"/>
            <a:ext cx="632517" cy="365125"/>
          </a:xfrm>
        </p:spPr>
        <p:txBody>
          <a:bodyPr/>
          <a:lstStyle/>
          <a:p>
            <a:fld id="{3ABDABD3-D324-4B9F-97A7-444008AEE1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4EAEBFBD-E778-49B9-8F1F-AFEE6C8FBD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087" y="199380"/>
            <a:ext cx="9299935" cy="4950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cap="none" baseline="0">
                <a:solidFill>
                  <a:schemeClr val="bg1"/>
                </a:solidFill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5ED3F4-7558-4EE5-A4F7-1E76534B9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089" y="1189408"/>
            <a:ext cx="11321239" cy="4970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9BBAD-D934-7242-A2E8-C93DA0A336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4" y="6171505"/>
            <a:ext cx="1619250" cy="5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2318" y="616688"/>
            <a:ext cx="9736304" cy="1440712"/>
          </a:xfrm>
          <a:prstGeom prst="rect">
            <a:avLst/>
          </a:prstGeo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Safety in Connected Automated Vehicles </a:t>
            </a:r>
            <a:br>
              <a:rPr lang="en-US" b="1" kern="1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kern="100" dirty="0">
                <a:solidFill>
                  <a:schemeClr val="accent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the presence of Vulnerable Road Users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229651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2987" y="2636875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Lead Researcher/Faculty: Prof. Emeritus Umit Ozguner</a:t>
            </a:r>
          </a:p>
          <a:p>
            <a:r>
              <a:rPr lang="en-US" dirty="0"/>
              <a:t>Project Team: U. Ozguner, K. Redmill, M. Saim</a:t>
            </a:r>
          </a:p>
          <a:p>
            <a:r>
              <a:rPr lang="en-US" dirty="0"/>
              <a:t>(Mert </a:t>
            </a:r>
            <a:r>
              <a:rPr lang="en-US" dirty="0" err="1"/>
              <a:t>Koc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DD267-F55F-42B4-BFE6-A00A7517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95" y="4084150"/>
            <a:ext cx="3960582" cy="22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731153" y="163811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Background #1:</a:t>
            </a:r>
          </a:p>
          <a:p>
            <a:pPr algn="ctr"/>
            <a:r>
              <a:rPr lang="en-US" b="1" dirty="0">
                <a:solidFill>
                  <a:srgbClr val="229651"/>
                </a:solidFill>
              </a:rPr>
              <a:t>Value of Location Information of VRUs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5800" y="2395111"/>
            <a:ext cx="370617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Problem Scenario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Pedestrian jaywalking through the street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Vehicle cannot observe pedestrian with its local sensors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Approximate Pedestrian location information is transmitted through communication channel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715C70-57A3-528B-FDF1-A128ED2F7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1970" y="1516475"/>
            <a:ext cx="3600817" cy="36009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929429-65BC-6303-348D-35979A68235A}"/>
              </a:ext>
            </a:extLst>
          </p:cNvPr>
          <p:cNvSpPr/>
          <p:nvPr/>
        </p:nvSpPr>
        <p:spPr>
          <a:xfrm>
            <a:off x="8485830" y="1513867"/>
            <a:ext cx="3706170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Objectives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Develop a control strategy for vehicle to avoid collision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Adjust vehicle response to Location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Assess location Information value using cost metrics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6F273-F6D2-3811-DF84-FD929EB37127}"/>
              </a:ext>
            </a:extLst>
          </p:cNvPr>
          <p:cNvSpPr txBox="1"/>
          <p:nvPr/>
        </p:nvSpPr>
        <p:spPr>
          <a:xfrm>
            <a:off x="4389120" y="5280660"/>
            <a:ext cx="429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Saim, M., and U.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Ozguner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"Entropy Based Metric to Assess the Accuracy of PNT Information⋆."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IFAC-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PapersOnLine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55.24 (2022): 292-297.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EACC1-E678-1F56-74F9-81BF4FEF4EDB}"/>
              </a:ext>
            </a:extLst>
          </p:cNvPr>
          <p:cNvSpPr txBox="1"/>
          <p:nvPr/>
        </p:nvSpPr>
        <p:spPr>
          <a:xfrm>
            <a:off x="731153" y="1471781"/>
            <a:ext cx="360081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Previously reliability of location information is measured [1]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60E90-EC6B-B640-4475-E7BCF9D5806C}"/>
              </a:ext>
            </a:extLst>
          </p:cNvPr>
          <p:cNvSpPr txBox="1"/>
          <p:nvPr/>
        </p:nvSpPr>
        <p:spPr>
          <a:xfrm>
            <a:off x="8826593" y="5459069"/>
            <a:ext cx="30246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Supported by a different UTC at OSU. (CARMEN)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F24AD-C17E-4C8D-ABF4-850AFC4729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10A08-61E7-4F4E-9EAC-1BBC0DE7DB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of this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511B8-D6BC-469C-ACF5-358BC81EE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089" y="1260182"/>
            <a:ext cx="11321239" cy="2032381"/>
          </a:xfrm>
        </p:spPr>
        <p:txBody>
          <a:bodyPr/>
          <a:lstStyle/>
          <a:p>
            <a:r>
              <a:rPr lang="en-US" b="1" dirty="0"/>
              <a:t>Hypothesis</a:t>
            </a:r>
            <a:r>
              <a:rPr lang="en-US" dirty="0"/>
              <a:t>: using the information available such as: </a:t>
            </a:r>
            <a:r>
              <a:rPr lang="en-US" b="1" dirty="0"/>
              <a:t>the density of visible parked cars</a:t>
            </a:r>
            <a:r>
              <a:rPr lang="en-US" dirty="0"/>
              <a:t> and the </a:t>
            </a:r>
            <a:r>
              <a:rPr lang="en-US" b="1" dirty="0"/>
              <a:t>distance to the closest one</a:t>
            </a:r>
            <a:r>
              <a:rPr lang="en-US" dirty="0"/>
              <a:t>, </a:t>
            </a:r>
            <a:r>
              <a:rPr lang="en-US" b="1" dirty="0"/>
              <a:t>the density of visible  pedestrians</a:t>
            </a:r>
            <a:r>
              <a:rPr lang="en-US" dirty="0"/>
              <a:t> and the </a:t>
            </a:r>
            <a:r>
              <a:rPr lang="en-US" b="1" dirty="0"/>
              <a:t>distance to the closest one</a:t>
            </a:r>
            <a:r>
              <a:rPr lang="en-US" dirty="0"/>
              <a:t>, </a:t>
            </a:r>
            <a:r>
              <a:rPr lang="en-US" b="1" dirty="0"/>
              <a:t>the distance to the crosswalk</a:t>
            </a:r>
            <a:r>
              <a:rPr lang="en-US" dirty="0"/>
              <a:t> (if visible) </a:t>
            </a:r>
            <a:r>
              <a:rPr lang="en-US" b="1" dirty="0">
                <a:solidFill>
                  <a:srgbClr val="00B0F0"/>
                </a:solidFill>
              </a:rPr>
              <a:t>can improve the performance</a:t>
            </a:r>
            <a:r>
              <a:rPr lang="en-US" b="1" dirty="0"/>
              <a:t> of the controller for </a:t>
            </a:r>
            <a:r>
              <a:rPr lang="en-US" b="1" dirty="0">
                <a:solidFill>
                  <a:srgbClr val="FF0000"/>
                </a:solidFill>
              </a:rPr>
              <a:t>occluded pedestrian scenarios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Specifically, for places where </a:t>
            </a:r>
            <a:r>
              <a:rPr lang="en-US" b="1" dirty="0"/>
              <a:t>the GPS accuracy is low</a:t>
            </a:r>
            <a:r>
              <a:rPr lang="en-US" dirty="0"/>
              <a:t> (tall buildings, crowded metropolitans)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9C94A0D-0AF4-45E2-BA82-83CA22E39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05" y="2658573"/>
            <a:ext cx="8584546" cy="30487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4915B0-4AB7-8D44-EB6A-6EA4BE06CCDA}"/>
              </a:ext>
            </a:extLst>
          </p:cNvPr>
          <p:cNvSpPr txBox="1">
            <a:spLocks/>
          </p:cNvSpPr>
          <p:nvPr/>
        </p:nvSpPr>
        <p:spPr>
          <a:xfrm>
            <a:off x="731153" y="163811"/>
            <a:ext cx="10646229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Background #2:</a:t>
            </a:r>
          </a:p>
          <a:p>
            <a:pPr algn="ctr"/>
            <a:r>
              <a:rPr lang="en-US" b="1" dirty="0">
                <a:solidFill>
                  <a:srgbClr val="229651"/>
                </a:solidFill>
              </a:rPr>
              <a:t>Speed control based on existence of VRUs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D7503-FEAA-DD2B-82EB-D2DCA4136662}"/>
              </a:ext>
            </a:extLst>
          </p:cNvPr>
          <p:cNvSpPr txBox="1"/>
          <p:nvPr/>
        </p:nvSpPr>
        <p:spPr>
          <a:xfrm>
            <a:off x="4541945" y="5737154"/>
            <a:ext cx="30246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Supported by a different UTC at CMU. (Mobility21)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68"/>
    </mc:Choice>
    <mc:Fallback xmlns="">
      <p:transition spd="slow" advTm="74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48ECB-84A5-BB51-1BAE-E17604C168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856D-CB73-64DD-A1B5-EE9264F93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sz="2800" b="1" dirty="0">
                <a:solidFill>
                  <a:srgbClr val="229651"/>
                </a:solidFill>
              </a:rPr>
              <a:t>Control and Evaluation of AVs in presence of Indecisive Pedestrian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BED1D-49DF-DCC1-2D28-18AF5B572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0757" y="3816872"/>
            <a:ext cx="10277843" cy="22312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Problem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dirty="0"/>
              <a:t>Indecisive Pedestrian</a:t>
            </a:r>
          </a:p>
          <a:p>
            <a:pPr marL="1428750" lvl="2" indent="-285750"/>
            <a:r>
              <a:rPr lang="en-US" dirty="0"/>
              <a:t>Pedestrian Intention is unknown</a:t>
            </a:r>
          </a:p>
          <a:p>
            <a:pPr marL="1428750" lvl="2" indent="-285750"/>
            <a:r>
              <a:rPr lang="en-US" dirty="0"/>
              <a:t>Pedestrian alters its goal randomly</a:t>
            </a:r>
          </a:p>
          <a:p>
            <a:pPr algn="l"/>
            <a:r>
              <a:rPr lang="en-US" dirty="0"/>
              <a:t>Solution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dirty="0"/>
              <a:t>Physics based Hierarchical Vehicl</a:t>
            </a:r>
            <a:r>
              <a:rPr lang="en-US" dirty="0"/>
              <a:t>e </a:t>
            </a:r>
            <a:r>
              <a:rPr lang="en-US" b="0" dirty="0"/>
              <a:t>Control (using position and speed information of vehicle and pedestrian)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dirty="0"/>
              <a:t>Probabilistic estimation based vehicle control (modeling pedestrian intention as a probabilistic function and vehicle devises control based on predicted pedestrian next position) [2]</a:t>
            </a:r>
          </a:p>
        </p:txBody>
      </p:sp>
      <p:pic>
        <p:nvPicPr>
          <p:cNvPr id="6" name="Picture 5" descr="A diagram of a square with a letter v&#10;&#10;Description automatically generated">
            <a:extLst>
              <a:ext uri="{FF2B5EF4-FFF2-40B4-BE49-F238E27FC236}">
                <a16:creationId xmlns:a16="http://schemas.microsoft.com/office/drawing/2014/main" id="{E96C71FC-027D-5FF0-C9A9-11EF85E66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54058"/>
            <a:ext cx="9144000" cy="29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36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107BE-4053-09A0-6DD2-03D209C08E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087" y="199380"/>
            <a:ext cx="11095213" cy="9900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Indecisive Pedestrian Motion Model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B6E4D2-CE0D-9B69-B077-FCC5853307D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49782" y="1109398"/>
                <a:ext cx="5646911" cy="4466454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dirty="0"/>
                  <a:t>Random Function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𝒎𝒆𝒂𝒏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𝒐𝒄𝒄𝒖𝒓𝒆𝒏𝒄𝒆𝒔</m:t>
                      </m:r>
                    </m:oMath>
                  </m:oMathPara>
                </a14:m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r>
                  <a:rPr lang="en-US"/>
                  <a:t>probability </a:t>
                </a:r>
                <a:r>
                  <a:rPr lang="en-US" dirty="0"/>
                  <a:t>of values far away from mean are less If mean is chosen closer to 1.</a:t>
                </a:r>
              </a:p>
              <a:p>
                <a:pPr algn="l"/>
                <a:endParaRPr lang="en-US" dirty="0"/>
              </a:p>
              <a:p>
                <a:pPr algn="l"/>
                <a:r>
                  <a:rPr lang="en-US" dirty="0"/>
                  <a:t>Occurrences are assigned certain states </a:t>
                </a:r>
              </a:p>
              <a:p>
                <a:pPr algn="l"/>
                <a:r>
                  <a:rPr lang="en-US" dirty="0"/>
                  <a:t>	</a:t>
                </a:r>
                <a:r>
                  <a:rPr lang="en-US" dirty="0" err="1"/>
                  <a:t>e.g</a:t>
                </a:r>
                <a:r>
                  <a:rPr lang="en-US" dirty="0"/>
                  <a:t> if K=10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dirty="0"/>
                  <a:t> = 3. </a:t>
                </a:r>
              </a:p>
              <a:p>
                <a:pPr algn="l"/>
                <a:r>
                  <a:rPr lang="en-US" dirty="0"/>
                  <a:t>Forward state [1-5], Backward state [6,7], Stop[8-10]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1B6E4D2-CE0D-9B69-B077-FCC585330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49782" y="1109398"/>
                <a:ext cx="5646911" cy="4466454"/>
              </a:xfrm>
              <a:blipFill>
                <a:blip r:embed="rId3"/>
                <a:stretch>
                  <a:fillRect l="-1079" t="-1501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system&#10;&#10;Description automatically generated">
            <a:extLst>
              <a:ext uri="{FF2B5EF4-FFF2-40B4-BE49-F238E27FC236}">
                <a16:creationId xmlns:a16="http://schemas.microsoft.com/office/drawing/2014/main" id="{A4804075-9B6F-A386-CBFE-56FEA5074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93" y="943620"/>
            <a:ext cx="5867637" cy="49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1881B-736C-FF41-C4E9-B6ECEB9751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BDABD3-D324-4B9F-97A7-444008AEE19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799E-84E6-1CA2-AC38-05E1BB9EA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System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B9797-5773-6497-AD8A-A35BCCC55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9468" y="859277"/>
            <a:ext cx="9172532" cy="4440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2F5DAB-0BCA-0384-0141-D527DA42AE59}"/>
              </a:ext>
            </a:extLst>
          </p:cNvPr>
          <p:cNvSpPr txBox="1"/>
          <p:nvPr/>
        </p:nvSpPr>
        <p:spPr>
          <a:xfrm>
            <a:off x="614946" y="1011677"/>
            <a:ext cx="2059674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Relative position of pedestrian and vehicle is known from their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Vehicle/pedestrian  position, speed information contains error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ACCA98-84F6-074C-EEC0-E6D8EF1328E1}"/>
              </a:ext>
            </a:extLst>
          </p:cNvPr>
          <p:cNvSpPr txBox="1">
            <a:spLocks/>
          </p:cNvSpPr>
          <p:nvPr/>
        </p:nvSpPr>
        <p:spPr>
          <a:xfrm>
            <a:off x="601487" y="351780"/>
            <a:ext cx="10672453" cy="4950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29651"/>
                </a:solidFill>
              </a:rPr>
              <a:t>System Process for Physics Based Control and Motion Model for Pedestrian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868569-B011-616A-45D1-AAC0B240E3C6}"/>
              </a:ext>
            </a:extLst>
          </p:cNvPr>
          <p:cNvCxnSpPr/>
          <p:nvPr/>
        </p:nvCxnSpPr>
        <p:spPr>
          <a:xfrm>
            <a:off x="5194407" y="1690487"/>
            <a:ext cx="3550023" cy="0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2177AC-3A0B-90D0-D674-1F0201D691E0}"/>
              </a:ext>
            </a:extLst>
          </p:cNvPr>
          <p:cNvCxnSpPr/>
          <p:nvPr/>
        </p:nvCxnSpPr>
        <p:spPr>
          <a:xfrm flipH="1">
            <a:off x="5194407" y="2013217"/>
            <a:ext cx="3603811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6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125B71-2B54-D96E-27AE-E8866B9B6D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6030" y="159624"/>
            <a:ext cx="9299935" cy="495014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Expected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DDDB4-79DD-4273-B626-055AD5253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836" y="2315816"/>
            <a:ext cx="5308979" cy="2534480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l"/>
            <a:r>
              <a:rPr lang="en-US" sz="2800" dirty="0"/>
              <a:t>Collision avoidance control for AVs in presence of occluded pedestrians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Improved efficiency of vehicle navigation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4A85A-852C-B040-9049-F4E3F609B73A}"/>
              </a:ext>
            </a:extLst>
          </p:cNvPr>
          <p:cNvSpPr txBox="1"/>
          <p:nvPr/>
        </p:nvSpPr>
        <p:spPr>
          <a:xfrm>
            <a:off x="666836" y="1317078"/>
            <a:ext cx="53803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29651"/>
                </a:solidFill>
              </a:rPr>
              <a:t>Value of Location Information of VRUs</a:t>
            </a:r>
          </a:p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B4C2E3-5E9D-BC26-2990-53C2D0816908}"/>
              </a:ext>
            </a:extLst>
          </p:cNvPr>
          <p:cNvSpPr txBox="1">
            <a:spLocks/>
          </p:cNvSpPr>
          <p:nvPr/>
        </p:nvSpPr>
        <p:spPr>
          <a:xfrm>
            <a:off x="6144783" y="2315816"/>
            <a:ext cx="5646911" cy="253448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Collision avoidance control for AVs in presence of indecisive pedestrians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Benefits of using physics-based approach vs statistical approach </a:t>
            </a:r>
          </a:p>
          <a:p>
            <a:pPr algn="l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95D05-A2E9-605B-A92C-015BE0DAE5FE}"/>
              </a:ext>
            </a:extLst>
          </p:cNvPr>
          <p:cNvSpPr txBox="1"/>
          <p:nvPr/>
        </p:nvSpPr>
        <p:spPr>
          <a:xfrm>
            <a:off x="6193562" y="1282722"/>
            <a:ext cx="5380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29651"/>
                </a:solidFill>
              </a:rPr>
              <a:t>Control and Evaluation of AVs in presence of Indecisive Pedestrian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8292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4174</TotalTime>
  <Words>510</Words>
  <Application>Microsoft Office PowerPoint</Application>
  <PresentationFormat>Widescreen</PresentationFormat>
  <Paragraphs>67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Safety in Connected Automated Vehicles  in the presence of Vulnerable Road Users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Umit Ozguner</cp:lastModifiedBy>
  <cp:revision>132</cp:revision>
  <cp:lastPrinted>2018-05-02T12:17:04Z</cp:lastPrinted>
  <dcterms:created xsi:type="dcterms:W3CDTF">2018-05-02T11:57:11Z</dcterms:created>
  <dcterms:modified xsi:type="dcterms:W3CDTF">2024-03-24T21:54:38Z</dcterms:modified>
</cp:coreProperties>
</file>