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84" r:id="rId3"/>
    <p:sldId id="285"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9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85752" autoAdjust="0"/>
  </p:normalViewPr>
  <p:slideViewPr>
    <p:cSldViewPr snapToGrid="0">
      <p:cViewPr varScale="1">
        <p:scale>
          <a:sx n="111" d="100"/>
          <a:sy n="111" d="100"/>
        </p:scale>
        <p:origin x="1216" y="2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51"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2F37C4C-3102-4731-84E8-E2AFA6D69156}" type="datetimeFigureOut">
              <a:rPr lang="en-US" smtClean="0"/>
              <a:t>3/14/21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B0C73C8-C028-4400-8964-B4CE8F24DB76}" type="slidenum">
              <a:rPr lang="en-US" smtClean="0"/>
              <a:t>‹#›</a:t>
            </a:fld>
            <a:endParaRPr lang="en-US" dirty="0"/>
          </a:p>
        </p:txBody>
      </p:sp>
    </p:spTree>
    <p:extLst>
      <p:ext uri="{BB962C8B-B14F-4D97-AF65-F5344CB8AC3E}">
        <p14:creationId xmlns:p14="http://schemas.microsoft.com/office/powerpoint/2010/main" val="997618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71FCC7F-EFEA-42EB-B5EF-05C5BAA68F89}" type="datetimeFigureOut">
              <a:rPr lang="en-US" smtClean="0"/>
              <a:t>3/14/21</a:t>
            </a:fld>
            <a:endParaRPr lang="en-US" dirty="0"/>
          </a:p>
        </p:txBody>
      </p:sp>
      <p:sp>
        <p:nvSpPr>
          <p:cNvPr id="4" name="Slide Image Placeholder 3"/>
          <p:cNvSpPr>
            <a:spLocks noGrp="1" noRot="1" noChangeAspect="1"/>
          </p:cNvSpPr>
          <p:nvPr>
            <p:ph type="sldImg" idx="2"/>
          </p:nvPr>
        </p:nvSpPr>
        <p:spPr>
          <a:xfrm>
            <a:off x="763905" y="466725"/>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99872" y="3694177"/>
            <a:ext cx="5937504" cy="513549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686864"/>
            <a:ext cx="2881566" cy="466725"/>
          </a:xfrm>
          <a:prstGeom prst="rect">
            <a:avLst/>
          </a:prstGeom>
        </p:spPr>
        <p:txBody>
          <a:bodyPr vert="horz" lIns="91440" tIns="45720" rIns="91440" bIns="45720" rtlCol="0" anchor="b"/>
          <a:lstStyle>
            <a:lvl1pPr algn="r">
              <a:defRPr sz="1200"/>
            </a:lvl1pPr>
          </a:lstStyle>
          <a:p>
            <a:fld id="{F3F70BAB-493A-4593-95B0-382775B89CB6}" type="slidenum">
              <a:rPr lang="en-US" smtClean="0"/>
              <a:t>‹#›</a:t>
            </a:fld>
            <a:endParaRPr lang="en-US" dirty="0"/>
          </a:p>
        </p:txBody>
      </p:sp>
    </p:spTree>
    <p:extLst>
      <p:ext uri="{BB962C8B-B14F-4D97-AF65-F5344CB8AC3E}">
        <p14:creationId xmlns:p14="http://schemas.microsoft.com/office/powerpoint/2010/main" val="89170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3588" y="466725"/>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F70BAB-493A-4593-95B0-382775B89CB6}" type="slidenum">
              <a:rPr lang="en-US" smtClean="0"/>
              <a:t>1</a:t>
            </a:fld>
            <a:endParaRPr lang="en-US" dirty="0"/>
          </a:p>
        </p:txBody>
      </p:sp>
    </p:spTree>
    <p:extLst>
      <p:ext uri="{BB962C8B-B14F-4D97-AF65-F5344CB8AC3E}">
        <p14:creationId xmlns:p14="http://schemas.microsoft.com/office/powerpoint/2010/main" val="19472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122" y="8685235"/>
            <a:ext cx="297232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6" tIns="45703" rIns="91406" bIns="45703" anchor="b"/>
          <a:lstStyle>
            <a:lvl1pPr defTabSz="912813" eaLnBrk="0" hangingPunct="0">
              <a:defRPr>
                <a:solidFill>
                  <a:schemeClr val="tx1"/>
                </a:solidFill>
                <a:latin typeface="Arial" charset="0"/>
                <a:ea typeface="ＭＳ Ｐゴシック" pitchFamily="-111" charset="-128"/>
              </a:defRPr>
            </a:lvl1pPr>
            <a:lvl2pPr marL="742950" indent="-285750" defTabSz="912813" eaLnBrk="0" hangingPunct="0">
              <a:defRPr>
                <a:solidFill>
                  <a:schemeClr val="tx1"/>
                </a:solidFill>
                <a:latin typeface="Arial" charset="0"/>
                <a:ea typeface="ＭＳ Ｐゴシック" pitchFamily="-111" charset="-128"/>
              </a:defRPr>
            </a:lvl2pPr>
            <a:lvl3pPr marL="1143000" indent="-228600" defTabSz="912813" eaLnBrk="0" hangingPunct="0">
              <a:defRPr>
                <a:solidFill>
                  <a:schemeClr val="tx1"/>
                </a:solidFill>
                <a:latin typeface="Arial" charset="0"/>
                <a:ea typeface="ＭＳ Ｐゴシック" pitchFamily="-111" charset="-128"/>
              </a:defRPr>
            </a:lvl3pPr>
            <a:lvl4pPr marL="1600200" indent="-228600" defTabSz="912813" eaLnBrk="0" hangingPunct="0">
              <a:defRPr>
                <a:solidFill>
                  <a:schemeClr val="tx1"/>
                </a:solidFill>
                <a:latin typeface="Arial" charset="0"/>
                <a:ea typeface="ＭＳ Ｐゴシック" pitchFamily="-111" charset="-128"/>
              </a:defRPr>
            </a:lvl4pPr>
            <a:lvl5pPr marL="2057400" indent="-228600" defTabSz="912813" eaLnBrk="0" hangingPunct="0">
              <a:defRPr>
                <a:solidFill>
                  <a:schemeClr val="tx1"/>
                </a:solidFill>
                <a:latin typeface="Arial" charset="0"/>
                <a:ea typeface="ＭＳ Ｐゴシック" pitchFamily="-111" charset="-128"/>
              </a:defRPr>
            </a:lvl5pPr>
            <a:lvl6pPr marL="2514600" indent="-228600" defTabSz="912813"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912813"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912813"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912813" eaLnBrk="0" fontAlgn="base" hangingPunct="0">
              <a:spcBef>
                <a:spcPct val="0"/>
              </a:spcBef>
              <a:spcAft>
                <a:spcPct val="0"/>
              </a:spcAft>
              <a:defRPr>
                <a:solidFill>
                  <a:schemeClr val="tx1"/>
                </a:solidFill>
                <a:latin typeface="Arial" charset="0"/>
                <a:ea typeface="ＭＳ Ｐゴシック" pitchFamily="-111" charset="-128"/>
              </a:defRPr>
            </a:lvl9pPr>
          </a:lstStyle>
          <a:p>
            <a:pPr algn="r" eaLnBrk="1" hangingPunct="1"/>
            <a:fld id="{B6C41186-8BAF-4C72-AE9F-69D4A5E46AB2}" type="slidenum">
              <a:rPr lang="en-US" sz="1200"/>
              <a:pPr algn="r" eaLnBrk="1" hangingPunct="1"/>
              <a:t>2</a:t>
            </a:fld>
            <a:endParaRPr lang="en-US" sz="1200" dirty="0"/>
          </a:p>
        </p:txBody>
      </p:sp>
      <p:sp>
        <p:nvSpPr>
          <p:cNvPr id="5123" name="Rectangle 2"/>
          <p:cNvSpPr>
            <a:spLocks noGrp="1" noRot="1" noChangeAspect="1" noChangeArrowheads="1" noTextEdit="1"/>
          </p:cNvSpPr>
          <p:nvPr>
            <p:ph type="sldImg"/>
          </p:nvPr>
        </p:nvSpPr>
        <p:spPr>
          <a:xfrm>
            <a:off x="763588" y="466725"/>
            <a:ext cx="5575300" cy="3136900"/>
          </a:xfrm>
          <a:ln/>
        </p:spPr>
      </p:sp>
      <p:sp>
        <p:nvSpPr>
          <p:cNvPr id="5124" name="Rectangle 3"/>
          <p:cNvSpPr>
            <a:spLocks noGrp="1" noChangeArrowheads="1"/>
          </p:cNvSpPr>
          <p:nvPr>
            <p:ph type="body" idx="1"/>
          </p:nvPr>
        </p:nvSpPr>
        <p:spPr>
          <a:noFill/>
        </p:spPr>
        <p:txBody>
          <a:bodyPr/>
          <a:lstStyle/>
          <a:p>
            <a:pPr eaLnBrk="1" hangingPunct="1"/>
            <a:endParaRPr lang="en-US" dirty="0">
              <a:latin typeface="Arial" charset="0"/>
            </a:endParaRPr>
          </a:p>
        </p:txBody>
      </p:sp>
    </p:spTree>
    <p:extLst>
      <p:ext uri="{BB962C8B-B14F-4D97-AF65-F5344CB8AC3E}">
        <p14:creationId xmlns:p14="http://schemas.microsoft.com/office/powerpoint/2010/main" val="312691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122" y="8685235"/>
            <a:ext cx="297232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6" tIns="45703" rIns="91406" bIns="45703" anchor="b"/>
          <a:lstStyle>
            <a:lvl1pPr defTabSz="912813" eaLnBrk="0" hangingPunct="0">
              <a:defRPr>
                <a:solidFill>
                  <a:schemeClr val="tx1"/>
                </a:solidFill>
                <a:latin typeface="Arial" charset="0"/>
                <a:ea typeface="ＭＳ Ｐゴシック" pitchFamily="-111" charset="-128"/>
              </a:defRPr>
            </a:lvl1pPr>
            <a:lvl2pPr marL="742950" indent="-285750" defTabSz="912813" eaLnBrk="0" hangingPunct="0">
              <a:defRPr>
                <a:solidFill>
                  <a:schemeClr val="tx1"/>
                </a:solidFill>
                <a:latin typeface="Arial" charset="0"/>
                <a:ea typeface="ＭＳ Ｐゴシック" pitchFamily="-111" charset="-128"/>
              </a:defRPr>
            </a:lvl2pPr>
            <a:lvl3pPr marL="1143000" indent="-228600" defTabSz="912813" eaLnBrk="0" hangingPunct="0">
              <a:defRPr>
                <a:solidFill>
                  <a:schemeClr val="tx1"/>
                </a:solidFill>
                <a:latin typeface="Arial" charset="0"/>
                <a:ea typeface="ＭＳ Ｐゴシック" pitchFamily="-111" charset="-128"/>
              </a:defRPr>
            </a:lvl3pPr>
            <a:lvl4pPr marL="1600200" indent="-228600" defTabSz="912813" eaLnBrk="0" hangingPunct="0">
              <a:defRPr>
                <a:solidFill>
                  <a:schemeClr val="tx1"/>
                </a:solidFill>
                <a:latin typeface="Arial" charset="0"/>
                <a:ea typeface="ＭＳ Ｐゴシック" pitchFamily="-111" charset="-128"/>
              </a:defRPr>
            </a:lvl4pPr>
            <a:lvl5pPr marL="2057400" indent="-228600" defTabSz="912813" eaLnBrk="0" hangingPunct="0">
              <a:defRPr>
                <a:solidFill>
                  <a:schemeClr val="tx1"/>
                </a:solidFill>
                <a:latin typeface="Arial" charset="0"/>
                <a:ea typeface="ＭＳ Ｐゴシック" pitchFamily="-111" charset="-128"/>
              </a:defRPr>
            </a:lvl5pPr>
            <a:lvl6pPr marL="2514600" indent="-228600" defTabSz="912813"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912813"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912813"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912813" eaLnBrk="0" fontAlgn="base" hangingPunct="0">
              <a:spcBef>
                <a:spcPct val="0"/>
              </a:spcBef>
              <a:spcAft>
                <a:spcPct val="0"/>
              </a:spcAft>
              <a:defRPr>
                <a:solidFill>
                  <a:schemeClr val="tx1"/>
                </a:solidFill>
                <a:latin typeface="Arial" charset="0"/>
                <a:ea typeface="ＭＳ Ｐゴシック" pitchFamily="-111" charset="-128"/>
              </a:defRPr>
            </a:lvl9pPr>
          </a:lstStyle>
          <a:p>
            <a:pPr algn="r" eaLnBrk="1" hangingPunct="1"/>
            <a:fld id="{B6C41186-8BAF-4C72-AE9F-69D4A5E46AB2}" type="slidenum">
              <a:rPr lang="en-US" sz="1200"/>
              <a:pPr algn="r" eaLnBrk="1" hangingPunct="1"/>
              <a:t>3</a:t>
            </a:fld>
            <a:endParaRPr lang="en-US" sz="1200" dirty="0"/>
          </a:p>
        </p:txBody>
      </p:sp>
      <p:sp>
        <p:nvSpPr>
          <p:cNvPr id="5123" name="Rectangle 2"/>
          <p:cNvSpPr>
            <a:spLocks noGrp="1" noRot="1" noChangeAspect="1" noChangeArrowheads="1" noTextEdit="1"/>
          </p:cNvSpPr>
          <p:nvPr>
            <p:ph type="sldImg"/>
          </p:nvPr>
        </p:nvSpPr>
        <p:spPr>
          <a:xfrm>
            <a:off x="763588" y="466725"/>
            <a:ext cx="5575300" cy="3136900"/>
          </a:xfrm>
          <a:ln/>
        </p:spPr>
      </p:sp>
      <p:sp>
        <p:nvSpPr>
          <p:cNvPr id="5124" name="Rectangle 3"/>
          <p:cNvSpPr>
            <a:spLocks noGrp="1" noChangeArrowheads="1"/>
          </p:cNvSpPr>
          <p:nvPr>
            <p:ph type="body" idx="1"/>
          </p:nvPr>
        </p:nvSpPr>
        <p:spPr>
          <a:noFill/>
        </p:spPr>
        <p:txBody>
          <a:bodyPr/>
          <a:lstStyle/>
          <a:p>
            <a:pPr eaLnBrk="1" hangingPunct="1"/>
            <a:endParaRPr lang="en-US" dirty="0">
              <a:latin typeface="Arial" charset="0"/>
            </a:endParaRPr>
          </a:p>
        </p:txBody>
      </p:sp>
    </p:spTree>
    <p:extLst>
      <p:ext uri="{BB962C8B-B14F-4D97-AF65-F5344CB8AC3E}">
        <p14:creationId xmlns:p14="http://schemas.microsoft.com/office/powerpoint/2010/main" val="254917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6934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45133" y="2899954"/>
            <a:ext cx="10515600" cy="259774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3/14/21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9418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3/14/21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09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45133" y="2899954"/>
            <a:ext cx="10515600" cy="259774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489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3/14/21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144722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3/14/21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83973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3/14/21</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33078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3/14/21</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1723579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52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3/14/21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973547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3/14/21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401948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849" y="6176963"/>
            <a:ext cx="1862138" cy="572544"/>
          </a:xfrm>
          <a:prstGeom prst="rect">
            <a:avLst/>
          </a:prstGeom>
        </p:spPr>
      </p:pic>
      <p:sp>
        <p:nvSpPr>
          <p:cNvPr id="5" name="Rounded Rectangle 4"/>
          <p:cNvSpPr/>
          <p:nvPr userDrawn="1"/>
        </p:nvSpPr>
        <p:spPr>
          <a:xfrm>
            <a:off x="2870041" y="6410879"/>
            <a:ext cx="6518787" cy="4891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673952" y="6173156"/>
            <a:ext cx="1666401" cy="579112"/>
          </a:xfrm>
          <a:prstGeom prst="rect">
            <a:avLst/>
          </a:prstGeom>
        </p:spPr>
      </p:pic>
    </p:spTree>
    <p:extLst>
      <p:ext uri="{BB962C8B-B14F-4D97-AF65-F5344CB8AC3E}">
        <p14:creationId xmlns:p14="http://schemas.microsoft.com/office/powerpoint/2010/main" val="2397407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400" b="1"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654622" y="616688"/>
            <a:ext cx="9144000" cy="1148317"/>
          </a:xfrm>
          <a:prstGeom prst="rect">
            <a:avLst/>
          </a:prstGeom>
        </p:spPr>
        <p:txBody>
          <a:bodyPr/>
          <a:lstStyle/>
          <a:p>
            <a:pPr algn="ctr"/>
            <a:r>
              <a:rPr lang="en-US" b="1" dirty="0">
                <a:solidFill>
                  <a:srgbClr val="229651"/>
                </a:solidFill>
              </a:rPr>
              <a:t>Modeling the impact of dynamic tolling in large-scale regional networks: a case study for DVRPC</a:t>
            </a:r>
            <a:br>
              <a:rPr lang="en-US" b="1" dirty="0">
                <a:solidFill>
                  <a:srgbClr val="229651"/>
                </a:solidFill>
              </a:rPr>
            </a:br>
            <a:endParaRPr lang="en-US" b="1" dirty="0">
              <a:solidFill>
                <a:srgbClr val="229651"/>
              </a:solidFill>
            </a:endParaRPr>
          </a:p>
        </p:txBody>
      </p:sp>
      <p:sp>
        <p:nvSpPr>
          <p:cNvPr id="3" name="Subtitle 2"/>
          <p:cNvSpPr>
            <a:spLocks noGrp="1"/>
          </p:cNvSpPr>
          <p:nvPr>
            <p:ph type="subTitle" idx="1"/>
          </p:nvPr>
        </p:nvSpPr>
        <p:spPr>
          <a:xfrm>
            <a:off x="1572987" y="2636875"/>
            <a:ext cx="9144000" cy="3566494"/>
          </a:xfrm>
        </p:spPr>
        <p:txBody>
          <a:bodyPr>
            <a:normAutofit/>
          </a:bodyPr>
          <a:lstStyle/>
          <a:p>
            <a:r>
              <a:rPr lang="en-US" dirty="0"/>
              <a:t>Lead Researcher: Sean Qian</a:t>
            </a:r>
          </a:p>
          <a:p>
            <a:r>
              <a:rPr lang="en-US" dirty="0"/>
              <a:t>Project Team: </a:t>
            </a:r>
            <a:r>
              <a:rPr lang="en-US" dirty="0" err="1"/>
              <a:t>Qiling</a:t>
            </a:r>
            <a:r>
              <a:rPr lang="en-US" dirty="0"/>
              <a:t> Zou, Bin </a:t>
            </a:r>
            <a:r>
              <a:rPr lang="en-US" dirty="0" err="1"/>
              <a:t>Gui</a:t>
            </a:r>
            <a:endParaRPr lang="en-US" dirty="0"/>
          </a:p>
          <a:p>
            <a:r>
              <a:rPr lang="en-US" dirty="0"/>
              <a:t>Project Website (if there is one):  </a:t>
            </a:r>
          </a:p>
          <a:p>
            <a:endParaRPr lang="en-US" dirty="0"/>
          </a:p>
          <a:p>
            <a:r>
              <a:rPr lang="en-US" dirty="0"/>
              <a:t>Add a photo/graphic representing project (if there is one)</a:t>
            </a:r>
          </a:p>
        </p:txBody>
      </p:sp>
    </p:spTree>
    <p:extLst>
      <p:ext uri="{BB962C8B-B14F-4D97-AF65-F5344CB8AC3E}">
        <p14:creationId xmlns:p14="http://schemas.microsoft.com/office/powerpoint/2010/main" val="170125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a:spLocks/>
          </p:cNvSpPr>
          <p:nvPr/>
        </p:nvSpPr>
        <p:spPr>
          <a:xfrm>
            <a:off x="947305" y="125052"/>
            <a:ext cx="10646229" cy="10058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229651"/>
                </a:solidFill>
              </a:rPr>
              <a:t>Modeling the impact of dynamic tolling in large-scale regional networks: a case study for DVRPC– Brief Overview of Project</a:t>
            </a:r>
          </a:p>
        </p:txBody>
      </p:sp>
      <p:sp>
        <p:nvSpPr>
          <p:cNvPr id="3" name="Rectangle 2"/>
          <p:cNvSpPr/>
          <p:nvPr/>
        </p:nvSpPr>
        <p:spPr>
          <a:xfrm>
            <a:off x="947305" y="2016542"/>
            <a:ext cx="10041404" cy="4524315"/>
          </a:xfrm>
          <a:prstGeom prst="rect">
            <a:avLst/>
          </a:prstGeom>
        </p:spPr>
        <p:txBody>
          <a:bodyPr wrap="square">
            <a:spAutoFit/>
          </a:bodyPr>
          <a:lstStyle/>
          <a:p>
            <a:pPr marL="457200" indent="-457200">
              <a:buFont typeface="Arial" panose="020B0604020202020204" pitchFamily="34" charset="0"/>
              <a:buChar char="•"/>
            </a:pPr>
            <a:r>
              <a:rPr lang="en-US" sz="3200" dirty="0"/>
              <a:t>Develop a large-scale multi-class network modeling and simulation framework, that holistically models the </a:t>
            </a:r>
            <a:r>
              <a:rPr lang="en-US" sz="3200" dirty="0" err="1"/>
              <a:t>spatio</a:t>
            </a:r>
            <a:r>
              <a:rPr lang="en-US" sz="3200" dirty="0"/>
              <a:t>-temporal behaviors of private cars, ride-hailing cars, freight trucks, respectively. </a:t>
            </a:r>
          </a:p>
          <a:p>
            <a:pPr marL="457200" indent="-457200">
              <a:buFont typeface="Arial" panose="020B0604020202020204" pitchFamily="34" charset="0"/>
              <a:buChar char="•"/>
            </a:pPr>
            <a:r>
              <a:rPr lang="en-US" sz="3200" dirty="0"/>
              <a:t>Potential tolling strategies, such as locations and pricing, can be evaluated and deployed, with the consideration of both system mobility and social equity.</a:t>
            </a:r>
          </a:p>
          <a:p>
            <a:pPr marL="457200" indent="-457200">
              <a:buFont typeface="Arial" panose="020B0604020202020204" pitchFamily="34" charset="0"/>
              <a:buChar char="•"/>
            </a:pPr>
            <a:r>
              <a:rPr lang="en-US" sz="3200" dirty="0"/>
              <a:t>Partners – DVRPC, PennDOT</a:t>
            </a:r>
          </a:p>
          <a:p>
            <a:pPr marL="45720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15768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47305" y="1831347"/>
            <a:ext cx="10041404" cy="4154984"/>
          </a:xfrm>
          <a:prstGeom prst="rect">
            <a:avLst/>
          </a:prstGeom>
        </p:spPr>
        <p:txBody>
          <a:bodyPr wrap="square">
            <a:spAutoFit/>
          </a:bodyPr>
          <a:lstStyle/>
          <a:p>
            <a:pPr marL="457200" indent="-457200">
              <a:buFont typeface="Arial" panose="020B0604020202020204" pitchFamily="34" charset="0"/>
              <a:buChar char="•"/>
            </a:pPr>
            <a:r>
              <a:rPr lang="en-US" sz="2400" dirty="0"/>
              <a:t>A large-scale multi-modal network modeling and simulation framework that incorporates tolling costs and locations to evaluate revenue, mobility and equity in regional networks. </a:t>
            </a:r>
          </a:p>
          <a:p>
            <a:pPr marL="457200" indent="-457200">
              <a:buFont typeface="Arial" panose="020B0604020202020204" pitchFamily="34" charset="0"/>
              <a:buChar char="•"/>
            </a:pPr>
            <a:r>
              <a:rPr lang="en-US" sz="2400" dirty="0"/>
              <a:t>The research provides, for each tolling scenarios, the prediction of travel time, travel delay, vehicle-mile-traveled and emissions for each of those vehicle classes, travel modes, at road and intersection level or averaged at traffic zone level by time of day. More importantly, we will estimate the social equity in terms of accessibility, reliability and travel time/cost change among various pair of main origin/destination points. Ultimately, policy insights of how to make a good tradeoff among tolling revenue, system mobility and social equity will be provided. </a:t>
            </a:r>
          </a:p>
        </p:txBody>
      </p:sp>
      <p:sp>
        <p:nvSpPr>
          <p:cNvPr id="4" name="Title 1">
            <a:extLst>
              <a:ext uri="{FF2B5EF4-FFF2-40B4-BE49-F238E27FC236}">
                <a16:creationId xmlns:a16="http://schemas.microsoft.com/office/drawing/2014/main" id="{85E78E2E-0AE9-DA42-A363-595164D279C8}"/>
              </a:ext>
            </a:extLst>
          </p:cNvPr>
          <p:cNvSpPr txBox="1">
            <a:spLocks/>
          </p:cNvSpPr>
          <p:nvPr/>
        </p:nvSpPr>
        <p:spPr>
          <a:xfrm>
            <a:off x="947305" y="125052"/>
            <a:ext cx="10646229" cy="10058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229651"/>
                </a:solidFill>
              </a:rPr>
              <a:t>Modeling the impact of dynamic tolling in large-scale regional networks: a case study for DVRPC– Brief Overview of Project</a:t>
            </a:r>
          </a:p>
        </p:txBody>
      </p:sp>
    </p:spTree>
    <p:extLst>
      <p:ext uri="{BB962C8B-B14F-4D97-AF65-F5344CB8AC3E}">
        <p14:creationId xmlns:p14="http://schemas.microsoft.com/office/powerpoint/2010/main" val="1269105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1074</TotalTime>
  <Words>283</Words>
  <Application>Microsoft Macintosh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Modeling the impact of dynamic tolling in large-scale regional networks: a case study for DVRPC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Schweyer</dc:creator>
  <cp:lastModifiedBy>Qian Sean</cp:lastModifiedBy>
  <cp:revision>122</cp:revision>
  <cp:lastPrinted>2018-05-02T12:17:04Z</cp:lastPrinted>
  <dcterms:created xsi:type="dcterms:W3CDTF">2018-05-02T11:57:11Z</dcterms:created>
  <dcterms:modified xsi:type="dcterms:W3CDTF">2021-03-15T03:46:31Z</dcterms:modified>
</cp:coreProperties>
</file>