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1" r:id="rId2"/>
  </p:sldMasterIdLst>
  <p:notesMasterIdLst>
    <p:notesMasterId r:id="rId7"/>
  </p:notesMasterIdLst>
  <p:handoutMasterIdLst>
    <p:handoutMasterId r:id="rId8"/>
  </p:handoutMasterIdLst>
  <p:sldIdLst>
    <p:sldId id="260" r:id="rId3"/>
    <p:sldId id="257" r:id="rId4"/>
    <p:sldId id="258" r:id="rId5"/>
    <p:sldId id="259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960000"/>
    <a:srgbClr val="5B9BD5"/>
    <a:srgbClr val="FF0000"/>
    <a:srgbClr val="0033CC"/>
    <a:srgbClr val="000000"/>
    <a:srgbClr val="BE0000"/>
    <a:srgbClr val="B3B3B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253FE-3969-0E4A-B410-3EC20DE695D9}" v="43" dt="2019-04-23T16:09:05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89133" autoAdjust="0"/>
  </p:normalViewPr>
  <p:slideViewPr>
    <p:cSldViewPr snapToGrid="0">
      <p:cViewPr varScale="1">
        <p:scale>
          <a:sx n="80" d="100"/>
          <a:sy n="80" d="100"/>
        </p:scale>
        <p:origin x="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4003" y="3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8E03250-114B-49FB-A525-2B4B35E81BA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C39932-7BD2-4627-9BB7-E288E6D8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76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0ABBCD-DBE3-C24A-9F15-ADCAA44430D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CD96CE-4C45-4742-9C80-F26B20E9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1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0" y="4667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70BAB-493A-4593-95B0-382775B89C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994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D96CE-4C45-4742-9C80-F26B20E96A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E76F27-A649-4706-8A42-D0034D9A9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0000">
            <a:off x="3486053" y="201708"/>
            <a:ext cx="5877597" cy="6698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616" y="454709"/>
            <a:ext cx="8550728" cy="15528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1" y="2131052"/>
            <a:ext cx="8536214" cy="5017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Enter Subtitle Here, Right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157966"/>
            <a:ext cx="8552542" cy="542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name(s)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3" y="5708871"/>
            <a:ext cx="2625211" cy="502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Data and time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AB68596-2F1B-4EA7-A507-C8AA6D3B1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867569"/>
            <a:ext cx="8552542" cy="1552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16FD8-595F-418A-A937-1DDE4551C4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88" y="5620376"/>
            <a:ext cx="2898137" cy="1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6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8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4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4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850" y="2899954"/>
            <a:ext cx="78867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0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40361"/>
            <a:ext cx="7886700" cy="8442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244141"/>
            <a:ext cx="7886700" cy="9074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Subtitle, If Needed Or Section Author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2F05FD-F86E-4DB2-A554-2884C1570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777" y="193105"/>
            <a:ext cx="2898137" cy="1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3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353353" y="6383484"/>
            <a:ext cx="474388" cy="365125"/>
          </a:xfrm>
        </p:spPr>
        <p:txBody>
          <a:bodyPr/>
          <a:lstStyle/>
          <a:p>
            <a:fld id="{3ABDABD3-D324-4B9F-97A7-444008AEE1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4EAEBFBD-E778-49B9-8F1F-AFEE6C8FBD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815" y="199380"/>
            <a:ext cx="6974951" cy="495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cap="none" baseline="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5ED3F4-7558-4EE5-A4F7-1E76534B9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816" y="1189408"/>
            <a:ext cx="8490929" cy="4970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55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l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99A737C-819D-455C-B557-A7D654FF7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815" y="199380"/>
            <a:ext cx="6974951" cy="495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cap="none" baseline="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1CCC422-583B-4044-9564-780593B43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816" y="1189408"/>
            <a:ext cx="4742233" cy="4970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CA36176-B158-4915-9555-3D9450FC8E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53353" y="6383484"/>
            <a:ext cx="474388" cy="365125"/>
          </a:xfrm>
        </p:spPr>
        <p:txBody>
          <a:bodyPr/>
          <a:lstStyle/>
          <a:p>
            <a:fld id="{3ABDABD3-D324-4B9F-97A7-444008AEE1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3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28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50" y="2899954"/>
            <a:ext cx="78867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41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327" y="63698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BDABD3-D324-4B9F-97A7-444008AEE1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C48BE-E834-49DD-A029-F045AA821E09}"/>
              </a:ext>
            </a:extLst>
          </p:cNvPr>
          <p:cNvSpPr/>
          <p:nvPr/>
        </p:nvSpPr>
        <p:spPr>
          <a:xfrm>
            <a:off x="0" y="1"/>
            <a:ext cx="9144000" cy="86720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Image result for osu citr">
            <a:extLst>
              <a:ext uri="{FF2B5EF4-FFF2-40B4-BE49-F238E27FC236}">
                <a16:creationId xmlns:a16="http://schemas.microsoft.com/office/drawing/2014/main" id="{256604FA-159A-46DE-BF0A-9357DB9EE2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" y="6330106"/>
            <a:ext cx="3046403" cy="4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069D96-FF0D-40C2-A221-A91E3462FB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39993" y="6413667"/>
            <a:ext cx="3182375" cy="321334"/>
            <a:chOff x="6371796" y="1187310"/>
            <a:chExt cx="5031621" cy="508060"/>
          </a:xfrm>
        </p:grpSpPr>
        <p:pic>
          <p:nvPicPr>
            <p:cNvPr id="12" name="Picture 2" descr="Image result for osu ece logo">
              <a:extLst>
                <a:ext uri="{FF2B5EF4-FFF2-40B4-BE49-F238E27FC236}">
                  <a16:creationId xmlns:a16="http://schemas.microsoft.com/office/drawing/2014/main" id="{AE841D65-2B27-4B19-8A0E-F143F1F62B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71796" y="1187310"/>
              <a:ext cx="3933422" cy="48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osu ece logo">
              <a:extLst>
                <a:ext uri="{FF2B5EF4-FFF2-40B4-BE49-F238E27FC236}">
                  <a16:creationId xmlns:a16="http://schemas.microsoft.com/office/drawing/2014/main" id="{113CAAB1-1DE5-478F-907C-96354550FA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69995" y="1360091"/>
              <a:ext cx="3933422" cy="335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EAC9DE1-335D-4CFD-B2E4-973FDA48F4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593" y="101953"/>
            <a:ext cx="1852545" cy="6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7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6176963"/>
            <a:ext cx="1396604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152531" y="6410879"/>
            <a:ext cx="4889090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64" y="6173156"/>
            <a:ext cx="12498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ongfang-steven-yang/vci-dataset-citr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github.com/dongfang-steven-yang/vci-dataset-du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9545" y="1231843"/>
            <a:ext cx="8109285" cy="8612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Understanding and Guiding Pedestrian and Crowd Motion  for Improving Transportation (Driving) Efficiency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188" y="3039443"/>
            <a:ext cx="6858000" cy="1087389"/>
          </a:xfrm>
        </p:spPr>
        <p:txBody>
          <a:bodyPr>
            <a:normAutofit/>
          </a:bodyPr>
          <a:lstStyle/>
          <a:p>
            <a:r>
              <a:rPr lang="en-US" dirty="0"/>
              <a:t>Lead Researcher: </a:t>
            </a:r>
            <a:r>
              <a:rPr lang="en-US" dirty="0" err="1"/>
              <a:t>Ümit</a:t>
            </a:r>
            <a:r>
              <a:rPr lang="en-US" dirty="0"/>
              <a:t> </a:t>
            </a:r>
            <a:r>
              <a:rPr lang="en-US" dirty="0" err="1"/>
              <a:t>Özgüner</a:t>
            </a:r>
            <a:endParaRPr lang="en-US" dirty="0"/>
          </a:p>
          <a:p>
            <a:r>
              <a:rPr lang="en-US" dirty="0"/>
              <a:t>Project Team: : </a:t>
            </a:r>
            <a:r>
              <a:rPr lang="en-US" dirty="0" err="1"/>
              <a:t>Ümit</a:t>
            </a:r>
            <a:r>
              <a:rPr lang="en-US" dirty="0"/>
              <a:t> </a:t>
            </a:r>
            <a:r>
              <a:rPr lang="en-US" dirty="0" err="1"/>
              <a:t>Özgüner</a:t>
            </a:r>
            <a:r>
              <a:rPr lang="en-US" dirty="0"/>
              <a:t>, </a:t>
            </a:r>
            <a:r>
              <a:rPr lang="en-US" dirty="0" err="1"/>
              <a:t>Dongfang</a:t>
            </a:r>
            <a:r>
              <a:rPr lang="en-US" dirty="0"/>
              <a:t> Yang</a:t>
            </a:r>
          </a:p>
          <a:p>
            <a:endParaRPr lang="en-US" dirty="0"/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516" y="4185953"/>
            <a:ext cx="2743200" cy="1573144"/>
          </a:xfrm>
          <a:prstGeom prst="rect">
            <a:avLst/>
          </a:prstGeom>
        </p:spPr>
      </p:pic>
      <p:pic>
        <p:nvPicPr>
          <p:cNvPr id="5" name="Picture 4">
            <a:extLst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8736" y="4180400"/>
            <a:ext cx="2743200" cy="15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CFB15-A71C-D54A-B6FA-510C50BD30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815" y="199379"/>
            <a:ext cx="6974951" cy="6386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Project: Understanding and Guiding Pedestrian and Crowd Motion  for Improving Transportation (Driving) Efficiency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D7B3F-43E8-1E4C-A4F9-C4D6AB12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259" y="1157130"/>
            <a:ext cx="4573512" cy="522635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Goal: improving transportation (driving) efficiency in shared spaces</a:t>
            </a:r>
          </a:p>
          <a:p>
            <a:pPr lvl="1"/>
            <a:r>
              <a:rPr lang="en-US" sz="1600" dirty="0"/>
              <a:t>A variety of sensors (stereo cameras, mono cameras, lidars, infrastructure sensors) to detect pedestrian motion</a:t>
            </a:r>
          </a:p>
          <a:p>
            <a:pPr lvl="1"/>
            <a:r>
              <a:rPr lang="en-US" sz="1600" dirty="0"/>
              <a:t>Vehicle-crowd interaction (VCI) models to predict pedestrian motion</a:t>
            </a:r>
          </a:p>
          <a:p>
            <a:pPr lvl="1"/>
            <a:r>
              <a:rPr lang="en-US" sz="1600" dirty="0"/>
              <a:t>Applications in vehicle in combination with VCI models</a:t>
            </a:r>
          </a:p>
          <a:p>
            <a:r>
              <a:rPr lang="en-US" sz="1800" dirty="0"/>
              <a:t>Offline approach: use simulation results in similar scenarios to guide the autonomous vehicle to generate a better driving strategy </a:t>
            </a:r>
          </a:p>
          <a:p>
            <a:pPr lvl="1"/>
            <a:r>
              <a:rPr lang="en-US" sz="1600" dirty="0"/>
              <a:t>Case study: using regression method to minimize the time of passing a pedestrian-dense area </a:t>
            </a:r>
          </a:p>
          <a:p>
            <a:r>
              <a:rPr lang="en-US" sz="1800" dirty="0"/>
              <a:t>Online approach: the autonomous vehicle constantly adjusts its driving strategy based on the immediate detection of pedestrians</a:t>
            </a:r>
          </a:p>
          <a:p>
            <a:pPr lvl="1"/>
            <a:r>
              <a:rPr lang="en-US" sz="1600" dirty="0"/>
              <a:t>Case study: applying model predictive control to regulate longitudinal speed of a vehicle in pedestrian-dense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927A0-8DA4-004A-BD3B-05F4E4708E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BDABD3-D324-4B9F-97A7-444008AEE19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87B68C1-773E-B340-91F7-1E90A8537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7" y="1061393"/>
            <a:ext cx="3929974" cy="3346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7ACA4-9158-EB49-AB9B-E88AF21F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70" y="4630724"/>
            <a:ext cx="3414928" cy="17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1E19D-8D76-1346-9451-1FA4ADF103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63" y="929745"/>
            <a:ext cx="6974951" cy="3304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Modeling Vehicle-Crowd Interaction (VCI)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3513B-7202-7B4C-B3E9-883F88F46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363" y="1260195"/>
            <a:ext cx="6470106" cy="25617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Goal: describing the collective behavior of a crowd of pedestrians under the influence of an approaching vehicle</a:t>
            </a:r>
          </a:p>
          <a:p>
            <a:r>
              <a:rPr lang="en-US" dirty="0"/>
              <a:t>Improvement on social force model</a:t>
            </a:r>
          </a:p>
          <a:p>
            <a:pPr lvl="1"/>
            <a:r>
              <a:rPr lang="en-US" b="1" dirty="0"/>
              <a:t>Added vehicle influence </a:t>
            </a:r>
            <a:r>
              <a:rPr lang="en-US" dirty="0"/>
              <a:t>on pedestrians, which is not available in most existing models</a:t>
            </a:r>
          </a:p>
          <a:p>
            <a:pPr lvl="1"/>
            <a:r>
              <a:rPr lang="en-US" b="1" dirty="0"/>
              <a:t>Adjusted/re-designed pedestrian-pedestrian interaction </a:t>
            </a:r>
            <a:r>
              <a:rPr lang="en-US" dirty="0"/>
              <a:t>mechanism such that the vehicle influence can be incorporated</a:t>
            </a:r>
          </a:p>
          <a:p>
            <a:pPr lvl="1"/>
            <a:r>
              <a:rPr lang="en-US" b="1" dirty="0"/>
              <a:t>Calibrated </a:t>
            </a:r>
            <a:r>
              <a:rPr lang="en-US" dirty="0"/>
              <a:t>the proposed model by using </a:t>
            </a:r>
            <a:r>
              <a:rPr lang="en-US" b="1" dirty="0"/>
              <a:t>Genetic Algorithm (GA) </a:t>
            </a:r>
            <a:r>
              <a:rPr lang="en-US" dirty="0"/>
              <a:t>based on the dataset of fundamental VCI scenarios</a:t>
            </a:r>
          </a:p>
          <a:p>
            <a:pPr lvl="1"/>
            <a:r>
              <a:rPr lang="en-US" b="1" dirty="0"/>
              <a:t>Validated</a:t>
            </a:r>
            <a:r>
              <a:rPr lang="en-US" dirty="0"/>
              <a:t> the proposed model by evaluating the simulation result.</a:t>
            </a:r>
          </a:p>
          <a:p>
            <a:r>
              <a:rPr lang="en-US" dirty="0"/>
              <a:t>Modified individual forces in social force model: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28EF-452C-AD42-86D0-1178975F21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BDABD3-D324-4B9F-97A7-444008AEE19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36493-F4FB-0E48-9D05-C1994B15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60" y="3760209"/>
            <a:ext cx="4324054" cy="586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3A9F-6BDC-B647-B968-5DCAC4DBC0F9}"/>
              </a:ext>
            </a:extLst>
          </p:cNvPr>
          <p:cNvSpPr txBox="1"/>
          <p:nvPr/>
        </p:nvSpPr>
        <p:spPr>
          <a:xfrm>
            <a:off x="857259" y="4170758"/>
            <a:ext cx="138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force from nearby pedestrians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F5F90-DA93-2D4E-91CA-06ED7B2E360E}"/>
              </a:ext>
            </a:extLst>
          </p:cNvPr>
          <p:cNvSpPr txBox="1"/>
          <p:nvPr/>
        </p:nvSpPr>
        <p:spPr>
          <a:xfrm>
            <a:off x="2151786" y="4181060"/>
            <a:ext cx="10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force from the vehicle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70AA5-205F-9941-ADD2-7643BB44942D}"/>
              </a:ext>
            </a:extLst>
          </p:cNvPr>
          <p:cNvSpPr txBox="1"/>
          <p:nvPr/>
        </p:nvSpPr>
        <p:spPr>
          <a:xfrm>
            <a:off x="3189878" y="4181059"/>
            <a:ext cx="10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force from destination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19725-4641-C64B-80D6-68ED4705FF4F}"/>
              </a:ext>
            </a:extLst>
          </p:cNvPr>
          <p:cNvSpPr txBox="1"/>
          <p:nvPr/>
        </p:nvSpPr>
        <p:spPr>
          <a:xfrm>
            <a:off x="4131531" y="4170125"/>
            <a:ext cx="10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force from environment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30336C-7B31-F643-A3DA-0A685364F405}"/>
              </a:ext>
            </a:extLst>
          </p:cNvPr>
          <p:cNvGrpSpPr/>
          <p:nvPr/>
        </p:nvGrpSpPr>
        <p:grpSpPr>
          <a:xfrm>
            <a:off x="6698061" y="1072241"/>
            <a:ext cx="2445941" cy="3372423"/>
            <a:chOff x="5787649" y="1873693"/>
            <a:chExt cx="2625630" cy="38573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E592E8-2D97-894C-87A4-D7540CF93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6" t="965" r="2536" b="1158"/>
            <a:stretch/>
          </p:blipFill>
          <p:spPr>
            <a:xfrm>
              <a:off x="5787649" y="1873693"/>
              <a:ext cx="2362239" cy="24918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AC323-5F65-AA4C-8071-89F834FE801E}"/>
                </a:ext>
              </a:extLst>
            </p:cNvPr>
            <p:cNvSpPr txBox="1"/>
            <p:nvPr/>
          </p:nvSpPr>
          <p:spPr>
            <a:xfrm>
              <a:off x="5805763" y="4569327"/>
              <a:ext cx="2607516" cy="11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An example of vehicle influence (force) on a pedestrian walking from +y to -y: </a:t>
              </a:r>
            </a:p>
            <a:p>
              <a:r>
                <a:rPr lang="en-US" sz="1200" dirty="0"/>
                <a:t>(1) contours - force magnitude; </a:t>
              </a:r>
            </a:p>
            <a:p>
              <a:r>
                <a:rPr lang="en-US" sz="1200" dirty="0"/>
                <a:t>(2) arrows - force directions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37C9ABB-2D94-FD4E-AE87-2129B483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15" y="4705782"/>
            <a:ext cx="1273504" cy="13313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AC64D2-F6D5-4C43-B62E-7D290EC06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64" y="4705782"/>
            <a:ext cx="1272996" cy="1331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1F010C-9D8C-C14B-9E9E-5F641EF6E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659" y="4705782"/>
            <a:ext cx="1297867" cy="13391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27679C-E745-1B44-A345-4C7C79A29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132" y="4671571"/>
            <a:ext cx="1328738" cy="1377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AA7F1D-4E7B-3F42-AB3A-A9B0C1756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962" y="4682505"/>
            <a:ext cx="1309377" cy="1375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0E2BD3-A37D-6B4C-BEED-8B7AE442C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9431" y="4670592"/>
            <a:ext cx="1319206" cy="13867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6D254A-9099-AF49-A3A9-874AD4592EA1}"/>
              </a:ext>
            </a:extLst>
          </p:cNvPr>
          <p:cNvSpPr txBox="1"/>
          <p:nvPr/>
        </p:nvSpPr>
        <p:spPr>
          <a:xfrm>
            <a:off x="1492136" y="6020717"/>
            <a:ext cx="188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back/front interaction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02B420-B7C3-7142-B858-0B95567411F1}"/>
              </a:ext>
            </a:extLst>
          </p:cNvPr>
          <p:cNvSpPr txBox="1"/>
          <p:nvPr/>
        </p:nvSpPr>
        <p:spPr>
          <a:xfrm>
            <a:off x="5873250" y="6037172"/>
            <a:ext cx="188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lateral interaction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1ADFC94-254C-439B-B835-44D098D792EE}"/>
              </a:ext>
            </a:extLst>
          </p:cNvPr>
          <p:cNvSpPr txBox="1">
            <a:spLocks/>
          </p:cNvSpPr>
          <p:nvPr/>
        </p:nvSpPr>
        <p:spPr>
          <a:xfrm>
            <a:off x="336815" y="199379"/>
            <a:ext cx="6974951" cy="63869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Project: Understanding and Guiding Pedestrian and Crowd Motion  for Improving Transportation (Driving)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76153-794E-314E-806E-30DBDA426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049" y="834076"/>
            <a:ext cx="6974951" cy="495014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Dataset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Development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F6175-3DCB-D041-89BC-CA3180530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008" y="1372199"/>
            <a:ext cx="8490925" cy="175201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provide two new datasets:</a:t>
            </a:r>
          </a:p>
          <a:p>
            <a:pPr lvl="1"/>
            <a:r>
              <a:rPr lang="en-US" dirty="0"/>
              <a:t>CITR Dataset: controlled experiments including fundamental VC</a:t>
            </a:r>
            <a:r>
              <a:rPr lang="en-US" altLang="zh-CN" dirty="0"/>
              <a:t>I</a:t>
            </a:r>
            <a:endParaRPr lang="en-US" dirty="0"/>
          </a:p>
          <a:p>
            <a:pPr lvl="1"/>
            <a:r>
              <a:rPr lang="en-US" dirty="0"/>
              <a:t>DUT Dataset: everyday campus scenarios including natural VCI</a:t>
            </a:r>
          </a:p>
          <a:p>
            <a:r>
              <a:rPr lang="en-US" dirty="0"/>
              <a:t>Our dataset covers vehicle-crowd interaction:</a:t>
            </a:r>
          </a:p>
          <a:p>
            <a:pPr lvl="1"/>
            <a:r>
              <a:rPr lang="en-US" dirty="0"/>
              <a:t>Use drone as recording equipment – eliminate possible occlusions</a:t>
            </a:r>
          </a:p>
          <a:p>
            <a:pPr lvl="1"/>
            <a:r>
              <a:rPr lang="en-US" dirty="0"/>
              <a:t>Robust tracking techniques (CRST) – automatically (need initial position) obtain accurate trajectories</a:t>
            </a:r>
          </a:p>
          <a:p>
            <a:pPr lvl="1"/>
            <a:r>
              <a:rPr lang="en-US" dirty="0"/>
              <a:t>Kalman Filters for trajectory refinement: point-mass model for pedestrians, bicycle model for vehicles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B2CC6-DDC5-F94D-B16E-95AE1D4B8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BDABD3-D324-4B9F-97A7-444008AEE19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1FBEB1-AE3C-5A49-AE5A-7B22F342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5" y="3437755"/>
            <a:ext cx="3147141" cy="1611950"/>
          </a:xfrm>
          <a:prstGeom prst="rect">
            <a:avLst/>
          </a:prstGeom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7719CC6-B55D-9340-B18A-EFDB1B557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653" y="4782035"/>
            <a:ext cx="2422050" cy="1382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963C76-DB6A-3340-BC7E-737AC6B94929}"/>
              </a:ext>
            </a:extLst>
          </p:cNvPr>
          <p:cNvSpPr txBox="1"/>
          <p:nvPr/>
        </p:nvSpPr>
        <p:spPr>
          <a:xfrm>
            <a:off x="1523289" y="3041357"/>
            <a:ext cx="188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CITR Dataset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B62D8-C6D7-3E4B-90D0-C858D4D58D4B}"/>
              </a:ext>
            </a:extLst>
          </p:cNvPr>
          <p:cNvSpPr txBox="1"/>
          <p:nvPr/>
        </p:nvSpPr>
        <p:spPr>
          <a:xfrm>
            <a:off x="5125223" y="3045500"/>
            <a:ext cx="188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DUT Dataset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DB758F-B9BD-DE49-9819-4F6D9BA46F2E}"/>
              </a:ext>
            </a:extLst>
          </p:cNvPr>
          <p:cNvSpPr txBox="1"/>
          <p:nvPr/>
        </p:nvSpPr>
        <p:spPr>
          <a:xfrm>
            <a:off x="289650" y="5106846"/>
            <a:ext cx="217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Controlled experiments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772615-03B2-8A44-9D59-63C763DB687B}"/>
              </a:ext>
            </a:extLst>
          </p:cNvPr>
          <p:cNvSpPr txBox="1"/>
          <p:nvPr/>
        </p:nvSpPr>
        <p:spPr>
          <a:xfrm>
            <a:off x="289650" y="5483045"/>
            <a:ext cx="2104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 scenarios that can be pairwise compared and analyzed</a:t>
            </a:r>
          </a:p>
        </p:txBody>
      </p:sp>
      <p:pic>
        <p:nvPicPr>
          <p:cNvPr id="23" name="Picture 22" descr="A picture containing road&#10;&#10;Description automatically generated">
            <a:extLst>
              <a:ext uri="{FF2B5EF4-FFF2-40B4-BE49-F238E27FC236}">
                <a16:creationId xmlns:a16="http://schemas.microsoft.com/office/drawing/2014/main" id="{DC7B6B6E-591B-784F-A6DE-225E877080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455" y="3437754"/>
            <a:ext cx="1113470" cy="11623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C8D1A4-191C-9A42-B65C-60453FCD82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2424" y="3424491"/>
            <a:ext cx="2201093" cy="12622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62CCB2-1DD3-384F-A07C-7EA9ED1DE61C}"/>
              </a:ext>
            </a:extLst>
          </p:cNvPr>
          <p:cNvSpPr txBox="1"/>
          <p:nvPr/>
        </p:nvSpPr>
        <p:spPr>
          <a:xfrm>
            <a:off x="4812225" y="4779946"/>
            <a:ext cx="384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Two locations:</a:t>
            </a:r>
          </a:p>
          <a:p>
            <a:r>
              <a:rPr lang="en-US" sz="1400" dirty="0"/>
              <a:t>- Crosswalk at unsignalized intersection</a:t>
            </a:r>
          </a:p>
          <a:p>
            <a:r>
              <a:rPr lang="en-US" sz="1400" dirty="0"/>
              <a:t>- A shared space near a roundabout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38C2CD-4AEF-0D4F-A7EE-E65CEEE377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766" y="3438497"/>
            <a:ext cx="2168146" cy="12447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606AAC-323D-484C-868B-3C9EC733DC97}"/>
              </a:ext>
            </a:extLst>
          </p:cNvPr>
          <p:cNvSpPr/>
          <p:nvPr/>
        </p:nvSpPr>
        <p:spPr>
          <a:xfrm>
            <a:off x="4272716" y="603452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DUT dataset on GitHub: </a:t>
            </a:r>
            <a:r>
              <a:rPr lang="en-US" sz="1200" dirty="0">
                <a:hlinkClick r:id="rId7"/>
              </a:rPr>
              <a:t>https://github.com/dongfang-steven-yang/vci-dataset-dut</a:t>
            </a:r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6F0293-C5B0-204B-9CEA-20DA93CDB082}"/>
              </a:ext>
            </a:extLst>
          </p:cNvPr>
          <p:cNvSpPr/>
          <p:nvPr/>
        </p:nvSpPr>
        <p:spPr>
          <a:xfrm>
            <a:off x="4272716" y="5621544"/>
            <a:ext cx="4581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/>
              <a:t>CITR dataset on GitHub: </a:t>
            </a:r>
            <a:r>
              <a:rPr lang="en-US" sz="1200" dirty="0">
                <a:hlinkClick r:id="rId8"/>
              </a:rPr>
              <a:t>https://github.com/dongfang-steven-yang/vci-dataset-citr</a:t>
            </a:r>
            <a:endParaRPr lang="en-US" sz="1200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827C906-58B7-4CC2-9541-A042E4A7A2BA}"/>
              </a:ext>
            </a:extLst>
          </p:cNvPr>
          <p:cNvSpPr txBox="1">
            <a:spLocks/>
          </p:cNvSpPr>
          <p:nvPr/>
        </p:nvSpPr>
        <p:spPr>
          <a:xfrm>
            <a:off x="336815" y="199379"/>
            <a:ext cx="6974951" cy="63869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Project: Understanding and Guiding Pedestrian and Crowd Motion  for Improving Transportation (Driving)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7592"/>
      </p:ext>
    </p:extLst>
  </p:cSld>
  <p:clrMapOvr>
    <a:masterClrMapping/>
  </p:clrMapOvr>
</p:sld>
</file>

<file path=ppt/theme/theme1.xml><?xml version="1.0" encoding="utf-8"?>
<a:theme xmlns:a="http://schemas.openxmlformats.org/drawingml/2006/main" name="CITR_master_201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Bo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PPTTemplate_Rev3.potx" id="{AFE2D414-8A9F-4C58-9418-09A074A01E5B}" vid="{D9B81173-73E2-4F94-93BD-C79B7DF62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</Words>
  <Application>Microsoft Office PowerPoint</Application>
  <PresentationFormat>On-screen Show (4:3)</PresentationFormat>
  <Paragraphs>53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CITR_master_2015</vt:lpstr>
      <vt:lpstr>Office Theme</vt:lpstr>
      <vt:lpstr>Understanding and Guiding Pedestrian and Crowd Motion  for Improving Transportation (Driving) Efficiency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2019-04-30T14:22:33Z</dcterms:created>
  <dcterms:modified xsi:type="dcterms:W3CDTF">2019-04-30T14:22:47Z</dcterms:modified>
</cp:coreProperties>
</file>