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305" r:id="rId3"/>
    <p:sldId id="309" r:id="rId4"/>
    <p:sldId id="306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32" r:id="rId16"/>
    <p:sldId id="343" r:id="rId17"/>
    <p:sldId id="30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4"/>
    <a:srgbClr val="9C0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8967" autoAdjust="0"/>
  </p:normalViewPr>
  <p:slideViewPr>
    <p:cSldViewPr snapToGrid="0" snapToObjects="1">
      <p:cViewPr varScale="1">
        <p:scale>
          <a:sx n="86" d="100"/>
          <a:sy n="86" d="100"/>
        </p:scale>
        <p:origin x="259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1A788-BD71-D348-971C-1914C83BA2E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77C76-4B69-0445-8605-3A1704BF1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9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9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5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34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0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7C76-4B69-0445-8605-3A1704BF1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87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3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5ECF7-442A-0745-8A42-EF3D7D7A6135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14AD4D-5246-0146-8047-224DD0378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52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9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7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2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5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19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57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7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94790"/>
            <a:ext cx="10972800" cy="92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9526" y="6607340"/>
            <a:ext cx="7129516" cy="0"/>
          </a:xfrm>
          <a:prstGeom prst="line">
            <a:avLst/>
          </a:prstGeom>
          <a:ln>
            <a:solidFill>
              <a:srgbClr val="AC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97227" y="375930"/>
            <a:ext cx="11311815" cy="0"/>
          </a:xfrm>
          <a:prstGeom prst="line">
            <a:avLst/>
          </a:prstGeom>
          <a:ln>
            <a:solidFill>
              <a:srgbClr val="AC00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ivil_Environmental_Engineering_Unitmark_Red_and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09430"/>
            <a:ext cx="3895435" cy="4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2" y="4427539"/>
            <a:ext cx="10785281" cy="1362075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Towards Data-Driven and Continuous Safety Inspection of Commercial Trucks and Trailers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88963" y="2906714"/>
            <a:ext cx="7772400" cy="1500187"/>
          </a:xfrm>
        </p:spPr>
        <p:txBody>
          <a:bodyPr anchor="b">
            <a:normAutofit/>
          </a:bodyPr>
          <a:lstStyle/>
          <a:p>
            <a:r>
              <a:rPr lang="en-US" dirty="0"/>
              <a:t>Monthly Progress</a:t>
            </a:r>
          </a:p>
          <a:p>
            <a:r>
              <a:rPr lang="en-US" dirty="0"/>
              <a:t>Pingbo Tang, Chenyu Yuan, Ruoxin Xiong</a:t>
            </a:r>
          </a:p>
          <a:p>
            <a:r>
              <a:rPr lang="en-US" altLang="zh-CN" dirty="0"/>
              <a:t>8.27</a:t>
            </a:r>
            <a:r>
              <a:rPr lang="en-US" dirty="0"/>
              <a:t>.2021</a:t>
            </a:r>
          </a:p>
        </p:txBody>
      </p:sp>
    </p:spTree>
    <p:extLst>
      <p:ext uri="{BB962C8B-B14F-4D97-AF65-F5344CB8AC3E}">
        <p14:creationId xmlns:p14="http://schemas.microsoft.com/office/powerpoint/2010/main" val="153663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42A4D-023B-4D46-82E7-510B5B2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21" y="438921"/>
            <a:ext cx="9546956" cy="922848"/>
          </a:xfrm>
        </p:spPr>
        <p:txBody>
          <a:bodyPr>
            <a:noAutofit/>
          </a:bodyPr>
          <a:lstStyle/>
          <a:p>
            <a:r>
              <a:rPr lang="en-US" sz="3600" dirty="0"/>
              <a:t>Naming Questions– </a:t>
            </a:r>
            <a:r>
              <a:rPr lang="en-US" sz="3600" dirty="0" err="1"/>
              <a:t>Clarience</a:t>
            </a:r>
            <a:r>
              <a:rPr lang="en-US" sz="3600" dirty="0"/>
              <a:t> Cargo Sensor Dataset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2E5914-63A4-784F-B8FA-B01B7CD66FD5}"/>
              </a:ext>
            </a:extLst>
          </p:cNvPr>
          <p:cNvSpPr/>
          <p:nvPr/>
        </p:nvSpPr>
        <p:spPr>
          <a:xfrm>
            <a:off x="1062036" y="1590370"/>
            <a:ext cx="100679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Could we know the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cargo weight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? (overload may cause speed slow and potential overload issue)</a:t>
            </a:r>
          </a:p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What’s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the meaning ’SIGNAL’ column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? Does it mean signal strength? It seems that most signal strengths are less than 30, while a few of them are 99, very few values between 30 and 99, any special reasons for that observation?</a:t>
            </a:r>
          </a:p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‘CARGO RAW DATA,’ we saw something like (1700004994, cargo, 25). What’s the meaning of 25 here? We know 1700004994 is sensor id and cargo is cargo status.</a:t>
            </a:r>
          </a:p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What’s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the unit of speed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 ’SENSOR PARAM,’ what’s the meaning of (UNKNOWN, 65.86)?  What does 65.86 mean?</a:t>
            </a:r>
          </a:p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What’s the meaning of ‘REPORT’ and ‘UNKNOWN MESSAGE’ sheet?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there any special purpose to have two different tabs in the Excel file?</a:t>
            </a:r>
          </a:p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Could we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explain many missing values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the columns of ‘CARGO SENSOR ID,’ ‘CARGO RAW DATA’ and ‘CARGO STATUS’ records? Most of them remain blank. Would missing values mean anything special?</a:t>
            </a:r>
          </a:p>
          <a:p>
            <a:pPr marL="31750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Could we know which truck the sensor is installed on by the VIN code? It would be great if we could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match each sensor to the corresponding truck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It could also be more convenient for us to extract any driver’s fitness information. So we can know who is taking charge of the trailer.</a:t>
            </a:r>
          </a:p>
        </p:txBody>
      </p:sp>
    </p:spTree>
    <p:extLst>
      <p:ext uri="{BB962C8B-B14F-4D97-AF65-F5344CB8AC3E}">
        <p14:creationId xmlns:p14="http://schemas.microsoft.com/office/powerpoint/2010/main" val="418972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42A4D-023B-4D46-82E7-510B5B2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21" y="438921"/>
            <a:ext cx="9546956" cy="922848"/>
          </a:xfrm>
        </p:spPr>
        <p:txBody>
          <a:bodyPr>
            <a:noAutofit/>
          </a:bodyPr>
          <a:lstStyle/>
          <a:p>
            <a:r>
              <a:rPr lang="en-US" sz="3600" dirty="0"/>
              <a:t>Informational Questions– </a:t>
            </a:r>
            <a:r>
              <a:rPr lang="en-US" sz="3600" dirty="0" err="1"/>
              <a:t>Clarience</a:t>
            </a:r>
            <a:r>
              <a:rPr lang="en-US" sz="3600" dirty="0"/>
              <a:t> Cargo Sensor Dataset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2E5914-63A4-784F-B8FA-B01B7CD66FD5}"/>
              </a:ext>
            </a:extLst>
          </p:cNvPr>
          <p:cNvSpPr/>
          <p:nvPr/>
        </p:nvSpPr>
        <p:spPr>
          <a:xfrm>
            <a:off x="890586" y="1366225"/>
            <a:ext cx="10410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We think it’s good for us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if there’s a registration information dataset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so that we can match motor carriers to FMCSA datasets. </a:t>
            </a:r>
          </a:p>
          <a:p>
            <a:pPr marL="3175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We are trying to see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whether a carrier has a different performance with and without using telematics.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One possible way is to find out the date a given company installed or stopped using the telematics system, and then check whether its performance changes. Would it be possible for us to get some historical data from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Clarience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to show when a carrier installed or stopped using telematics? We can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discuss how telematics influenced the performance of a carrier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 in terms of safety records or other aspects of the organization, or even the environmental conditions and social-technical contexts (policies, etc.).</a:t>
            </a:r>
          </a:p>
          <a:p>
            <a:pPr marL="3175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Finally, as a summation,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here’s a list of telematics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that we would love to study more if the data were accessible, any comments or suggestions from you would be appreciated:</a:t>
            </a:r>
          </a:p>
          <a:p>
            <a:pPr marL="1346200" lvl="5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Tire tread, inflation(pressure), damage</a:t>
            </a:r>
          </a:p>
          <a:p>
            <a:pPr marL="1346200" lvl="5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Brake Condition</a:t>
            </a:r>
          </a:p>
          <a:p>
            <a:pPr marL="1346200" lvl="5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Lighting System</a:t>
            </a:r>
          </a:p>
          <a:p>
            <a:pPr marL="1346200" lvl="5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Speed, braking distances, acceleration</a:t>
            </a:r>
          </a:p>
          <a:p>
            <a:pPr marL="1346200" lvl="5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VIN number</a:t>
            </a:r>
          </a:p>
          <a:p>
            <a:pPr marL="1346200" lvl="5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Cargo temperature and weight</a:t>
            </a:r>
          </a:p>
          <a:p>
            <a:pPr marL="1346200" lvl="5" indent="-400050"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Electronic-logging Device (Hour of service?)</a:t>
            </a:r>
          </a:p>
          <a:p>
            <a:pPr marL="31750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4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426F-38FA-EF4D-A75C-2A9D84FC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3813"/>
            <a:ext cx="8229600" cy="922848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Current Practice - Questions in </a:t>
            </a:r>
            <a:r>
              <a:rPr lang="en-US" sz="3600" dirty="0" err="1"/>
              <a:t>Compuspections</a:t>
            </a:r>
            <a:r>
              <a:rPr lang="en-US" sz="3600" dirty="0"/>
              <a:t> Dataset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94F1F5A-D701-014D-AFF7-CF8012F7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21" y="1236661"/>
            <a:ext cx="3490835" cy="24610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41DE9-FA40-774B-BAFF-15D0D9A54020}"/>
              </a:ext>
            </a:extLst>
          </p:cNvPr>
          <p:cNvSpPr txBox="1"/>
          <p:nvPr/>
        </p:nvSpPr>
        <p:spPr>
          <a:xfrm>
            <a:off x="1735021" y="3770827"/>
            <a:ext cx="378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Region: What does SCLV mean?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36699E-1386-0645-82A0-3B4B7033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87" y="1469726"/>
            <a:ext cx="5080000" cy="2578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E7FEA0-13D6-164D-BF48-193E7FD32F6E}"/>
              </a:ext>
            </a:extLst>
          </p:cNvPr>
          <p:cNvSpPr txBox="1"/>
          <p:nvPr/>
        </p:nvSpPr>
        <p:spPr>
          <a:xfrm>
            <a:off x="5805487" y="3894119"/>
            <a:ext cx="472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Vehicle Type: I found most of them are passenger car, are they not our research objects? And I can’t match any VIN code from </a:t>
            </a:r>
            <a:r>
              <a:rPr lang="en-US" b="1" dirty="0" err="1">
                <a:solidFill>
                  <a:srgbClr val="FF0000"/>
                </a:solidFill>
              </a:rPr>
              <a:t>Compuspections</a:t>
            </a:r>
            <a:r>
              <a:rPr lang="en-US" b="1" dirty="0">
                <a:solidFill>
                  <a:srgbClr val="FF0000"/>
                </a:solidFill>
              </a:rPr>
              <a:t> to FMCSA datasets.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3769B2-B3B1-C240-B2AD-AA6196960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191" y="4140159"/>
            <a:ext cx="1577473" cy="2559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7317C4-FA5C-E147-8A37-18AFFA317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138" y="4107077"/>
            <a:ext cx="1663098" cy="26255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870B2D-DB15-804D-9287-F2EF5BC527E1}"/>
              </a:ext>
            </a:extLst>
          </p:cNvPr>
          <p:cNvSpPr txBox="1"/>
          <p:nvPr/>
        </p:nvSpPr>
        <p:spPr>
          <a:xfrm>
            <a:off x="5391711" y="4994213"/>
            <a:ext cx="5058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Unreadable Old Odometer Reading (7747/20206): </a:t>
            </a:r>
          </a:p>
          <a:p>
            <a:r>
              <a:rPr lang="en-US" dirty="0"/>
              <a:t>NA value</a:t>
            </a:r>
          </a:p>
          <a:p>
            <a:r>
              <a:rPr lang="en-US" dirty="0"/>
              <a:t>No sticker</a:t>
            </a:r>
          </a:p>
          <a:p>
            <a:r>
              <a:rPr lang="en-US" dirty="0"/>
              <a:t>Numbers start with ‘A’</a:t>
            </a:r>
          </a:p>
          <a:p>
            <a:r>
              <a:rPr lang="en-US" dirty="0"/>
              <a:t>State Code</a:t>
            </a:r>
          </a:p>
        </p:txBody>
      </p:sp>
    </p:spTree>
    <p:extLst>
      <p:ext uri="{BB962C8B-B14F-4D97-AF65-F5344CB8AC3E}">
        <p14:creationId xmlns:p14="http://schemas.microsoft.com/office/powerpoint/2010/main" val="154241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426F-38FA-EF4D-A75C-2A9D84FC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3813"/>
            <a:ext cx="9144000" cy="922848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Current Practice - Questions in </a:t>
            </a:r>
            <a:r>
              <a:rPr lang="en-US" sz="3600" dirty="0" err="1"/>
              <a:t>Compuspections</a:t>
            </a:r>
            <a:r>
              <a:rPr lang="en-US" sz="3600" dirty="0"/>
              <a:t> Dataset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84918-B6BC-234A-B357-39AEC7E5E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01304"/>
            <a:ext cx="9144000" cy="329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9C1B4-CB02-464B-9251-A81DD0682754}"/>
              </a:ext>
            </a:extLst>
          </p:cNvPr>
          <p:cNvSpPr txBox="1"/>
          <p:nvPr/>
        </p:nvSpPr>
        <p:spPr>
          <a:xfrm>
            <a:off x="1524000" y="1031971"/>
            <a:ext cx="215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meaning of ‘IP’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3E70D-487B-5F48-B673-7951D5DC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817122"/>
            <a:ext cx="4929188" cy="3026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28FBB-7742-A04F-A3AF-C206169AAB5D}"/>
              </a:ext>
            </a:extLst>
          </p:cNvPr>
          <p:cNvSpPr txBox="1"/>
          <p:nvPr/>
        </p:nvSpPr>
        <p:spPr>
          <a:xfrm>
            <a:off x="7375517" y="2116816"/>
            <a:ext cx="253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think we need a code clarification of brake bond rivet (B &amp; 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we should also ask about the unit of number, I guess it’s ?/32 inches?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5BD67-2059-DE42-BF95-EB4FFCD60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494" y="4937030"/>
            <a:ext cx="4400714" cy="1406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4CC38-4BB9-8F46-9567-04AB93656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465" y="4880721"/>
            <a:ext cx="4134317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426F-38FA-EF4D-A75C-2A9D84FC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1930"/>
            <a:ext cx="8686800" cy="922848"/>
          </a:xfrm>
        </p:spPr>
        <p:txBody>
          <a:bodyPr>
            <a:noAutofit/>
          </a:bodyPr>
          <a:lstStyle/>
          <a:p>
            <a:r>
              <a:rPr lang="en-US" sz="3200" dirty="0"/>
              <a:t>Current Practice - Data Analysis about </a:t>
            </a:r>
            <a:r>
              <a:rPr lang="en-US" sz="3200" dirty="0" err="1"/>
              <a:t>Compuspection</a:t>
            </a:r>
            <a:r>
              <a:rPr lang="en-US" sz="3200" dirty="0"/>
              <a:t> 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C2D8C-CE1C-4545-B1B8-6FBEEDEDA9CE}"/>
              </a:ext>
            </a:extLst>
          </p:cNvPr>
          <p:cNvSpPr txBox="1"/>
          <p:nvPr/>
        </p:nvSpPr>
        <p:spPr>
          <a:xfrm>
            <a:off x="1752601" y="1010345"/>
            <a:ext cx="672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description table about Pass/Failed Inspection and each component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FE8A756-BE10-B042-A0C2-7E565A4381FB}"/>
              </a:ext>
            </a:extLst>
          </p:cNvPr>
          <p:cNvGraphicFramePr>
            <a:graphicFrameLocks noGrp="1"/>
          </p:cNvGraphicFramePr>
          <p:nvPr/>
        </p:nvGraphicFramePr>
        <p:xfrm>
          <a:off x="2224087" y="1379211"/>
          <a:ext cx="7429500" cy="167449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17916188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46011917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61929681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15408102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23377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1543868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75360075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4418034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56416662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Doors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 Doors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Valid Registration Card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 Registration Card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Lighting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 Lighting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Steering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Steering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8619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Inspection 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71885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Inspection 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77175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F36D29-AF50-2946-84F7-44282EA8036A}"/>
              </a:ext>
            </a:extLst>
          </p:cNvPr>
          <p:cNvGraphicFramePr>
            <a:graphicFrameLocks noGrp="1"/>
          </p:cNvGraphicFramePr>
          <p:nvPr/>
        </p:nvGraphicFramePr>
        <p:xfrm>
          <a:off x="2224087" y="3058489"/>
          <a:ext cx="7429500" cy="149161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2149921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18987727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49919382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61736648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28104709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71259679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13731255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0526301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49948970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Exhaust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Exhaust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Fuel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Fuel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Glazing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Glazing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Other Components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Other Components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3616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Inspection 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2817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Inspection 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02269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FE4FAF9-5145-A849-851D-8C743A47DE5D}"/>
              </a:ext>
            </a:extLst>
          </p:cNvPr>
          <p:cNvGraphicFramePr>
            <a:graphicFrameLocks noGrp="1"/>
          </p:cNvGraphicFramePr>
          <p:nvPr/>
        </p:nvGraphicFramePr>
        <p:xfrm>
          <a:off x="4418013" y="4550104"/>
          <a:ext cx="5778500" cy="167449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7782602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3449413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17532392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76760883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12811773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26858798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12050445"/>
                    </a:ext>
                  </a:extLst>
                </a:gridCol>
              </a:tblGrid>
              <a:tr h="4863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Brake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Brake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Road 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Road 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Tires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Tires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468465"/>
                  </a:ext>
                </a:extLst>
              </a:tr>
              <a:tr h="4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Failed Inspection 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082983"/>
                  </a:ext>
                </a:extLst>
              </a:tr>
              <a:tr h="4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 Inspection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9432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10282B-EBD5-CB47-A3BA-B289A4E7D09D}"/>
              </a:ext>
            </a:extLst>
          </p:cNvPr>
          <p:cNvSpPr txBox="1"/>
          <p:nvPr/>
        </p:nvSpPr>
        <p:spPr>
          <a:xfrm>
            <a:off x="359568" y="4542495"/>
            <a:ext cx="32718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Some vehicles’ component may fail the test, but their vehicle can still pass the overall inspection. In what kind of regulation, they can pass the inspection test?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C8DE-296F-C14C-A039-DAE0C09388BD}"/>
              </a:ext>
            </a:extLst>
          </p:cNvPr>
          <p:cNvSpPr txBox="1"/>
          <p:nvPr/>
        </p:nvSpPr>
        <p:spPr>
          <a:xfrm>
            <a:off x="1752600" y="5387351"/>
            <a:ext cx="243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= Accepted?</a:t>
            </a:r>
          </a:p>
          <a:p>
            <a:r>
              <a:rPr lang="en-US" dirty="0"/>
              <a:t>R = Right?</a:t>
            </a:r>
          </a:p>
          <a:p>
            <a:r>
              <a:rPr lang="en-US" dirty="0"/>
              <a:t>F = Failed?</a:t>
            </a:r>
          </a:p>
        </p:txBody>
      </p:sp>
    </p:spTree>
    <p:extLst>
      <p:ext uri="{BB962C8B-B14F-4D97-AF65-F5344CB8AC3E}">
        <p14:creationId xmlns:p14="http://schemas.microsoft.com/office/powerpoint/2010/main" val="215529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426F-38FA-EF4D-A75C-2A9D84FC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80477"/>
            <a:ext cx="9144000" cy="776798"/>
          </a:xfrm>
        </p:spPr>
        <p:txBody>
          <a:bodyPr>
            <a:noAutofit/>
          </a:bodyPr>
          <a:lstStyle/>
          <a:p>
            <a:r>
              <a:rPr lang="en-US" sz="3200" dirty="0"/>
              <a:t>Potential Data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71337-CC38-0942-86C8-2CB550143EC9}"/>
              </a:ext>
            </a:extLst>
          </p:cNvPr>
          <p:cNvSpPr txBox="1"/>
          <p:nvPr/>
        </p:nvSpPr>
        <p:spPr>
          <a:xfrm>
            <a:off x="1629986" y="668877"/>
            <a:ext cx="858912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Clarience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registration information dataset (with DOT number)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historical data to show when a carrier installed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stopped using telematics? (in order to compare the performance)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potential sensors (tire, brake, light and so on)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Compuspections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truck inspection record that included annual-recurring inspection for partners?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comparison datasets we can get from annual inspection to road-side inspection?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code book to explain some abbreviation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9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426F-38FA-EF4D-A75C-2A9D84FC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80477"/>
            <a:ext cx="9144000" cy="776798"/>
          </a:xfrm>
        </p:spPr>
        <p:txBody>
          <a:bodyPr>
            <a:noAutofit/>
          </a:bodyPr>
          <a:lstStyle/>
          <a:p>
            <a:r>
              <a:rPr lang="en-US" sz="3200" dirty="0"/>
              <a:t>To dos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71337-CC38-0942-86C8-2CB550143EC9}"/>
              </a:ext>
            </a:extLst>
          </p:cNvPr>
          <p:cNvSpPr txBox="1"/>
          <p:nvPr/>
        </p:nvSpPr>
        <p:spPr>
          <a:xfrm>
            <a:off x="1687136" y="1443841"/>
            <a:ext cx="8589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Find the most failure-prone components during each inspection and potential risk if not fixed (Based on data provided)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Discuss the telematics performance for BASICs measure if we got a registration dataset with corresponding DOT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Compare the performance of road safety with and without telematics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Any other recommendations?</a:t>
            </a:r>
          </a:p>
        </p:txBody>
      </p:sp>
    </p:spTree>
    <p:extLst>
      <p:ext uri="{BB962C8B-B14F-4D97-AF65-F5344CB8AC3E}">
        <p14:creationId xmlns:p14="http://schemas.microsoft.com/office/powerpoint/2010/main" val="273139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3FE78A-04F2-2641-AE85-8F2BA76B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22" y="1630082"/>
            <a:ext cx="6396156" cy="3597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29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410D0-5370-42EA-B73F-B4C6A89F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BF0230-9371-43A8-B815-EBBD3F3FD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Overview of recent research activities</a:t>
            </a:r>
          </a:p>
          <a:p>
            <a:r>
              <a:rPr lang="en-US" sz="3000" dirty="0"/>
              <a:t>Problem Statement and Literature Review</a:t>
            </a:r>
          </a:p>
          <a:p>
            <a:pPr lvl="1"/>
            <a:r>
              <a:rPr lang="en-US" sz="2600" dirty="0"/>
              <a:t>Current Companies’ Concerns about Telematics</a:t>
            </a:r>
          </a:p>
          <a:p>
            <a:r>
              <a:rPr lang="en-US" dirty="0"/>
              <a:t>Current Practice</a:t>
            </a:r>
          </a:p>
          <a:p>
            <a:pPr lvl="1"/>
            <a:r>
              <a:rPr lang="en-US" dirty="0"/>
              <a:t>Data Analysis with </a:t>
            </a:r>
            <a:r>
              <a:rPr lang="en-US" dirty="0" err="1"/>
              <a:t>Compuspections</a:t>
            </a:r>
            <a:r>
              <a:rPr lang="en-US" dirty="0"/>
              <a:t> and </a:t>
            </a:r>
            <a:r>
              <a:rPr lang="en-US" dirty="0" err="1"/>
              <a:t>Clarience</a:t>
            </a:r>
            <a:endParaRPr lang="en-US" dirty="0"/>
          </a:p>
          <a:p>
            <a:r>
              <a:rPr lang="en-US" dirty="0"/>
              <a:t>To 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FA12-2122-42DC-9D6E-5C8AF1D2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95" y="568931"/>
            <a:ext cx="9712411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Recent Research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029D2-047A-4648-B27C-FC389847A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 Definition and Literature Review</a:t>
            </a:r>
          </a:p>
          <a:p>
            <a:pPr lvl="1"/>
            <a:r>
              <a:rPr lang="en-US" dirty="0"/>
              <a:t>Literature review about Current Fleet Management Concerns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Comprehending the current practice </a:t>
            </a:r>
          </a:p>
          <a:p>
            <a:pPr lvl="1"/>
            <a:r>
              <a:rPr lang="en-US" dirty="0"/>
              <a:t>Exploratory Data Analysis on FMCSA Dataset</a:t>
            </a:r>
          </a:p>
          <a:p>
            <a:pPr lvl="1"/>
            <a:r>
              <a:rPr lang="en-US" dirty="0"/>
              <a:t>Questions in </a:t>
            </a:r>
            <a:r>
              <a:rPr lang="en-US" dirty="0" err="1"/>
              <a:t>Clarience</a:t>
            </a:r>
            <a:r>
              <a:rPr lang="en-US" dirty="0"/>
              <a:t> Dataset and its potential connection with FMCSA Dataset</a:t>
            </a:r>
          </a:p>
          <a:p>
            <a:pPr lvl="1"/>
            <a:r>
              <a:rPr lang="en-US" dirty="0"/>
              <a:t>Questions in </a:t>
            </a:r>
            <a:r>
              <a:rPr lang="en-US" dirty="0" err="1"/>
              <a:t>Compuspections</a:t>
            </a:r>
            <a:r>
              <a:rPr lang="en-US" dirty="0"/>
              <a:t> Dataset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Potential Data Information Requests</a:t>
            </a:r>
          </a:p>
        </p:txBody>
      </p:sp>
    </p:spTree>
    <p:extLst>
      <p:ext uri="{BB962C8B-B14F-4D97-AF65-F5344CB8AC3E}">
        <p14:creationId xmlns:p14="http://schemas.microsoft.com/office/powerpoint/2010/main" val="16555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835A-F02D-4E0B-9BD0-0E17C8C5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25" y="387612"/>
            <a:ext cx="8058150" cy="922848"/>
          </a:xfrm>
        </p:spPr>
        <p:txBody>
          <a:bodyPr>
            <a:noAutofit/>
          </a:bodyPr>
          <a:lstStyle/>
          <a:p>
            <a:r>
              <a:rPr lang="en-US" sz="3200" dirty="0"/>
              <a:t>Problem Statement – Current Fleet Management Concerns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FE390-0A1C-B142-8C9E-DBB4B7C7FE70}"/>
              </a:ext>
            </a:extLst>
          </p:cNvPr>
          <p:cNvSpPr/>
          <p:nvPr/>
        </p:nvSpPr>
        <p:spPr>
          <a:xfrm>
            <a:off x="161444" y="1246282"/>
            <a:ext cx="376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The evolution of truck telematics: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EA939-50A6-854B-ACA0-9E80B2C35A3E}"/>
              </a:ext>
            </a:extLst>
          </p:cNvPr>
          <p:cNvGrpSpPr/>
          <p:nvPr/>
        </p:nvGrpSpPr>
        <p:grpSpPr>
          <a:xfrm>
            <a:off x="2111404" y="1573825"/>
            <a:ext cx="7969192" cy="2110516"/>
            <a:chOff x="501679" y="1982688"/>
            <a:chExt cx="7969192" cy="22145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32DE30-7DE0-224D-BA75-DB1D75A826E8}"/>
                </a:ext>
              </a:extLst>
            </p:cNvPr>
            <p:cNvSpPr/>
            <p:nvPr/>
          </p:nvSpPr>
          <p:spPr>
            <a:xfrm>
              <a:off x="587403" y="2397230"/>
              <a:ext cx="2871787" cy="1647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22222"/>
                  </a:solidFill>
                </a:rPr>
                <a:t>GPS tracking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22222"/>
                  </a:solidFill>
                </a:rPr>
                <a:t>Lighting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22222"/>
                  </a:solidFill>
                </a:rPr>
                <a:t>Cargo door open/closed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22222"/>
                  </a:solidFill>
                </a:rPr>
                <a:t>Temperatures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22222"/>
                  </a:solidFill>
                </a:rPr>
                <a:t>Tire pressure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22222"/>
                  </a:solidFill>
                </a:rPr>
                <a:t>Wheel-end temperature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F1E807-7ACC-9246-84D9-3359A1850576}"/>
                </a:ext>
              </a:extLst>
            </p:cNvPr>
            <p:cNvSpPr txBox="1"/>
            <p:nvPr/>
          </p:nvSpPr>
          <p:spPr>
            <a:xfrm>
              <a:off x="777059" y="2051581"/>
              <a:ext cx="2492477" cy="38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Common Trailer Sensors</a:t>
              </a: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0FA681F5-0C80-054F-B368-D57E6E91610E}"/>
                </a:ext>
              </a:extLst>
            </p:cNvPr>
            <p:cNvSpPr/>
            <p:nvPr/>
          </p:nvSpPr>
          <p:spPr>
            <a:xfrm>
              <a:off x="3804047" y="2617306"/>
              <a:ext cx="989409" cy="51435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7B7794-0BE8-6348-AD22-A3ED1DE465E0}"/>
                </a:ext>
              </a:extLst>
            </p:cNvPr>
            <p:cNvSpPr/>
            <p:nvPr/>
          </p:nvSpPr>
          <p:spPr>
            <a:xfrm>
              <a:off x="501679" y="1982689"/>
              <a:ext cx="3043238" cy="2214563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DA3D603-5501-3A40-809F-009EDEC6DA28}"/>
                </a:ext>
              </a:extLst>
            </p:cNvPr>
            <p:cNvSpPr/>
            <p:nvPr/>
          </p:nvSpPr>
          <p:spPr>
            <a:xfrm>
              <a:off x="5027583" y="1982688"/>
              <a:ext cx="3443288" cy="2214564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ysClr val="windowText" lastClr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Improved Trailer Sensors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</a:rPr>
                <a:t>Wheel-end bearing vibration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</a:rPr>
                <a:t>Cargo load capacity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</a:rPr>
                <a:t>Brake temperature and wear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</a:rPr>
                <a:t>ABS health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</a:rPr>
                <a:t>Hard braking events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</a:rPr>
                <a:t>Air tank pressure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ysClr val="windowText" lastClr="000000"/>
                  </a:solidFill>
                </a:rPr>
                <a:t>Trailer weight</a:t>
              </a:r>
            </a:p>
            <a:p>
              <a:br>
                <a:rPr lang="en-US" dirty="0">
                  <a:solidFill>
                    <a:sysClr val="windowText" lastClr="000000"/>
                  </a:solidFill>
                </a:rPr>
              </a:b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7D8F74-2440-974A-B01E-0DE92AC7417C}"/>
              </a:ext>
            </a:extLst>
          </p:cNvPr>
          <p:cNvSpPr txBox="1"/>
          <p:nvPr/>
        </p:nvSpPr>
        <p:spPr>
          <a:xfrm>
            <a:off x="0" y="3365526"/>
            <a:ext cx="12192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How to choose a good and suitable telematics system to fleets?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Identifying priorities before getting started (Tracking the GPS location, early indication of failure…)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Putting data in the right hands (Improving Internet Connection)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Providing power to the system (Extending battery life and shortening charging times)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What KPIs are concerns to supply chain and fleet management?</a:t>
            </a:r>
          </a:p>
          <a:p>
            <a:pPr marL="742950" lvl="1" indent="-285750">
              <a:buFontTx/>
              <a:buChar char="-"/>
            </a:pPr>
            <a:r>
              <a:rPr lang="en-US" altLang="zh-CN" dirty="0"/>
              <a:t>Driver dispatchment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Internet Connection Improvement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Standardization of basic things like brake wear and inflation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On-time and on-temperature optimization</a:t>
            </a:r>
          </a:p>
        </p:txBody>
      </p:sp>
    </p:spTree>
    <p:extLst>
      <p:ext uri="{BB962C8B-B14F-4D97-AF65-F5344CB8AC3E}">
        <p14:creationId xmlns:p14="http://schemas.microsoft.com/office/powerpoint/2010/main" val="280347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42A4D-023B-4D46-82E7-510B5B2C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Practice – An Overview of Dataset we had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1D583-F772-E24C-BF1C-9B6CE416357F}"/>
              </a:ext>
            </a:extLst>
          </p:cNvPr>
          <p:cNvSpPr txBox="1"/>
          <p:nvPr/>
        </p:nvSpPr>
        <p:spPr>
          <a:xfrm>
            <a:off x="1966911" y="1614486"/>
            <a:ext cx="36951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CMU Team had: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CSA_RANK_12_Months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description of registration information of each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100 Fleets in </a:t>
            </a:r>
            <a:r>
              <a:rPr lang="en-US" dirty="0" err="1"/>
              <a:t>N.America</a:t>
            </a:r>
            <a:r>
              <a:rPr lang="en-US" dirty="0"/>
              <a:t> (from </a:t>
            </a:r>
            <a:r>
              <a:rPr lang="en-US" dirty="0" err="1"/>
              <a:t>Clarience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registration table of companies and their vehicle’s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TRAILER SENSOR REPORT (from </a:t>
            </a:r>
            <a:r>
              <a:rPr lang="en-US" dirty="0" err="1"/>
              <a:t>Clarience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Cargo Sensors’ feedback information such as cargo status and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6962-inspection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inspection data (from </a:t>
            </a:r>
            <a:r>
              <a:rPr lang="en-US" dirty="0" err="1"/>
              <a:t>Compuspections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AA644-0CF1-0A47-AA5F-D1E5E039D01C}"/>
              </a:ext>
            </a:extLst>
          </p:cNvPr>
          <p:cNvSpPr txBox="1"/>
          <p:nvPr/>
        </p:nvSpPr>
        <p:spPr>
          <a:xfrm>
            <a:off x="6266482" y="1614487"/>
            <a:ext cx="40760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analysis has been ongoing or done: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Exploratory Data Analysis of FMCSA data (Census, Safety Measures Rating, Inspection, Crash)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connection and comparison between </a:t>
            </a:r>
            <a:r>
              <a:rPr lang="en-US" sz="2000" dirty="0" err="1"/>
              <a:t>Clarience’s</a:t>
            </a:r>
            <a:r>
              <a:rPr lang="en-US" sz="2000" dirty="0"/>
              <a:t> telematics data and FMCSA data: Not very ideal, need more clarification about DOT number. (Need </a:t>
            </a:r>
            <a:r>
              <a:rPr lang="en-US" sz="2000" dirty="0" err="1"/>
              <a:t>Clarience’s</a:t>
            </a:r>
            <a:r>
              <a:rPr lang="en-US" sz="2000" dirty="0"/>
              <a:t> feedback)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Compuspection’s</a:t>
            </a:r>
            <a:r>
              <a:rPr lang="en-US" sz="2000" dirty="0"/>
              <a:t> data 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connection between FMCSA data and </a:t>
            </a:r>
            <a:r>
              <a:rPr lang="en-US" sz="2000" dirty="0" err="1"/>
              <a:t>Compuspections</a:t>
            </a:r>
            <a:r>
              <a:rPr lang="en-US" sz="2000" dirty="0"/>
              <a:t> data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9B6089-BC70-864E-8540-AC62F045138E}"/>
              </a:ext>
            </a:extLst>
          </p:cNvPr>
          <p:cNvCxnSpPr/>
          <p:nvPr/>
        </p:nvCxnSpPr>
        <p:spPr>
          <a:xfrm>
            <a:off x="5941017" y="1614487"/>
            <a:ext cx="0" cy="490061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5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42A4D-023B-4D46-82E7-510B5B2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5039"/>
            <a:ext cx="8229600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Practice – FMCSA Dataset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CE54D8-50F2-474F-906C-BC927806F494}"/>
              </a:ext>
            </a:extLst>
          </p:cNvPr>
          <p:cNvSpPr/>
          <p:nvPr/>
        </p:nvSpPr>
        <p:spPr>
          <a:xfrm>
            <a:off x="1752600" y="1001769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Motor Carrier Census Information</a:t>
            </a:r>
          </a:p>
          <a:p>
            <a:pPr algn="ctr"/>
            <a:r>
              <a:rPr lang="en-US" sz="1600" b="1" dirty="0"/>
              <a:t>Motor Carrier Safety Measurement System (SMS) Results</a:t>
            </a:r>
          </a:p>
          <a:p>
            <a:pPr algn="ctr"/>
            <a:r>
              <a:rPr lang="en-US" sz="1600" b="1" dirty="0"/>
              <a:t>Motor Carrier Inspection Information</a:t>
            </a:r>
          </a:p>
          <a:p>
            <a:pPr algn="ctr"/>
            <a:r>
              <a:rPr lang="en-US" sz="1600" b="1" dirty="0"/>
              <a:t>Motor Carrier Crash Information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979BF3-4B5E-0747-9D9F-CF88CD5A7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89480"/>
              </p:ext>
            </p:extLst>
          </p:nvPr>
        </p:nvGraphicFramePr>
        <p:xfrm>
          <a:off x="1322332" y="2078988"/>
          <a:ext cx="6106335" cy="207835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872334">
                  <a:extLst>
                    <a:ext uri="{9D8B030D-6E8A-4147-A177-3AD203B41FA5}">
                      <a16:colId xmlns:a16="http://schemas.microsoft.com/office/drawing/2014/main" val="1565357635"/>
                    </a:ext>
                  </a:extLst>
                </a:gridCol>
                <a:gridCol w="872334">
                  <a:extLst>
                    <a:ext uri="{9D8B030D-6E8A-4147-A177-3AD203B41FA5}">
                      <a16:colId xmlns:a16="http://schemas.microsoft.com/office/drawing/2014/main" val="4094945760"/>
                    </a:ext>
                  </a:extLst>
                </a:gridCol>
                <a:gridCol w="872334">
                  <a:extLst>
                    <a:ext uri="{9D8B030D-6E8A-4147-A177-3AD203B41FA5}">
                      <a16:colId xmlns:a16="http://schemas.microsoft.com/office/drawing/2014/main" val="2821428984"/>
                    </a:ext>
                  </a:extLst>
                </a:gridCol>
                <a:gridCol w="872334">
                  <a:extLst>
                    <a:ext uri="{9D8B030D-6E8A-4147-A177-3AD203B41FA5}">
                      <a16:colId xmlns:a16="http://schemas.microsoft.com/office/drawing/2014/main" val="3662504369"/>
                    </a:ext>
                  </a:extLst>
                </a:gridCol>
                <a:gridCol w="836427">
                  <a:extLst>
                    <a:ext uri="{9D8B030D-6E8A-4147-A177-3AD203B41FA5}">
                      <a16:colId xmlns:a16="http://schemas.microsoft.com/office/drawing/2014/main" val="232065746"/>
                    </a:ext>
                  </a:extLst>
                </a:gridCol>
                <a:gridCol w="1780572">
                  <a:extLst>
                    <a:ext uri="{9D8B030D-6E8A-4147-A177-3AD203B41FA5}">
                      <a16:colId xmlns:a16="http://schemas.microsoft.com/office/drawing/2014/main" val="2383124969"/>
                    </a:ext>
                  </a:extLst>
                </a:gridCol>
              </a:tblGrid>
              <a:tr h="67062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Unsafe Driving Performance Measure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HOS Driving Performance Measure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Driving Fitness Performance Measure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Controlled Substances and Alcohol Performance Measure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Vehicle Maintenance Performance Measure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4649485"/>
                  </a:ext>
                </a:extLst>
              </a:tr>
              <a:tr h="16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</a:p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</a:p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3.18</a:t>
                      </a:r>
                    </a:p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5.58</a:t>
                      </a:r>
                    </a:p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8.23</a:t>
                      </a:r>
                    </a:p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31339"/>
                  </a:ext>
                </a:extLst>
              </a:tr>
              <a:tr h="16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1st. Qu.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25986"/>
                  </a:ext>
                </a:extLst>
              </a:tr>
              <a:tr h="16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Median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698990"/>
                  </a:ext>
                </a:extLst>
              </a:tr>
              <a:tr h="16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Mean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7579612"/>
                  </a:ext>
                </a:extLst>
              </a:tr>
              <a:tr h="16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3rd Qu.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477586"/>
                  </a:ext>
                </a:extLst>
              </a:tr>
              <a:tr h="164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543.00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8810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F4AC1AD-6261-014C-A432-A566AEB1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666" y="4352142"/>
            <a:ext cx="5794669" cy="207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5F5B26-51FC-804F-AD85-8156EF0F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413" y="2273787"/>
            <a:ext cx="3663842" cy="17648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DEC113-9559-894B-AA28-39E27B915E34}"/>
              </a:ext>
            </a:extLst>
          </p:cNvPr>
          <p:cNvSpPr/>
          <p:nvPr/>
        </p:nvSpPr>
        <p:spPr>
          <a:xfrm>
            <a:off x="7161413" y="3550323"/>
            <a:ext cx="3378000" cy="250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2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42A4D-023B-4D46-82E7-510B5B2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5039"/>
            <a:ext cx="8229600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Practice – FMCSA Dataset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CE54D8-50F2-474F-906C-BC927806F494}"/>
              </a:ext>
            </a:extLst>
          </p:cNvPr>
          <p:cNvSpPr/>
          <p:nvPr/>
        </p:nvSpPr>
        <p:spPr>
          <a:xfrm>
            <a:off x="423863" y="1006438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Motor Carrier Census Information: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Analyze the carriers by fleet size and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Motor Carrier Safety Measurement System (SMS) Results: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Find the strategies to decrease each BASIC measures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</a:t>
            </a:r>
            <a:r>
              <a:rPr lang="en-US" sz="2400" dirty="0" err="1"/>
              <a:t>Clarience</a:t>
            </a:r>
            <a:r>
              <a:rPr lang="en-US" sz="2400" dirty="0"/>
              <a:t> data to SMS results to compare the performance with or without telematics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Motor Carrier Inspection Information: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</a:t>
            </a:r>
            <a:r>
              <a:rPr lang="en-US" sz="2400" dirty="0" err="1"/>
              <a:t>Compuspection</a:t>
            </a:r>
            <a:r>
              <a:rPr lang="en-US" sz="2400" dirty="0"/>
              <a:t> data to inspection information data to find the most failure-prone component on the truck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Motor Carrier Crash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 possible environment data (weather, traffic condition) and telematics and inspection data to crash information, to analyze the cause of crash and evaluate the severity</a:t>
            </a:r>
          </a:p>
        </p:txBody>
      </p:sp>
    </p:spTree>
    <p:extLst>
      <p:ext uri="{BB962C8B-B14F-4D97-AF65-F5344CB8AC3E}">
        <p14:creationId xmlns:p14="http://schemas.microsoft.com/office/powerpoint/2010/main" val="350484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42A4D-023B-4D46-82E7-510B5B2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5520"/>
            <a:ext cx="8969644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Practice – </a:t>
            </a:r>
            <a:r>
              <a:rPr lang="en-US" dirty="0" err="1"/>
              <a:t>Clarience</a:t>
            </a:r>
            <a:r>
              <a:rPr lang="en-US" dirty="0"/>
              <a:t> Cargo Sensor 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47EEC-9812-7346-849A-C3AD243848B8}"/>
              </a:ext>
            </a:extLst>
          </p:cNvPr>
          <p:cNvSpPr txBox="1"/>
          <p:nvPr/>
        </p:nvSpPr>
        <p:spPr>
          <a:xfrm>
            <a:off x="1835150" y="5038595"/>
            <a:ext cx="83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Difficulties: Can’t distinguish correct matches from wrong.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How about a dictionary that we can get registration information?  (include DOT number inside)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76B1F2-8DF0-4E42-8376-9221D4412578}"/>
              </a:ext>
            </a:extLst>
          </p:cNvPr>
          <p:cNvGrpSpPr/>
          <p:nvPr/>
        </p:nvGrpSpPr>
        <p:grpSpPr>
          <a:xfrm>
            <a:off x="1835150" y="1349377"/>
            <a:ext cx="8375651" cy="3508837"/>
            <a:chOff x="311149" y="1731070"/>
            <a:chExt cx="8375651" cy="35088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0C1499-AF81-E74E-BA2A-F56C354E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50" y="2182813"/>
              <a:ext cx="3601727" cy="3032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7C5942-ECF3-ED4E-9EBE-ED747B478A6F}"/>
                </a:ext>
              </a:extLst>
            </p:cNvPr>
            <p:cNvSpPr/>
            <p:nvPr/>
          </p:nvSpPr>
          <p:spPr>
            <a:xfrm>
              <a:off x="311150" y="3757612"/>
              <a:ext cx="3601728" cy="1857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2A2F8C-633E-3040-B5EA-053990AC1C34}"/>
                </a:ext>
              </a:extLst>
            </p:cNvPr>
            <p:cNvSpPr/>
            <p:nvPr/>
          </p:nvSpPr>
          <p:spPr>
            <a:xfrm>
              <a:off x="311149" y="4221955"/>
              <a:ext cx="3601727" cy="1857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ACF818-7ADC-D340-99F0-FBB2D8621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0850" y="2174152"/>
              <a:ext cx="4425950" cy="306575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694503-A7A5-044E-853D-DB27A6138442}"/>
                </a:ext>
              </a:extLst>
            </p:cNvPr>
            <p:cNvSpPr txBox="1"/>
            <p:nvPr/>
          </p:nvSpPr>
          <p:spPr>
            <a:xfrm>
              <a:off x="1477062" y="1731070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Fuzzywuzzy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144AFE-93BC-BE4A-A9BF-5368BDD32567}"/>
                </a:ext>
              </a:extLst>
            </p:cNvPr>
            <p:cNvSpPr txBox="1"/>
            <p:nvPr/>
          </p:nvSpPr>
          <p:spPr>
            <a:xfrm>
              <a:off x="5838875" y="1731070"/>
              <a:ext cx="746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Difflib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347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42A4D-023B-4D46-82E7-510B5B2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5520"/>
            <a:ext cx="8969644" cy="922848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Practice – </a:t>
            </a:r>
            <a:r>
              <a:rPr lang="en-US" dirty="0" err="1"/>
              <a:t>Clarience</a:t>
            </a:r>
            <a:r>
              <a:rPr lang="en-US" dirty="0"/>
              <a:t> Cargo Sensor Dataset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28E50-4925-384D-AF7B-AF2266A85750}"/>
              </a:ext>
            </a:extLst>
          </p:cNvPr>
          <p:cNvSpPr txBox="1"/>
          <p:nvPr/>
        </p:nvSpPr>
        <p:spPr>
          <a:xfrm>
            <a:off x="1866900" y="1417638"/>
            <a:ext cx="347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size of </a:t>
            </a:r>
            <a:r>
              <a:rPr lang="en-US" sz="2000" dirty="0" err="1"/>
              <a:t>Clarience’s</a:t>
            </a:r>
            <a:r>
              <a:rPr lang="en-US" sz="2000" dirty="0"/>
              <a:t> partners: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D3D3262-5F03-D140-A272-DE0236009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2001"/>
              </p:ext>
            </p:extLst>
          </p:nvPr>
        </p:nvGraphicFramePr>
        <p:xfrm>
          <a:off x="1981200" y="2043498"/>
          <a:ext cx="3657600" cy="277100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26860834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29509996"/>
                    </a:ext>
                  </a:extLst>
                </a:gridCol>
              </a:tblGrid>
              <a:tr h="554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﻿Size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517502"/>
                  </a:ext>
                </a:extLst>
              </a:tr>
              <a:tr h="554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Small (1-6)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4068971"/>
                  </a:ext>
                </a:extLst>
              </a:tr>
              <a:tr h="554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(7-20)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3884988"/>
                  </a:ext>
                </a:extLst>
              </a:tr>
              <a:tr h="554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(21-100)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1112495"/>
                  </a:ext>
                </a:extLst>
              </a:tr>
              <a:tr h="554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(&gt;= 100)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710067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320003B-E76E-444B-B36D-F622381F7D17}"/>
              </a:ext>
            </a:extLst>
          </p:cNvPr>
          <p:cNvSpPr txBox="1"/>
          <p:nvPr/>
        </p:nvSpPr>
        <p:spPr>
          <a:xfrm>
            <a:off x="1866901" y="5135953"/>
            <a:ext cx="338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(Count by number of power units)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076A1D6-8DA8-824E-BF15-1026186FC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23540"/>
              </p:ext>
            </p:extLst>
          </p:nvPr>
        </p:nvGraphicFramePr>
        <p:xfrm>
          <a:off x="5781676" y="2043499"/>
          <a:ext cx="4429125" cy="337671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735153608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197864377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4221374275"/>
                    </a:ext>
                  </a:extLst>
                </a:gridCol>
              </a:tblGrid>
              <a:tr h="403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﻿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Clarience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Carrier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898890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Unsafe Driving Measure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2912886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Hour of Service Driving Measure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2419279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Fitness Measure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576424"/>
                  </a:ext>
                </a:extLst>
              </a:tr>
              <a:tr h="599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 Substance Measure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62090"/>
                  </a:ext>
                </a:extLst>
              </a:tr>
              <a:tr h="458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Maintenance Measure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37081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0181F3D-001E-B246-9AC5-D0E6C2D855A9}"/>
              </a:ext>
            </a:extLst>
          </p:cNvPr>
          <p:cNvSpPr txBox="1"/>
          <p:nvPr/>
        </p:nvSpPr>
        <p:spPr>
          <a:xfrm>
            <a:off x="6038850" y="1416111"/>
            <a:ext cx="42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comparison of Carrier’s performance: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CD08ED-3F58-774F-8230-8219DC50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969" y="5474558"/>
            <a:ext cx="7358063" cy="13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66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41463</TotalTime>
  <Words>1590</Words>
  <Application>Microsoft Office PowerPoint</Application>
  <PresentationFormat>Widescreen</PresentationFormat>
  <Paragraphs>298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Open Sans</vt:lpstr>
      <vt:lpstr>Times New Roman</vt:lpstr>
      <vt:lpstr>Wingdings</vt:lpstr>
      <vt:lpstr>Custom Design</vt:lpstr>
      <vt:lpstr>Towards Data-Driven and Continuous Safety Inspection of Commercial Trucks and Trailers</vt:lpstr>
      <vt:lpstr>Meeting Agenda</vt:lpstr>
      <vt:lpstr>Overview of Recent Research Activities</vt:lpstr>
      <vt:lpstr>Problem Statement – Current Fleet Management Concerns</vt:lpstr>
      <vt:lpstr>Current Practice – An Overview of Dataset we had</vt:lpstr>
      <vt:lpstr>Current Practice – FMCSA Dataset</vt:lpstr>
      <vt:lpstr>Current Practice – FMCSA Dataset</vt:lpstr>
      <vt:lpstr>Current Practice – Clarience Cargo Sensor Dataset</vt:lpstr>
      <vt:lpstr>Current Practice – Clarience Cargo Sensor Dataset</vt:lpstr>
      <vt:lpstr>Naming Questions– Clarience Cargo Sensor Dataset</vt:lpstr>
      <vt:lpstr>Informational Questions– Clarience Cargo Sensor Dataset</vt:lpstr>
      <vt:lpstr>Current Practice - Questions in Compuspections Dataset</vt:lpstr>
      <vt:lpstr>Current Practice - Questions in Compuspections Dataset</vt:lpstr>
      <vt:lpstr>Current Practice - Data Analysis about Compuspection Dataset</vt:lpstr>
      <vt:lpstr>Potential Data Requests</vt:lpstr>
      <vt:lpstr>To dos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omybadiafan@gmail.com</dc:creator>
  <cp:lastModifiedBy>Pingbo Tang</cp:lastModifiedBy>
  <cp:revision>201</cp:revision>
  <dcterms:created xsi:type="dcterms:W3CDTF">2019-08-29T02:48:57Z</dcterms:created>
  <dcterms:modified xsi:type="dcterms:W3CDTF">2021-09-26T23:52:35Z</dcterms:modified>
</cp:coreProperties>
</file>