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4" r:id="rId3"/>
    <p:sldId id="286" r:id="rId4"/>
    <p:sldId id="288" r:id="rId5"/>
    <p:sldId id="289" r:id="rId6"/>
    <p:sldId id="290" r:id="rId7"/>
    <p:sldId id="295" r:id="rId8"/>
    <p:sldId id="291" r:id="rId9"/>
    <p:sldId id="292" r:id="rId10"/>
    <p:sldId id="29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85748" autoAdjust="0"/>
  </p:normalViewPr>
  <p:slideViewPr>
    <p:cSldViewPr snapToGrid="0">
      <p:cViewPr varScale="1">
        <p:scale>
          <a:sx n="85" d="100"/>
          <a:sy n="85" d="100"/>
        </p:scale>
        <p:origin x="192" y="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8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0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2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Corey: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 looked at an identical week (i.e., the week after labor day) in September before, during (one-lane eastbound), and after construction for Forbes and Fifth Ave and that's how I got those numbers.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looks like they took the average over some months and data up to April 2019 were captured in the scatter plot.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0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4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10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kepgh.org/2019/07/1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54622" y="289790"/>
            <a:ext cx="9144000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Forbes Avenue Betterment Project:</a:t>
            </a:r>
            <a:br>
              <a:rPr lang="en-US" b="1" dirty="0">
                <a:solidFill>
                  <a:srgbClr val="229651"/>
                </a:solidFill>
              </a:rPr>
            </a:br>
            <a:r>
              <a:rPr lang="en-US" b="1" dirty="0">
                <a:solidFill>
                  <a:srgbClr val="229651"/>
                </a:solidFill>
              </a:rPr>
              <a:t>A Before &amp; After Impact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646" y="1544484"/>
            <a:ext cx="11107711" cy="1406316"/>
          </a:xfrm>
        </p:spPr>
        <p:txBody>
          <a:bodyPr>
            <a:normAutofit/>
          </a:bodyPr>
          <a:lstStyle/>
          <a:p>
            <a:r>
              <a:rPr lang="en-US" dirty="0"/>
              <a:t>Dr. H. Scott Matthews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Dr. </a:t>
            </a:r>
            <a:r>
              <a:rPr lang="en-US" dirty="0"/>
              <a:t>Chris Hendrickson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- </a:t>
            </a:r>
            <a:r>
              <a:rPr lang="en-US" dirty="0">
                <a:ea typeface="Cambria" panose="02040503050406030204" pitchFamily="18" charset="0"/>
                <a:sym typeface="Symbol" panose="05050102010706020507" pitchFamily="18" charset="2"/>
              </a:rPr>
              <a:t>Dr. </a:t>
            </a:r>
            <a:r>
              <a:rPr lang="en-US" dirty="0"/>
              <a:t>Zhen (Sean) Qian – Dr. Corey Harper</a:t>
            </a:r>
          </a:p>
          <a:p>
            <a:r>
              <a:rPr lang="en-US" dirty="0"/>
              <a:t>Lead PhD Student Researcher: Rick </a:t>
            </a:r>
            <a:r>
              <a:rPr lang="en-US" dirty="0" err="1"/>
              <a:t>Grahn</a:t>
            </a:r>
            <a:r>
              <a:rPr lang="en-US" dirty="0"/>
              <a:t> (CEE)</a:t>
            </a:r>
          </a:p>
          <a:p>
            <a:r>
              <a:rPr lang="en-US" dirty="0"/>
              <a:t>Other Research Assistants: </a:t>
            </a:r>
            <a:r>
              <a:rPr lang="en-US" dirty="0" err="1"/>
              <a:t>Yanyu</a:t>
            </a:r>
            <a:r>
              <a:rPr lang="en-US" dirty="0"/>
              <a:t> Yan, </a:t>
            </a:r>
            <a:r>
              <a:rPr lang="en-US" dirty="0" err="1"/>
              <a:t>Kangrui</a:t>
            </a:r>
            <a:r>
              <a:rPr lang="en-US" dirty="0"/>
              <a:t> </a:t>
            </a:r>
            <a:r>
              <a:rPr lang="en-US" dirty="0" err="1"/>
              <a:t>Ruan</a:t>
            </a:r>
            <a:r>
              <a:rPr lang="en-US" dirty="0"/>
              <a:t>, Anamika </a:t>
            </a:r>
            <a:r>
              <a:rPr lang="en-US" dirty="0" err="1"/>
              <a:t>Shekhar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C6CD89-7EDE-4552-97FB-D23F0FEB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87" y="3065874"/>
            <a:ext cx="6070691" cy="2629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733FA4-A862-4120-9B7D-28C704D6ED53}"/>
              </a:ext>
            </a:extLst>
          </p:cNvPr>
          <p:cNvSpPr txBox="1"/>
          <p:nvPr/>
        </p:nvSpPr>
        <p:spPr>
          <a:xfrm>
            <a:off x="4142301" y="5626006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BB1DD6-FF8D-4651-B94C-77C375B9923E}"/>
              </a:ext>
            </a:extLst>
          </p:cNvPr>
          <p:cNvSpPr txBox="1"/>
          <p:nvPr/>
        </p:nvSpPr>
        <p:spPr>
          <a:xfrm>
            <a:off x="7353870" y="5598923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F498F-6AAC-40CA-A567-ACE0CAE56582}"/>
              </a:ext>
            </a:extLst>
          </p:cNvPr>
          <p:cNvSpPr txBox="1"/>
          <p:nvPr/>
        </p:nvSpPr>
        <p:spPr>
          <a:xfrm>
            <a:off x="3722978" y="6384313"/>
            <a:ext cx="534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[https://www.insidehalton.com/news-story/7968904-burlington-committee-votes-to-end-new-street-cycling-road-diet-project/]</a:t>
            </a:r>
          </a:p>
        </p:txBody>
      </p:sp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32737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Summary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15F98-BAE2-4AC9-ACEB-D6D4B3E35817}"/>
              </a:ext>
            </a:extLst>
          </p:cNvPr>
          <p:cNvSpPr/>
          <p:nvPr/>
        </p:nvSpPr>
        <p:spPr>
          <a:xfrm>
            <a:off x="796834" y="1223686"/>
            <a:ext cx="11039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Forbes reconstruction was a significant change to this corridor</a:t>
            </a:r>
          </a:p>
          <a:p>
            <a:endParaRPr lang="en-US" sz="3200" dirty="0"/>
          </a:p>
          <a:p>
            <a:r>
              <a:rPr lang="en-US" sz="3200" dirty="0"/>
              <a:t>Large investments by multiple parties (including CMU)</a:t>
            </a:r>
          </a:p>
          <a:p>
            <a:endParaRPr lang="en-US" sz="3200" dirty="0"/>
          </a:p>
          <a:p>
            <a:r>
              <a:rPr lang="en-US" sz="3200" dirty="0"/>
              <a:t>Anecdotally, bicycle use in bike lanes has gone up highly</a:t>
            </a:r>
          </a:p>
          <a:p>
            <a:endParaRPr lang="en-US" sz="3200" dirty="0"/>
          </a:p>
          <a:p>
            <a:r>
              <a:rPr lang="en-US" sz="3200" dirty="0"/>
              <a:t>Speeds do not seem to have changed appreciably despite 50% reduction in capacity</a:t>
            </a:r>
          </a:p>
        </p:txBody>
      </p:sp>
    </p:spTree>
    <p:extLst>
      <p:ext uri="{BB962C8B-B14F-4D97-AF65-F5344CB8AC3E}">
        <p14:creationId xmlns:p14="http://schemas.microsoft.com/office/powerpoint/2010/main" val="223455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32737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Forbes Ave - Before and After Impact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801" y="1957668"/>
            <a:ext cx="596180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u="sng" dirty="0"/>
              <a:t>Assessment topics: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Vehicular volumes, speeds, emissions and noise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transit ridership/reliability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On- and near-campus parking demand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Walking/bike transit volumes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Perceptions of safely/accessibility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B04CD-E468-4164-BE30-894323AE2BAB}"/>
              </a:ext>
            </a:extLst>
          </p:cNvPr>
          <p:cNvSpPr/>
          <p:nvPr/>
        </p:nvSpPr>
        <p:spPr>
          <a:xfrm>
            <a:off x="825805" y="5515803"/>
            <a:ext cx="10667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Partners (public, private, community):</a:t>
            </a:r>
            <a:r>
              <a:rPr lang="en-US" sz="3200" dirty="0"/>
              <a:t> </a:t>
            </a:r>
            <a:r>
              <a:rPr lang="en-US" sz="2800" dirty="0"/>
              <a:t>CMU, PennDOT, GAI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86E041-CCA7-40E4-B397-00000E306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5819"/>
            <a:ext cx="5757606" cy="13642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4F0216-5621-4C43-916D-62A9ADDB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3" y="3760912"/>
            <a:ext cx="5603159" cy="14826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DC15F98-BAE2-4AC9-ACEB-D6D4B3E35817}"/>
              </a:ext>
            </a:extLst>
          </p:cNvPr>
          <p:cNvSpPr/>
          <p:nvPr/>
        </p:nvSpPr>
        <p:spPr>
          <a:xfrm>
            <a:off x="727776" y="908893"/>
            <a:ext cx="11039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Goals:</a:t>
            </a:r>
            <a:r>
              <a:rPr lang="en-US" sz="3200" dirty="0"/>
              <a:t> Quantitatively assess transportation network impacts resulting from Forbes Avenue reconstruction project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B8B2A-590F-43D1-9B2D-8240C90A77E1}"/>
              </a:ext>
            </a:extLst>
          </p:cNvPr>
          <p:cNvCxnSpPr/>
          <p:nvPr/>
        </p:nvCxnSpPr>
        <p:spPr>
          <a:xfrm>
            <a:off x="6163733" y="3602514"/>
            <a:ext cx="5603159" cy="0"/>
          </a:xfrm>
          <a:prstGeom prst="line">
            <a:avLst/>
          </a:prstGeom>
          <a:ln w="38100">
            <a:solidFill>
              <a:srgbClr val="229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16AE00-2AAB-41C5-BD58-C1E6C94AE1DB}"/>
              </a:ext>
            </a:extLst>
          </p:cNvPr>
          <p:cNvSpPr txBox="1"/>
          <p:nvPr/>
        </p:nvSpPr>
        <p:spPr>
          <a:xfrm>
            <a:off x="7958174" y="2001831"/>
            <a:ext cx="20601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Existing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434D6-272F-4B38-9C29-3E7CCAAB1963}"/>
              </a:ext>
            </a:extLst>
          </p:cNvPr>
          <p:cNvSpPr txBox="1"/>
          <p:nvPr/>
        </p:nvSpPr>
        <p:spPr>
          <a:xfrm>
            <a:off x="7935235" y="3760912"/>
            <a:ext cx="20601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DD5AC-B4E9-B748-B90C-AD4D4639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320800"/>
            <a:ext cx="10579100" cy="421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8FD37-CD30-FE4B-A878-EAF510F47D38}"/>
              </a:ext>
            </a:extLst>
          </p:cNvPr>
          <p:cNvSpPr txBox="1"/>
          <p:nvPr/>
        </p:nvSpPr>
        <p:spPr>
          <a:xfrm>
            <a:off x="3365445" y="6488668"/>
            <a:ext cx="546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Source: bikepgh, https://www.bikepgh.org/2019/07/19/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17AFD-B77F-F84C-832D-043A65A39247}"/>
              </a:ext>
            </a:extLst>
          </p:cNvPr>
          <p:cNvSpPr txBox="1"/>
          <p:nvPr/>
        </p:nvSpPr>
        <p:spPr>
          <a:xfrm>
            <a:off x="3018038" y="614234"/>
            <a:ext cx="100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Before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36B9-286A-8C40-8020-22C44867C849}"/>
              </a:ext>
            </a:extLst>
          </p:cNvPr>
          <p:cNvSpPr txBox="1"/>
          <p:nvPr/>
        </p:nvSpPr>
        <p:spPr>
          <a:xfrm>
            <a:off x="8417693" y="614234"/>
            <a:ext cx="81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2590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32737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Relevant Project Challenges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15F98-BAE2-4AC9-ACEB-D6D4B3E35817}"/>
              </a:ext>
            </a:extLst>
          </p:cNvPr>
          <p:cNvSpPr/>
          <p:nvPr/>
        </p:nvSpPr>
        <p:spPr>
          <a:xfrm>
            <a:off x="796834" y="1223686"/>
            <a:ext cx="110391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Original Construction Timeline was CY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project funded to be done by last summer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“after” phase should have started almost a year ago.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Frankly, its still not quite done so really we haven’t seen the actual after phase yet!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err="1"/>
              <a:t>Surtrac</a:t>
            </a:r>
            <a:r>
              <a:rPr lang="en-US" sz="2800" dirty="0"/>
              <a:t> system not turned on yet?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Despite this, have some relevant preliminary findings to share </a:t>
            </a:r>
          </a:p>
        </p:txBody>
      </p:sp>
    </p:spTree>
    <p:extLst>
      <p:ext uri="{BB962C8B-B14F-4D97-AF65-F5344CB8AC3E}">
        <p14:creationId xmlns:p14="http://schemas.microsoft.com/office/powerpoint/2010/main" val="331294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32737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Some Relevant Findings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15F98-BAE2-4AC9-ACEB-D6D4B3E35817}"/>
              </a:ext>
            </a:extLst>
          </p:cNvPr>
          <p:cNvSpPr/>
          <p:nvPr/>
        </p:nvSpPr>
        <p:spPr>
          <a:xfrm>
            <a:off x="479685" y="1223686"/>
            <a:ext cx="11602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Benchmark – Parallel City/County owned road (4 lanes) </a:t>
            </a:r>
            <a:r>
              <a:rPr lang="en-US" sz="3200" b="1" dirty="0"/>
              <a:t>FIFTH AVE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No significant changes in speed observed in time period (diversions)</a:t>
            </a:r>
          </a:p>
        </p:txBody>
      </p:sp>
      <p:pic>
        <p:nvPicPr>
          <p:cNvPr id="4" name="Google Shape;62;p14">
            <a:extLst>
              <a:ext uri="{FF2B5EF4-FFF2-40B4-BE49-F238E27FC236}">
                <a16:creationId xmlns:a16="http://schemas.microsoft.com/office/drawing/2014/main" id="{7D9F3DB0-1B26-BD4C-905A-63A843FC32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952" y="2089360"/>
            <a:ext cx="4864733" cy="272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1AE42FA4-4105-FE40-884F-CB537248AFE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085" y="2089359"/>
            <a:ext cx="4510733" cy="2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E2469-7B70-694A-995D-9966EFFC93E6}"/>
              </a:ext>
            </a:extLst>
          </p:cNvPr>
          <p:cNvSpPr txBox="1"/>
          <p:nvPr/>
        </p:nvSpPr>
        <p:spPr>
          <a:xfrm>
            <a:off x="5275325" y="6504142"/>
            <a:ext cx="16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INRIX</a:t>
            </a:r>
          </a:p>
        </p:txBody>
      </p:sp>
    </p:spTree>
    <p:extLst>
      <p:ext uri="{BB962C8B-B14F-4D97-AF65-F5344CB8AC3E}">
        <p14:creationId xmlns:p14="http://schemas.microsoft.com/office/powerpoint/2010/main" val="296749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32737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Some Relevant Findings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15F98-BAE2-4AC9-ACEB-D6D4B3E35817}"/>
              </a:ext>
            </a:extLst>
          </p:cNvPr>
          <p:cNvSpPr/>
          <p:nvPr/>
        </p:nvSpPr>
        <p:spPr>
          <a:xfrm>
            <a:off x="796834" y="1223686"/>
            <a:ext cx="110391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actual Forbes Avenue corridor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Also no significant changes in speeds observed, including during construction and reduction from two to one lanes</a:t>
            </a:r>
          </a:p>
        </p:txBody>
      </p:sp>
      <p:pic>
        <p:nvPicPr>
          <p:cNvPr id="4" name="Google Shape;70;p15">
            <a:extLst>
              <a:ext uri="{FF2B5EF4-FFF2-40B4-BE49-F238E27FC236}">
                <a16:creationId xmlns:a16="http://schemas.microsoft.com/office/drawing/2014/main" id="{4F8F25A5-B238-FE4B-AB3E-41A83FE4B4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802" y="2229526"/>
            <a:ext cx="3883567" cy="274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1;p15">
            <a:extLst>
              <a:ext uri="{FF2B5EF4-FFF2-40B4-BE49-F238E27FC236}">
                <a16:creationId xmlns:a16="http://schemas.microsoft.com/office/drawing/2014/main" id="{DB20090E-E2D2-A14B-97D9-D3263D0BD9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806" y="2229526"/>
            <a:ext cx="3987767" cy="282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31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1CBEE-F5A1-EB45-BFE1-C0500F214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58" y="1114108"/>
            <a:ext cx="7358713" cy="52350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92B68C-59D0-EE45-9C0C-E3C0F0BA79A9}"/>
              </a:ext>
            </a:extLst>
          </p:cNvPr>
          <p:cNvSpPr txBox="1">
            <a:spLocks/>
          </p:cNvSpPr>
          <p:nvPr/>
        </p:nvSpPr>
        <p:spPr>
          <a:xfrm>
            <a:off x="796834" y="32737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Average Speeds Compared</a:t>
            </a:r>
          </a:p>
        </p:txBody>
      </p:sp>
    </p:spTree>
    <p:extLst>
      <p:ext uri="{BB962C8B-B14F-4D97-AF65-F5344CB8AC3E}">
        <p14:creationId xmlns:p14="http://schemas.microsoft.com/office/powerpoint/2010/main" val="74037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-2276150" y="32737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Some Relevant Findings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15F98-BAE2-4AC9-ACEB-D6D4B3E35817}"/>
              </a:ext>
            </a:extLst>
          </p:cNvPr>
          <p:cNvSpPr/>
          <p:nvPr/>
        </p:nvSpPr>
        <p:spPr>
          <a:xfrm>
            <a:off x="569627" y="1493203"/>
            <a:ext cx="52915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Particulate Matter Emissions have slightly increased in the last few periods</a:t>
            </a:r>
          </a:p>
          <a:p>
            <a:endParaRPr lang="en-US" sz="3200" dirty="0"/>
          </a:p>
          <a:p>
            <a:r>
              <a:rPr lang="en-US" sz="3200" dirty="0"/>
              <a:t>But these included summer, so we continue to explore statistical tests to separate seasonal effects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F06B5-9F05-2E44-9C97-7A13221B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698290"/>
            <a:ext cx="6184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2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207458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Tracking Use via Video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15F98-BAE2-4AC9-ACEB-D6D4B3E35817}"/>
              </a:ext>
            </a:extLst>
          </p:cNvPr>
          <p:cNvSpPr/>
          <p:nvPr/>
        </p:nvSpPr>
        <p:spPr>
          <a:xfrm>
            <a:off x="796834" y="1103766"/>
            <a:ext cx="11039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We installed a network of video cameras to watch Forbes Ave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96E4F-80CD-FE41-A1F0-B2FE75DF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2" y="1613591"/>
            <a:ext cx="4737100" cy="473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A5CFEE-9922-AA44-B02E-7DC2513013FA}"/>
              </a:ext>
            </a:extLst>
          </p:cNvPr>
          <p:cNvSpPr txBox="1"/>
          <p:nvPr/>
        </p:nvSpPr>
        <p:spPr>
          <a:xfrm>
            <a:off x="5121050" y="1904649"/>
            <a:ext cx="65507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processing hundreds of hours of video to attempt to </a:t>
            </a:r>
          </a:p>
          <a:p>
            <a:r>
              <a:rPr lang="en-US" sz="2400" dirty="0"/>
              <a:t>track cars, trucks, buses, and bikes</a:t>
            </a:r>
          </a:p>
          <a:p>
            <a:endParaRPr lang="en-US" sz="2400" dirty="0"/>
          </a:p>
          <a:p>
            <a:r>
              <a:rPr lang="en-US" sz="2400" dirty="0"/>
              <a:t>We do not have final results yet, but should soon.</a:t>
            </a:r>
          </a:p>
          <a:p>
            <a:endParaRPr lang="en-US" sz="2400" dirty="0"/>
          </a:p>
          <a:p>
            <a:r>
              <a:rPr lang="en-US" sz="2400" b="1" dirty="0"/>
              <a:t>Issues:</a:t>
            </a:r>
          </a:p>
          <a:p>
            <a:r>
              <a:rPr lang="en-US" sz="2400" dirty="0"/>
              <a:t>Camera placement not ideal (trees have grown!)</a:t>
            </a:r>
          </a:p>
          <a:p>
            <a:r>
              <a:rPr lang="en-US" sz="2400" dirty="0"/>
              <a:t>Angles make counting problematic</a:t>
            </a:r>
          </a:p>
          <a:p>
            <a:r>
              <a:rPr lang="en-US" sz="2400" dirty="0"/>
              <a:t>Very hard to distinguish bicycles even in known lanes</a:t>
            </a:r>
          </a:p>
        </p:txBody>
      </p:sp>
    </p:spTree>
    <p:extLst>
      <p:ext uri="{BB962C8B-B14F-4D97-AF65-F5344CB8AC3E}">
        <p14:creationId xmlns:p14="http://schemas.microsoft.com/office/powerpoint/2010/main" val="301417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9808</TotalTime>
  <Words>483</Words>
  <Application>Microsoft Macintosh PowerPoint</Application>
  <PresentationFormat>Widescreen</PresentationFormat>
  <Paragraphs>85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Cambria</vt:lpstr>
      <vt:lpstr>Symbol</vt:lpstr>
      <vt:lpstr>Office Theme</vt:lpstr>
      <vt:lpstr>Forbes Avenue Betterment Project: A Before &amp; After Impact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hsm</cp:lastModifiedBy>
  <cp:revision>162</cp:revision>
  <cp:lastPrinted>2018-05-02T12:17:04Z</cp:lastPrinted>
  <dcterms:created xsi:type="dcterms:W3CDTF">2018-05-02T11:57:11Z</dcterms:created>
  <dcterms:modified xsi:type="dcterms:W3CDTF">2019-11-12T18:14:18Z</dcterms:modified>
</cp:coreProperties>
</file>