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4" r:id="rId3"/>
    <p:sldId id="285" r:id="rId4"/>
    <p:sldId id="286" r:id="rId5"/>
    <p:sldId id="287" r:id="rId6"/>
    <p:sldId id="288" r:id="rId7"/>
    <p:sldId id="290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766" autoAdjust="0"/>
  </p:normalViewPr>
  <p:slideViewPr>
    <p:cSldViewPr snapToGrid="0">
      <p:cViewPr varScale="1">
        <p:scale>
          <a:sx n="141" d="100"/>
          <a:sy n="141" d="100"/>
        </p:scale>
        <p:origin x="9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ngf\Dropbox\Work\Ongoing%20Research%20Projects\Project_P2PRidesharing_HoonWeilong\Ridesharing\NewGurobi\MILPvRTV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ngf\Dropbox\Work\Ongoing%20Research%20Projects\Project_P2PRidesharing_HoonWeilong\Ridesharing\NewGurobi\MILPvRTV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Runtime</a:t>
            </a:r>
            <a:r>
              <a:rPr lang="en-US" baseline="0"/>
              <a:t> Comparison on Along the line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Sheet2!$E$1</c:f>
              <c:strCache>
                <c:ptCount val="1"/>
                <c:pt idx="0">
                  <c:v>MILP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Sheet2!$B$2:$B$10</c:f>
              <c:numCache>
                <c:formatCode>General</c:formatCode>
                <c:ptCount val="9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</c:numCache>
            </c:numRef>
          </c:cat>
          <c:val>
            <c:numRef>
              <c:f>Sheet2!$E$2:$E$10</c:f>
              <c:numCache>
                <c:formatCode>General</c:formatCode>
                <c:ptCount val="9"/>
                <c:pt idx="0">
                  <c:v>225.312996</c:v>
                </c:pt>
                <c:pt idx="1">
                  <c:v>208.55130600000001</c:v>
                </c:pt>
                <c:pt idx="2">
                  <c:v>75.520713000000001</c:v>
                </c:pt>
                <c:pt idx="3">
                  <c:v>162.303595</c:v>
                </c:pt>
                <c:pt idx="4">
                  <c:v>38.591138999999998</c:v>
                </c:pt>
                <c:pt idx="5">
                  <c:v>175.73695599999999</c:v>
                </c:pt>
                <c:pt idx="6">
                  <c:v>504.83819099999999</c:v>
                </c:pt>
                <c:pt idx="7">
                  <c:v>505.97754099999997</c:v>
                </c:pt>
                <c:pt idx="8">
                  <c:v>95.738371000000001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4F-4C3E-8EF5-44C417FADEE6}"/>
            </c:ext>
          </c:extLst>
        </c:ser>
        <c:ser>
          <c:idx val="1"/>
          <c:order val="1"/>
          <c:tx>
            <c:strRef>
              <c:f>Sheet2!$I$1</c:f>
              <c:strCache>
                <c:ptCount val="1"/>
                <c:pt idx="0">
                  <c:v>RTV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Sheet2!$B$2:$B$10</c:f>
              <c:numCache>
                <c:formatCode>General</c:formatCode>
                <c:ptCount val="9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</c:numCache>
            </c:numRef>
          </c:cat>
          <c:val>
            <c:numRef>
              <c:f>Sheet2!$I$2:$I$10</c:f>
              <c:numCache>
                <c:formatCode>General</c:formatCode>
                <c:ptCount val="9"/>
                <c:pt idx="0">
                  <c:v>509.19175799999999</c:v>
                </c:pt>
                <c:pt idx="1">
                  <c:v>99.43289</c:v>
                </c:pt>
                <c:pt idx="2">
                  <c:v>512.45709999999997</c:v>
                </c:pt>
                <c:pt idx="3">
                  <c:v>398.56590699999998</c:v>
                </c:pt>
                <c:pt idx="4">
                  <c:v>78.945530000000005</c:v>
                </c:pt>
                <c:pt idx="5">
                  <c:v>57.824646000000001</c:v>
                </c:pt>
                <c:pt idx="6">
                  <c:v>123.929547</c:v>
                </c:pt>
                <c:pt idx="7">
                  <c:v>272.33502099999998</c:v>
                </c:pt>
                <c:pt idx="8">
                  <c:v>90.820306000000002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4F-4C3E-8EF5-44C417FADE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91424"/>
        <c:axId val="11182176"/>
      </c:barChart>
      <c:catAx>
        <c:axId val="111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82176"/>
        <c:crosses val="autoZero"/>
        <c:auto val="1"/>
        <c:lblAlgn val="ctr"/>
        <c:lblOffset val="100"/>
        <c:noMultiLvlLbl val="0"/>
      </c:catAx>
      <c:valAx>
        <c:axId val="1118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Runtime Comparison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MILP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cat>
            <c:numRef>
              <c:f>Sheet1!$B$2:$B$31</c:f>
              <c:numCache>
                <c:formatCode>General</c:formatCode>
                <c:ptCount val="30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10</c:v>
                </c:pt>
                <c:pt idx="14">
                  <c:v>11</c:v>
                </c:pt>
                <c:pt idx="15">
                  <c:v>12</c:v>
                </c:pt>
                <c:pt idx="16">
                  <c:v>13</c:v>
                </c:pt>
                <c:pt idx="17">
                  <c:v>14</c:v>
                </c:pt>
                <c:pt idx="18">
                  <c:v>15</c:v>
                </c:pt>
                <c:pt idx="19">
                  <c:v>16</c:v>
                </c:pt>
                <c:pt idx="20">
                  <c:v>17</c:v>
                </c:pt>
                <c:pt idx="21">
                  <c:v>18</c:v>
                </c:pt>
                <c:pt idx="22">
                  <c:v>19</c:v>
                </c:pt>
                <c:pt idx="23">
                  <c:v>20</c:v>
                </c:pt>
                <c:pt idx="24">
                  <c:v>21</c:v>
                </c:pt>
                <c:pt idx="25">
                  <c:v>22</c:v>
                </c:pt>
                <c:pt idx="26">
                  <c:v>23</c:v>
                </c:pt>
                <c:pt idx="27">
                  <c:v>24</c:v>
                </c:pt>
                <c:pt idx="28">
                  <c:v>25</c:v>
                </c:pt>
                <c:pt idx="29">
                  <c:v>26</c:v>
                </c:pt>
              </c:numCache>
            </c:numRef>
          </c:cat>
          <c:val>
            <c:numRef>
              <c:f>Sheet1!$E$2:$E$31</c:f>
              <c:numCache>
                <c:formatCode>General</c:formatCode>
                <c:ptCount val="30"/>
                <c:pt idx="0">
                  <c:v>3.7183999999999999</c:v>
                </c:pt>
                <c:pt idx="1">
                  <c:v>3.13828</c:v>
                </c:pt>
                <c:pt idx="2">
                  <c:v>5.7023239999999999</c:v>
                </c:pt>
                <c:pt idx="3">
                  <c:v>3.4501580000000001</c:v>
                </c:pt>
                <c:pt idx="4">
                  <c:v>55.178767999999998</c:v>
                </c:pt>
                <c:pt idx="5">
                  <c:v>35.165666000000002</c:v>
                </c:pt>
                <c:pt idx="6">
                  <c:v>35.530101999999999</c:v>
                </c:pt>
                <c:pt idx="7">
                  <c:v>954.43945199999996</c:v>
                </c:pt>
                <c:pt idx="8">
                  <c:v>337.20428500000003</c:v>
                </c:pt>
                <c:pt idx="9">
                  <c:v>680.34477000000004</c:v>
                </c:pt>
                <c:pt idx="10">
                  <c:v>12.103577</c:v>
                </c:pt>
                <c:pt idx="11">
                  <c:v>75.183892999999998</c:v>
                </c:pt>
                <c:pt idx="12">
                  <c:v>1165.44607</c:v>
                </c:pt>
                <c:pt idx="13">
                  <c:v>4.046799</c:v>
                </c:pt>
                <c:pt idx="14">
                  <c:v>8.0688779999999998</c:v>
                </c:pt>
                <c:pt idx="15">
                  <c:v>1.5796269999999999</c:v>
                </c:pt>
                <c:pt idx="16">
                  <c:v>8.2252949999999991</c:v>
                </c:pt>
                <c:pt idx="17">
                  <c:v>8.2207899999999992</c:v>
                </c:pt>
                <c:pt idx="18">
                  <c:v>280.304034</c:v>
                </c:pt>
                <c:pt idx="19">
                  <c:v>6.4717729999999998</c:v>
                </c:pt>
                <c:pt idx="20">
                  <c:v>48.889890000000001</c:v>
                </c:pt>
                <c:pt idx="21">
                  <c:v>6.9063129999999999</c:v>
                </c:pt>
                <c:pt idx="22">
                  <c:v>29.803688999999999</c:v>
                </c:pt>
                <c:pt idx="23">
                  <c:v>474.20125200000001</c:v>
                </c:pt>
                <c:pt idx="24">
                  <c:v>118.435051</c:v>
                </c:pt>
                <c:pt idx="25">
                  <c:v>1438.5296269999999</c:v>
                </c:pt>
                <c:pt idx="26">
                  <c:v>1342.0726320000001</c:v>
                </c:pt>
                <c:pt idx="27">
                  <c:v>701.89359000000002</c:v>
                </c:pt>
                <c:pt idx="28">
                  <c:v>9100.1855589999996</c:v>
                </c:pt>
                <c:pt idx="29">
                  <c:v>6727.2546510000002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B6-41A2-B7B2-0980903EB0DF}"/>
            </c:ext>
          </c:extLst>
        </c:ser>
        <c:ser>
          <c:idx val="1"/>
          <c:order val="1"/>
          <c:tx>
            <c:strRef>
              <c:f>Sheet1!$I$1</c:f>
              <c:strCache>
                <c:ptCount val="1"/>
                <c:pt idx="0">
                  <c:v>RTV</c:v>
                </c:pt>
              </c:strCache>
            </c:strRef>
          </c:tx>
          <c:spPr>
            <a:solidFill>
              <a:schemeClr val="accent2"/>
            </a:solidFill>
            <a:ln w="19050">
              <a:noFill/>
            </a:ln>
            <a:effectLst/>
          </c:spPr>
          <c:invertIfNegative val="0"/>
          <c:cat>
            <c:numRef>
              <c:f>Sheet1!$B$2:$B$31</c:f>
              <c:numCache>
                <c:formatCode>General</c:formatCode>
                <c:ptCount val="30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10</c:v>
                </c:pt>
                <c:pt idx="14">
                  <c:v>11</c:v>
                </c:pt>
                <c:pt idx="15">
                  <c:v>12</c:v>
                </c:pt>
                <c:pt idx="16">
                  <c:v>13</c:v>
                </c:pt>
                <c:pt idx="17">
                  <c:v>14</c:v>
                </c:pt>
                <c:pt idx="18">
                  <c:v>15</c:v>
                </c:pt>
                <c:pt idx="19">
                  <c:v>16</c:v>
                </c:pt>
                <c:pt idx="20">
                  <c:v>17</c:v>
                </c:pt>
                <c:pt idx="21">
                  <c:v>18</c:v>
                </c:pt>
                <c:pt idx="22">
                  <c:v>19</c:v>
                </c:pt>
                <c:pt idx="23">
                  <c:v>20</c:v>
                </c:pt>
                <c:pt idx="24">
                  <c:v>21</c:v>
                </c:pt>
                <c:pt idx="25">
                  <c:v>22</c:v>
                </c:pt>
                <c:pt idx="26">
                  <c:v>23</c:v>
                </c:pt>
                <c:pt idx="27">
                  <c:v>24</c:v>
                </c:pt>
                <c:pt idx="28">
                  <c:v>25</c:v>
                </c:pt>
                <c:pt idx="29">
                  <c:v>26</c:v>
                </c:pt>
              </c:numCache>
            </c:numRef>
          </c:cat>
          <c:val>
            <c:numRef>
              <c:f>Sheet1!$I$2:$I$31</c:f>
              <c:numCache>
                <c:formatCode>General</c:formatCode>
                <c:ptCount val="30"/>
                <c:pt idx="0">
                  <c:v>0.73314400000000002</c:v>
                </c:pt>
                <c:pt idx="1">
                  <c:v>0.93699200000000005</c:v>
                </c:pt>
                <c:pt idx="2">
                  <c:v>5.3821380000000003</c:v>
                </c:pt>
                <c:pt idx="3">
                  <c:v>1.1448590000000001</c:v>
                </c:pt>
                <c:pt idx="4">
                  <c:v>9.6794689999999992</c:v>
                </c:pt>
                <c:pt idx="5">
                  <c:v>22.169266</c:v>
                </c:pt>
                <c:pt idx="6">
                  <c:v>13.937937</c:v>
                </c:pt>
                <c:pt idx="7">
                  <c:v>106.372912</c:v>
                </c:pt>
                <c:pt idx="8">
                  <c:v>87.19341</c:v>
                </c:pt>
                <c:pt idx="9">
                  <c:v>43.320900999999999</c:v>
                </c:pt>
                <c:pt idx="10">
                  <c:v>7.6675789999999999</c:v>
                </c:pt>
                <c:pt idx="11">
                  <c:v>72.545545000000004</c:v>
                </c:pt>
                <c:pt idx="12">
                  <c:v>120.835442</c:v>
                </c:pt>
                <c:pt idx="13">
                  <c:v>5.5731710000000003</c:v>
                </c:pt>
                <c:pt idx="14">
                  <c:v>11.163772</c:v>
                </c:pt>
                <c:pt idx="15">
                  <c:v>0.78063099999999996</c:v>
                </c:pt>
                <c:pt idx="16">
                  <c:v>8.3413039999999992</c:v>
                </c:pt>
                <c:pt idx="17">
                  <c:v>3.3554360000000001</c:v>
                </c:pt>
                <c:pt idx="18">
                  <c:v>59.229225999999997</c:v>
                </c:pt>
                <c:pt idx="19">
                  <c:v>45.723044000000002</c:v>
                </c:pt>
                <c:pt idx="20">
                  <c:v>6.6478510000000002</c:v>
                </c:pt>
                <c:pt idx="21">
                  <c:v>5.1137269999999999</c:v>
                </c:pt>
                <c:pt idx="22">
                  <c:v>36.549616999999998</c:v>
                </c:pt>
                <c:pt idx="23">
                  <c:v>26.968585000000001</c:v>
                </c:pt>
                <c:pt idx="24">
                  <c:v>12.506722999999999</c:v>
                </c:pt>
                <c:pt idx="25">
                  <c:v>33.001700999999997</c:v>
                </c:pt>
                <c:pt idx="26">
                  <c:v>14.827215000000001</c:v>
                </c:pt>
                <c:pt idx="27">
                  <c:v>52.272508999999999</c:v>
                </c:pt>
                <c:pt idx="28">
                  <c:v>124.899067</c:v>
                </c:pt>
                <c:pt idx="29">
                  <c:v>184.45441600000001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B6-41A2-B7B2-0980903EB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94144"/>
        <c:axId val="11181088"/>
      </c:barChart>
      <c:catAx>
        <c:axId val="11194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81088"/>
        <c:crosses val="autoZero"/>
        <c:auto val="1"/>
        <c:lblAlgn val="ctr"/>
        <c:lblOffset val="100"/>
        <c:noMultiLvlLbl val="0"/>
      </c:catAx>
      <c:valAx>
        <c:axId val="11181088"/>
        <c:scaling>
          <c:orientation val="minMax"/>
          <c:max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54622" y="616688"/>
            <a:ext cx="9144000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>
                <a:solidFill>
                  <a:srgbClr val="229651"/>
                </a:solidFill>
              </a:rPr>
              <a:t>Incentivizing Participation in Peer-to-Peer Ride-Sharing Platform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87" y="2636875"/>
            <a:ext cx="9144000" cy="3566494"/>
          </a:xfrm>
        </p:spPr>
        <p:txBody>
          <a:bodyPr>
            <a:normAutofit/>
          </a:bodyPr>
          <a:lstStyle/>
          <a:p>
            <a:r>
              <a:rPr lang="en-US" dirty="0" smtClean="0"/>
              <a:t>Lead Researcher: Fei Fang</a:t>
            </a:r>
          </a:p>
          <a:p>
            <a:r>
              <a:rPr lang="en-US" dirty="0" smtClean="0"/>
              <a:t>Project </a:t>
            </a:r>
            <a:r>
              <a:rPr lang="en-US" dirty="0" smtClean="0"/>
              <a:t>Team (CMU): </a:t>
            </a:r>
            <a:r>
              <a:rPr lang="en-US" dirty="0"/>
              <a:t>Fei Fang, Alexandre </a:t>
            </a:r>
            <a:r>
              <a:rPr lang="en-US" dirty="0" err="1"/>
              <a:t>Jacquillat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Incentivizing Participation in Peer-to-Peer Ride-Sharing </a:t>
            </a:r>
            <a:r>
              <a:rPr lang="en-US" b="1" dirty="0" smtClean="0">
                <a:solidFill>
                  <a:srgbClr val="229651"/>
                </a:solidFill>
              </a:rPr>
              <a:t>Platform  – Brief Overview of Project</a:t>
            </a:r>
            <a:endParaRPr lang="en-US" b="1" dirty="0">
              <a:solidFill>
                <a:srgbClr val="22965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3914" y="1801865"/>
            <a:ext cx="726621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Goals: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Promote ride-sharing, reduce the costs of travel, mitigate transportation-induced emissions, and enhance access to urban areas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Incentivize participation in peer-to-peer ridesharing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Anticipated Outcomes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Improved participation </a:t>
            </a:r>
            <a:r>
              <a:rPr lang="en-US" sz="2000" dirty="0" smtClean="0"/>
              <a:t>through matching algorithms and reward schemes that can be integrated into peer-to-peer ridesharing App (See Figures)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Partners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Allegheny County Office of Children, Youth and </a:t>
            </a:r>
            <a:r>
              <a:rPr lang="en-US" sz="2000" dirty="0" smtClean="0"/>
              <a:t>Families, </a:t>
            </a:r>
            <a:r>
              <a:rPr lang="en-US" sz="2000" dirty="0" err="1" smtClean="0"/>
              <a:t>Hulton</a:t>
            </a:r>
            <a:r>
              <a:rPr lang="en-US" sz="2000" dirty="0" smtClean="0"/>
              <a:t> Arbors, Lawrence </a:t>
            </a:r>
            <a:r>
              <a:rPr lang="en-US" sz="2000" dirty="0"/>
              <a:t>County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029" y="1949906"/>
            <a:ext cx="4033157" cy="20382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029" y="4039964"/>
            <a:ext cx="4033157" cy="203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Incentivizing Participation in Peer-to-Peer Ride-Sharing Platform </a:t>
            </a:r>
            <a:r>
              <a:rPr lang="en-US" b="1" dirty="0" smtClean="0">
                <a:solidFill>
                  <a:srgbClr val="229651"/>
                </a:solidFill>
              </a:rPr>
              <a:t>– Expected Outcomes</a:t>
            </a:r>
            <a:endParaRPr lang="en-US" b="1" dirty="0">
              <a:solidFill>
                <a:srgbClr val="22965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27610" y="1948817"/>
            <a:ext cx="100414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Expected outcomes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Improved participation through matching algorithms and reward schemes that can be integrated into peer-to-peer </a:t>
            </a:r>
            <a:r>
              <a:rPr lang="en-US" sz="2000"/>
              <a:t>ridesharing </a:t>
            </a:r>
            <a:r>
              <a:rPr lang="en-US" sz="2000" smtClean="0"/>
              <a:t>App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Benefit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Participants (including riders and drivers) can be matched efficiently, with all their needs taken into account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Participants will be more motivated to share rides with others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Savings in total travel cost and improved mobility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Progress -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1851322"/>
            <a:ext cx="10515600" cy="3646372"/>
          </a:xfrm>
        </p:spPr>
        <p:txBody>
          <a:bodyPr/>
          <a:lstStyle/>
          <a:p>
            <a:pPr algn="l"/>
            <a:r>
              <a:rPr lang="en-US" sz="2000" b="0" dirty="0" smtClean="0"/>
              <a:t>Input: </a:t>
            </a:r>
          </a:p>
          <a:p>
            <a:pPr marL="342900" indent="-342900" algn="l">
              <a:buFontTx/>
              <a:buChar char="-"/>
            </a:pPr>
            <a:r>
              <a:rPr lang="en-US" sz="2000" b="0" dirty="0" smtClean="0"/>
              <a:t>For each driver and rider: origin, destination, preferred, earliest, latest departure time</a:t>
            </a:r>
          </a:p>
          <a:p>
            <a:pPr marL="342900" indent="-342900" algn="l">
              <a:buFontTx/>
              <a:buChar char="-"/>
            </a:pPr>
            <a:r>
              <a:rPr lang="en-US" sz="2000" b="0" dirty="0" smtClean="0"/>
              <a:t>Distance between each location pair</a:t>
            </a:r>
          </a:p>
          <a:p>
            <a:pPr marL="342900" indent="-342900" algn="l">
              <a:buFontTx/>
              <a:buChar char="-"/>
            </a:pPr>
            <a:r>
              <a:rPr lang="en-US" sz="2000" b="0" dirty="0" smtClean="0"/>
              <a:t>An estimation of the cost of not being able to pick up a rider</a:t>
            </a:r>
          </a:p>
          <a:p>
            <a:pPr marL="342900" indent="-342900" algn="l">
              <a:buFontTx/>
              <a:buChar char="-"/>
            </a:pPr>
            <a:r>
              <a:rPr lang="en-US" sz="2000" b="0" dirty="0" smtClean="0"/>
              <a:t>An estimation of the cost of deviation in departure time and delay due to ridesharing per minute</a:t>
            </a:r>
          </a:p>
          <a:p>
            <a:pPr algn="l"/>
            <a:r>
              <a:rPr lang="en-US" sz="2000" b="0" dirty="0" smtClean="0"/>
              <a:t>Algorithm</a:t>
            </a:r>
          </a:p>
          <a:p>
            <a:pPr marL="342900" indent="-342900" algn="l">
              <a:buFontTx/>
              <a:buChar char="-"/>
            </a:pPr>
            <a:r>
              <a:rPr lang="en-US" sz="2000" b="0" dirty="0" smtClean="0"/>
              <a:t>Extending </a:t>
            </a:r>
            <a:r>
              <a:rPr lang="en-US" sz="2000" b="0" dirty="0"/>
              <a:t>[Alonso-Mora et al, 2017</a:t>
            </a:r>
            <a:r>
              <a:rPr lang="en-US" sz="2000" b="0" dirty="0" smtClean="0"/>
              <a:t>] to consider preferred time</a:t>
            </a:r>
          </a:p>
          <a:p>
            <a:pPr marL="342900" indent="-342900" algn="l">
              <a:buFontTx/>
              <a:buChar char="-"/>
            </a:pPr>
            <a:r>
              <a:rPr lang="en-US" sz="2000" b="0" dirty="0" smtClean="0"/>
              <a:t>The algorithm is general enough to handle more complicated cost</a:t>
            </a:r>
            <a:r>
              <a:rPr lang="en-US" sz="2000" b="0" dirty="0"/>
              <a:t> </a:t>
            </a:r>
            <a:r>
              <a:rPr lang="en-US" sz="2000" b="0" dirty="0" smtClean="0"/>
              <a:t>structure</a:t>
            </a:r>
            <a:endParaRPr lang="en-US" sz="2000" b="0" dirty="0"/>
          </a:p>
          <a:p>
            <a:pPr algn="l"/>
            <a:r>
              <a:rPr lang="en-US" sz="2000" b="0" dirty="0" smtClean="0"/>
              <a:t>Output:</a:t>
            </a:r>
          </a:p>
          <a:p>
            <a:pPr marL="342900" indent="-342900" algn="l">
              <a:buFontTx/>
              <a:buChar char="-"/>
            </a:pPr>
            <a:r>
              <a:rPr lang="en-US" sz="2000" b="0" dirty="0" smtClean="0"/>
              <a:t>Assignment of drivers to riders, departure time, and expected delay due to ridesharing</a:t>
            </a:r>
          </a:p>
          <a:p>
            <a:pPr algn="l"/>
            <a:endParaRPr lang="en-US" sz="2000" b="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066" y="78859"/>
            <a:ext cx="4033157" cy="203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437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Progress -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1851322"/>
            <a:ext cx="10515600" cy="3646372"/>
          </a:xfrm>
        </p:spPr>
        <p:txBody>
          <a:bodyPr/>
          <a:lstStyle/>
          <a:p>
            <a:pPr algn="l"/>
            <a:r>
              <a:rPr lang="en-US" sz="2000" b="0" dirty="0" smtClean="0"/>
              <a:t>Runtime for finding exact optimal schedule with 3 driver offers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066" y="78859"/>
            <a:ext cx="4033157" cy="2038226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7594260"/>
              </p:ext>
            </p:extLst>
          </p:nvPr>
        </p:nvGraphicFramePr>
        <p:xfrm>
          <a:off x="6446778" y="2954908"/>
          <a:ext cx="5283700" cy="3117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BB08036F-AB2E-49E2-BB7E-6DF6D1E811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1054340"/>
              </p:ext>
            </p:extLst>
          </p:nvPr>
        </p:nvGraphicFramePr>
        <p:xfrm>
          <a:off x="282631" y="2890693"/>
          <a:ext cx="5557838" cy="343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51672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 -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1851322"/>
            <a:ext cx="10515600" cy="3646372"/>
          </a:xfrm>
        </p:spPr>
        <p:txBody>
          <a:bodyPr/>
          <a:lstStyle/>
          <a:p>
            <a:pPr marL="457200" indent="-457200" algn="l">
              <a:buAutoNum type="arabicParenR"/>
            </a:pPr>
            <a:r>
              <a:rPr lang="en-US" sz="2000" b="0" dirty="0" smtClean="0"/>
              <a:t>Give drivers and riders rewards in points</a:t>
            </a:r>
          </a:p>
          <a:p>
            <a:pPr marL="457200" indent="-457200" algn="l">
              <a:buAutoNum type="arabicParenR"/>
            </a:pPr>
            <a:r>
              <a:rPr lang="en-US" sz="2000" b="0" dirty="0" smtClean="0"/>
              <a:t>Asking riders to share cost with drivers in a certain way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047" y="121107"/>
            <a:ext cx="4033157" cy="203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947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1851322"/>
            <a:ext cx="10515600" cy="3646372"/>
          </a:xfrm>
        </p:spPr>
        <p:txBody>
          <a:bodyPr/>
          <a:lstStyle/>
          <a:p>
            <a:pPr marL="457200" indent="-457200" algn="l">
              <a:buAutoNum type="arabicParenR"/>
            </a:pPr>
            <a:r>
              <a:rPr lang="en-US" sz="2000" b="0" dirty="0" smtClean="0"/>
              <a:t>Estimation of driver offer / rider request pattern</a:t>
            </a:r>
          </a:p>
          <a:p>
            <a:pPr marL="457200" indent="-457200" algn="l">
              <a:buAutoNum type="arabicParenR"/>
            </a:pPr>
            <a:r>
              <a:rPr lang="en-US" sz="2000" b="0" dirty="0" smtClean="0"/>
              <a:t>Estimation of how well the drivers / riders will be incentivized if rewards / payment is involved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047" y="121107"/>
            <a:ext cx="4033157" cy="203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646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</TotalTime>
  <Words>335</Words>
  <Application>Microsoft Office PowerPoint</Application>
  <PresentationFormat>Widescreen</PresentationFormat>
  <Paragraphs>44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Office Theme</vt:lpstr>
      <vt:lpstr>Incentivizing Participation in Peer-to-Peer Ride-Sharing Platform </vt:lpstr>
      <vt:lpstr>PowerPoint Presentation</vt:lpstr>
      <vt:lpstr>PowerPoint Presentation</vt:lpstr>
      <vt:lpstr>Current Progress - Scheduling</vt:lpstr>
      <vt:lpstr>Current Progress - Scheduling</vt:lpstr>
      <vt:lpstr>Next Step - Pricing</vt:lpstr>
      <vt:lpstr>Need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Fei Fang</cp:lastModifiedBy>
  <cp:revision>125</cp:revision>
  <cp:lastPrinted>2018-05-02T12:17:04Z</cp:lastPrinted>
  <dcterms:created xsi:type="dcterms:W3CDTF">2018-05-02T11:57:11Z</dcterms:created>
  <dcterms:modified xsi:type="dcterms:W3CDTF">2018-06-28T17:46:44Z</dcterms:modified>
</cp:coreProperties>
</file>