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84" r:id="rId3"/>
    <p:sldId id="285"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E3A543-CD1B-412B-B6CB-92EA8779C20F}" v="18" dt="2021-03-17T15:21:45.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66" autoAdjust="0"/>
  </p:normalViewPr>
  <p:slideViewPr>
    <p:cSldViewPr snapToGrid="0">
      <p:cViewPr>
        <p:scale>
          <a:sx n="100" d="100"/>
          <a:sy n="100" d="100"/>
        </p:scale>
        <p:origin x="990" y="-19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5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ey H" userId="439513ee6ae7e930" providerId="LiveId" clId="{4CE3A543-CD1B-412B-B6CB-92EA8779C20F}"/>
    <pc:docChg chg="custSel modSld">
      <pc:chgData name="Corey H" userId="439513ee6ae7e930" providerId="LiveId" clId="{4CE3A543-CD1B-412B-B6CB-92EA8779C20F}" dt="2021-03-17T15:23:00.875" v="413" actId="404"/>
      <pc:docMkLst>
        <pc:docMk/>
      </pc:docMkLst>
      <pc:sldChg chg="addSp delSp modSp mod">
        <pc:chgData name="Corey H" userId="439513ee6ae7e930" providerId="LiveId" clId="{4CE3A543-CD1B-412B-B6CB-92EA8779C20F}" dt="2021-03-17T15:10:03.240" v="67" actId="1076"/>
        <pc:sldMkLst>
          <pc:docMk/>
          <pc:sldMk cId="1701250994" sldId="256"/>
        </pc:sldMkLst>
        <pc:spChg chg="mod">
          <ac:chgData name="Corey H" userId="439513ee6ae7e930" providerId="LiveId" clId="{4CE3A543-CD1B-412B-B6CB-92EA8779C20F}" dt="2021-03-17T14:57:05.918" v="5" actId="404"/>
          <ac:spMkLst>
            <pc:docMk/>
            <pc:sldMk cId="1701250994" sldId="256"/>
            <ac:spMk id="2" creationId="{00000000-0000-0000-0000-000000000000}"/>
          </ac:spMkLst>
        </pc:spChg>
        <pc:spChg chg="mod">
          <ac:chgData name="Corey H" userId="439513ee6ae7e930" providerId="LiveId" clId="{4CE3A543-CD1B-412B-B6CB-92EA8779C20F}" dt="2021-03-17T15:06:21.114" v="48" actId="20577"/>
          <ac:spMkLst>
            <pc:docMk/>
            <pc:sldMk cId="1701250994" sldId="256"/>
            <ac:spMk id="3" creationId="{00000000-0000-0000-0000-000000000000}"/>
          </ac:spMkLst>
        </pc:spChg>
        <pc:picChg chg="add mod modCrop">
          <ac:chgData name="Corey H" userId="439513ee6ae7e930" providerId="LiveId" clId="{4CE3A543-CD1B-412B-B6CB-92EA8779C20F}" dt="2021-03-17T15:10:03.240" v="67" actId="1076"/>
          <ac:picMkLst>
            <pc:docMk/>
            <pc:sldMk cId="1701250994" sldId="256"/>
            <ac:picMk id="5" creationId="{9C63E941-84FD-48B0-AD5D-BE2AF9C9A332}"/>
          </ac:picMkLst>
        </pc:picChg>
        <pc:picChg chg="add del mod">
          <ac:chgData name="Corey H" userId="439513ee6ae7e930" providerId="LiveId" clId="{4CE3A543-CD1B-412B-B6CB-92EA8779C20F}" dt="2021-03-17T15:08:22.404" v="50" actId="478"/>
          <ac:picMkLst>
            <pc:docMk/>
            <pc:sldMk cId="1701250994" sldId="256"/>
            <ac:picMk id="1026" creationId="{FDCE6287-EA22-4FB0-91D5-7AC1E4FFB2AA}"/>
          </ac:picMkLst>
        </pc:picChg>
        <pc:picChg chg="add del mod">
          <ac:chgData name="Corey H" userId="439513ee6ae7e930" providerId="LiveId" clId="{4CE3A543-CD1B-412B-B6CB-92EA8779C20F}" dt="2021-03-17T15:10:00.614" v="66" actId="478"/>
          <ac:picMkLst>
            <pc:docMk/>
            <pc:sldMk cId="1701250994" sldId="256"/>
            <ac:picMk id="1028" creationId="{E5CAB0D6-754A-4684-9999-FE66DD53801C}"/>
          </ac:picMkLst>
        </pc:picChg>
      </pc:sldChg>
      <pc:sldChg chg="modSp mod">
        <pc:chgData name="Corey H" userId="439513ee6ae7e930" providerId="LiveId" clId="{4CE3A543-CD1B-412B-B6CB-92EA8779C20F}" dt="2021-03-17T15:20:35.087" v="339" actId="313"/>
        <pc:sldMkLst>
          <pc:docMk/>
          <pc:sldMk cId="1576885422" sldId="284"/>
        </pc:sldMkLst>
        <pc:spChg chg="mod">
          <ac:chgData name="Corey H" userId="439513ee6ae7e930" providerId="LiveId" clId="{4CE3A543-CD1B-412B-B6CB-92EA8779C20F}" dt="2021-03-17T15:20:35.087" v="339" actId="313"/>
          <ac:spMkLst>
            <pc:docMk/>
            <pc:sldMk cId="1576885422" sldId="284"/>
            <ac:spMk id="3" creationId="{00000000-0000-0000-0000-000000000000}"/>
          </ac:spMkLst>
        </pc:spChg>
      </pc:sldChg>
      <pc:sldChg chg="modSp mod">
        <pc:chgData name="Corey H" userId="439513ee6ae7e930" providerId="LiveId" clId="{4CE3A543-CD1B-412B-B6CB-92EA8779C20F}" dt="2021-03-17T15:23:00.875" v="413" actId="404"/>
        <pc:sldMkLst>
          <pc:docMk/>
          <pc:sldMk cId="1269105654" sldId="285"/>
        </pc:sldMkLst>
        <pc:spChg chg="mod">
          <ac:chgData name="Corey H" userId="439513ee6ae7e930" providerId="LiveId" clId="{4CE3A543-CD1B-412B-B6CB-92EA8779C20F}" dt="2021-03-17T15:23:00.875" v="413" actId="404"/>
          <ac:spMkLst>
            <pc:docMk/>
            <pc:sldMk cId="1269105654" sldId="285"/>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F37C4C-3102-4731-84E8-E2AFA6D69156}" type="datetimeFigureOut">
              <a:rPr lang="en-US" smtClean="0"/>
              <a:t>3/17/2021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B0C73C8-C028-4400-8964-B4CE8F24DB76}" type="slidenum">
              <a:rPr lang="en-US" smtClean="0"/>
              <a:t>‹#›</a:t>
            </a:fld>
            <a:endParaRPr lang="en-US" dirty="0"/>
          </a:p>
        </p:txBody>
      </p:sp>
    </p:spTree>
    <p:extLst>
      <p:ext uri="{BB962C8B-B14F-4D97-AF65-F5344CB8AC3E}">
        <p14:creationId xmlns:p14="http://schemas.microsoft.com/office/powerpoint/2010/main" val="99761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1FCC7F-EFEA-42EB-B5EF-05C5BAA68F89}" type="datetimeFigureOut">
              <a:rPr lang="en-US" smtClean="0"/>
              <a:t>3/17/2021</a:t>
            </a:fld>
            <a:endParaRPr lang="en-US" dirty="0"/>
          </a:p>
        </p:txBody>
      </p:sp>
      <p:sp>
        <p:nvSpPr>
          <p:cNvPr id="4" name="Slide Image Placeholder 3"/>
          <p:cNvSpPr>
            <a:spLocks noGrp="1" noRot="1" noChangeAspect="1"/>
          </p:cNvSpPr>
          <p:nvPr>
            <p:ph type="sldImg" idx="2"/>
          </p:nvPr>
        </p:nvSpPr>
        <p:spPr>
          <a:xfrm>
            <a:off x="763905" y="466725"/>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99872" y="3694177"/>
            <a:ext cx="5937504" cy="513549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686864"/>
            <a:ext cx="2881566" cy="466725"/>
          </a:xfrm>
          <a:prstGeom prst="rect">
            <a:avLst/>
          </a:prstGeom>
        </p:spPr>
        <p:txBody>
          <a:bodyPr vert="horz" lIns="91440" tIns="45720" rIns="91440" bIns="45720" rtlCol="0" anchor="b"/>
          <a:lstStyle>
            <a:lvl1pPr algn="r">
              <a:defRPr sz="1200"/>
            </a:lvl1pPr>
          </a:lstStyle>
          <a:p>
            <a:fld id="{F3F70BAB-493A-4593-95B0-382775B89CB6}" type="slidenum">
              <a:rPr lang="en-US" smtClean="0"/>
              <a:t>‹#›</a:t>
            </a:fld>
            <a:endParaRPr lang="en-US" dirty="0"/>
          </a:p>
        </p:txBody>
      </p:sp>
    </p:spTree>
    <p:extLst>
      <p:ext uri="{BB962C8B-B14F-4D97-AF65-F5344CB8AC3E}">
        <p14:creationId xmlns:p14="http://schemas.microsoft.com/office/powerpoint/2010/main" val="89170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466725"/>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70BAB-493A-4593-95B0-382775B89CB6}" type="slidenum">
              <a:rPr lang="en-US" smtClean="0"/>
              <a:t>1</a:t>
            </a:fld>
            <a:endParaRPr lang="en-US" dirty="0"/>
          </a:p>
        </p:txBody>
      </p:sp>
    </p:spTree>
    <p:extLst>
      <p:ext uri="{BB962C8B-B14F-4D97-AF65-F5344CB8AC3E}">
        <p14:creationId xmlns:p14="http://schemas.microsoft.com/office/powerpoint/2010/main" val="19472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2</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12691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3</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a:latin typeface="Arial" charset="0"/>
            </a:endParaRPr>
          </a:p>
        </p:txBody>
      </p:sp>
    </p:spTree>
    <p:extLst>
      <p:ext uri="{BB962C8B-B14F-4D97-AF65-F5344CB8AC3E}">
        <p14:creationId xmlns:p14="http://schemas.microsoft.com/office/powerpoint/2010/main" val="254917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6934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45133" y="2899954"/>
            <a:ext cx="10515600" cy="259774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9418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09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45133" y="2899954"/>
            <a:ext cx="10515600" cy="259774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489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44722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83973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33078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723579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5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97354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401948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849" y="6176963"/>
            <a:ext cx="1862138" cy="572544"/>
          </a:xfrm>
          <a:prstGeom prst="rect">
            <a:avLst/>
          </a:prstGeom>
        </p:spPr>
      </p:pic>
      <p:sp>
        <p:nvSpPr>
          <p:cNvPr id="5" name="Rounded Rectangle 4"/>
          <p:cNvSpPr/>
          <p:nvPr userDrawn="1"/>
        </p:nvSpPr>
        <p:spPr>
          <a:xfrm>
            <a:off x="2870041" y="6410879"/>
            <a:ext cx="6518787" cy="489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673952" y="6173156"/>
            <a:ext cx="1666401" cy="579112"/>
          </a:xfrm>
          <a:prstGeom prst="rect">
            <a:avLst/>
          </a:prstGeom>
        </p:spPr>
      </p:pic>
    </p:spTree>
    <p:extLst>
      <p:ext uri="{BB962C8B-B14F-4D97-AF65-F5344CB8AC3E}">
        <p14:creationId xmlns:p14="http://schemas.microsoft.com/office/powerpoint/2010/main" val="239740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24468" y="616688"/>
            <a:ext cx="10838986" cy="1148317"/>
          </a:xfrm>
          <a:prstGeom prst="rect">
            <a:avLst/>
          </a:prstGeom>
        </p:spPr>
        <p:txBody>
          <a:bodyPr/>
          <a:lstStyle/>
          <a:p>
            <a:pPr algn="ctr"/>
            <a:r>
              <a:rPr lang="en-US" sz="3200" b="1" dirty="0">
                <a:solidFill>
                  <a:srgbClr val="229651"/>
                </a:solidFill>
              </a:rPr>
              <a:t>Helping Public Agencies Assess how Different Regulatory Structures for Shared Automated Vehicle Services Could Affect Transportation Access, Environmental Sustainability, and Profitability</a:t>
            </a:r>
          </a:p>
        </p:txBody>
      </p:sp>
      <p:sp>
        <p:nvSpPr>
          <p:cNvPr id="3" name="Subtitle 2"/>
          <p:cNvSpPr>
            <a:spLocks noGrp="1"/>
          </p:cNvSpPr>
          <p:nvPr>
            <p:ph type="subTitle" idx="1"/>
          </p:nvPr>
        </p:nvSpPr>
        <p:spPr>
          <a:xfrm>
            <a:off x="1572987" y="2636875"/>
            <a:ext cx="9144000" cy="3566494"/>
          </a:xfrm>
        </p:spPr>
        <p:txBody>
          <a:bodyPr>
            <a:normAutofit/>
          </a:bodyPr>
          <a:lstStyle/>
          <a:p>
            <a:r>
              <a:rPr lang="en-US" dirty="0"/>
              <a:t>Lead Researcher: Corey Harper</a:t>
            </a:r>
          </a:p>
          <a:p>
            <a:endParaRPr lang="en-US" dirty="0"/>
          </a:p>
          <a:p>
            <a:endParaRPr lang="en-US" dirty="0"/>
          </a:p>
        </p:txBody>
      </p:sp>
      <p:pic>
        <p:nvPicPr>
          <p:cNvPr id="5" name="Picture 4" descr="Diagram&#10;&#10;Description automatically generated">
            <a:extLst>
              <a:ext uri="{FF2B5EF4-FFF2-40B4-BE49-F238E27FC236}">
                <a16:creationId xmlns:a16="http://schemas.microsoft.com/office/drawing/2014/main" id="{9C63E941-84FD-48B0-AD5D-BE2AF9C9A332}"/>
              </a:ext>
            </a:extLst>
          </p:cNvPr>
          <p:cNvPicPr>
            <a:picLocks noChangeAspect="1"/>
          </p:cNvPicPr>
          <p:nvPr/>
        </p:nvPicPr>
        <p:blipFill rotWithShape="1">
          <a:blip r:embed="rId3">
            <a:extLst>
              <a:ext uri="{28A0092B-C50C-407E-A947-70E740481C1C}">
                <a14:useLocalDpi xmlns:a14="http://schemas.microsoft.com/office/drawing/2010/main" val="0"/>
              </a:ext>
            </a:extLst>
          </a:blip>
          <a:srcRect l="20938" t="17639" r="26328" b="13056"/>
          <a:stretch/>
        </p:blipFill>
        <p:spPr>
          <a:xfrm>
            <a:off x="4187600" y="3300332"/>
            <a:ext cx="3914774" cy="2894034"/>
          </a:xfrm>
          <a:prstGeom prst="rect">
            <a:avLst/>
          </a:prstGeom>
        </p:spPr>
      </p:pic>
    </p:spTree>
    <p:extLst>
      <p:ext uri="{BB962C8B-B14F-4D97-AF65-F5344CB8AC3E}">
        <p14:creationId xmlns:p14="http://schemas.microsoft.com/office/powerpoint/2010/main" val="170125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796834" y="507016"/>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Project Name – Brief Overview of Project</a:t>
            </a:r>
          </a:p>
        </p:txBody>
      </p:sp>
      <p:sp>
        <p:nvSpPr>
          <p:cNvPr id="3" name="Rectangle 2"/>
          <p:cNvSpPr/>
          <p:nvPr/>
        </p:nvSpPr>
        <p:spPr>
          <a:xfrm>
            <a:off x="1049382" y="1518831"/>
            <a:ext cx="10041404" cy="4662815"/>
          </a:xfrm>
          <a:prstGeom prst="rect">
            <a:avLst/>
          </a:prstGeom>
        </p:spPr>
        <p:txBody>
          <a:bodyPr wrap="square">
            <a:spAutoFit/>
          </a:bodyPr>
          <a:lstStyle/>
          <a:p>
            <a:pPr marL="457200" indent="-457200">
              <a:buFont typeface="Arial" panose="020B0604020202020204" pitchFamily="34" charset="0"/>
              <a:buChar char="•"/>
            </a:pPr>
            <a:r>
              <a:rPr lang="en-US" sz="2700" dirty="0"/>
              <a:t>Goals: Assess how regulatory requirements for shared AV services (e.g., number of handicap accessible vehicles and fleet size) could impact energy use, travel demand (i.e., vehicle miles traveled), average wait times across different population groups, and AV operator profit. </a:t>
            </a:r>
          </a:p>
          <a:p>
            <a:pPr marL="457200" indent="-457200">
              <a:buFont typeface="Arial" panose="020B0604020202020204" pitchFamily="34" charset="0"/>
              <a:buChar char="•"/>
            </a:pPr>
            <a:r>
              <a:rPr lang="en-US" sz="2700" dirty="0"/>
              <a:t>Anticipated Outcomes: Policy recommendations to help cities make more informed policy decisions that will lead to a more sustainable, equitable, and profitable connected and automated transportation system.</a:t>
            </a:r>
          </a:p>
          <a:p>
            <a:pPr marL="457200" indent="-457200">
              <a:buFont typeface="Arial" panose="020B0604020202020204" pitchFamily="34" charset="0"/>
              <a:buChar char="•"/>
            </a:pPr>
            <a:r>
              <a:rPr lang="en-US" sz="2700" dirty="0"/>
              <a:t>Partners – Argo AI, City of Pittsburgh, PA Public Utility Commission</a:t>
            </a:r>
          </a:p>
          <a:p>
            <a:pPr marL="457200" indent="-457200">
              <a:buFont typeface="Arial" panose="020B0604020202020204" pitchFamily="34" charset="0"/>
              <a:buChar char="•"/>
            </a:pPr>
            <a:endParaRPr lang="en-US" sz="2700" dirty="0"/>
          </a:p>
        </p:txBody>
      </p:sp>
    </p:spTree>
    <p:extLst>
      <p:ext uri="{BB962C8B-B14F-4D97-AF65-F5344CB8AC3E}">
        <p14:creationId xmlns:p14="http://schemas.microsoft.com/office/powerpoint/2010/main" val="15768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876300" y="508000"/>
            <a:ext cx="10439400" cy="102523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229651"/>
                </a:solidFill>
              </a:rPr>
              <a:t>Project Name – Expected Outcomes</a:t>
            </a:r>
          </a:p>
        </p:txBody>
      </p:sp>
      <p:sp>
        <p:nvSpPr>
          <p:cNvPr id="10" name="Rectangle 9"/>
          <p:cNvSpPr/>
          <p:nvPr/>
        </p:nvSpPr>
        <p:spPr>
          <a:xfrm>
            <a:off x="1049382" y="1518831"/>
            <a:ext cx="10041404" cy="4401205"/>
          </a:xfrm>
          <a:prstGeom prst="rect">
            <a:avLst/>
          </a:prstGeom>
        </p:spPr>
        <p:txBody>
          <a:bodyPr wrap="square">
            <a:spAutoFit/>
          </a:bodyPr>
          <a:lstStyle/>
          <a:p>
            <a:pPr marL="457200" indent="-457200">
              <a:buFont typeface="Arial" panose="020B0604020202020204" pitchFamily="34" charset="0"/>
              <a:buChar char="•"/>
            </a:pPr>
            <a:r>
              <a:rPr lang="en-US" sz="2800" dirty="0"/>
              <a:t>Expected outcomes: Publication in research journals and conference proceedings, engagement with policymakers, development of policy recommendations, and distribution of a policy brief.</a:t>
            </a:r>
          </a:p>
          <a:p>
            <a:pPr marL="457200" indent="-457200">
              <a:buFont typeface="Arial" panose="020B0604020202020204" pitchFamily="34" charset="0"/>
              <a:buChar char="•"/>
            </a:pPr>
            <a:r>
              <a:rPr lang="en-US" sz="2800" dirty="0"/>
              <a:t>This project develops a replicable, open, deployable model that assists public agencies assess in understanding how regulatory requirements for shared AV services could impact energy use, travel demand, and average wait times across different population groups, and AV operator profit. </a:t>
            </a:r>
          </a:p>
          <a:p>
            <a:endParaRPr lang="en-US" sz="2800" dirty="0"/>
          </a:p>
        </p:txBody>
      </p:sp>
    </p:spTree>
    <p:extLst>
      <p:ext uri="{BB962C8B-B14F-4D97-AF65-F5344CB8AC3E}">
        <p14:creationId xmlns:p14="http://schemas.microsoft.com/office/powerpoint/2010/main" val="1269105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1096</TotalTime>
  <Words>213</Words>
  <Application>Microsoft Office PowerPoint</Application>
  <PresentationFormat>Widescreen</PresentationFormat>
  <Paragraphs>12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Helping Public Agencies Assess how Different Regulatory Structures for Shared Automated Vehicle Services Could Affect Transportation Access, Environmental Sustainability, and Profitability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Schweyer</dc:creator>
  <cp:lastModifiedBy>Corey H</cp:lastModifiedBy>
  <cp:revision>119</cp:revision>
  <cp:lastPrinted>2018-05-02T12:17:04Z</cp:lastPrinted>
  <dcterms:created xsi:type="dcterms:W3CDTF">2018-05-02T11:57:11Z</dcterms:created>
  <dcterms:modified xsi:type="dcterms:W3CDTF">2021-03-17T15:23:02Z</dcterms:modified>
</cp:coreProperties>
</file>