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6" r:id="rId2"/>
    <p:sldId id="284" r:id="rId3"/>
    <p:sldId id="285" r:id="rId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9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5782" autoAdjust="0"/>
  </p:normalViewPr>
  <p:slideViewPr>
    <p:cSldViewPr snapToGrid="0">
      <p:cViewPr varScale="1">
        <p:scale>
          <a:sx n="109" d="100"/>
          <a:sy n="109" d="100"/>
        </p:scale>
        <p:origin x="1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251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37C4C-3102-4731-84E8-E2AFA6D69156}" type="datetimeFigureOut">
              <a:rPr lang="en-US" smtClean="0"/>
              <a:t>3/7/20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C73C8-C028-4400-8964-B4CE8F24DB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18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FCC7F-EFEA-42EB-B5EF-05C5BAA68F89}" type="datetimeFigureOut">
              <a:rPr lang="en-US" smtClean="0"/>
              <a:t>3/7/20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3905" y="466725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99872" y="3694177"/>
            <a:ext cx="5937504" cy="51354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686864"/>
            <a:ext cx="2881566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70BAB-493A-4593-95B0-382775B89C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706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3588" y="46672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70BAB-493A-4593-95B0-382775B89CB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28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84122" y="8685235"/>
            <a:ext cx="297232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03" rIns="91406" bIns="45703"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9pPr>
          </a:lstStyle>
          <a:p>
            <a:pPr algn="r" eaLnBrk="1" hangingPunct="1"/>
            <a:fld id="{B6C41186-8BAF-4C72-AE9F-69D4A5E46AB2}" type="slidenum">
              <a:rPr lang="en-US" sz="1200"/>
              <a:pPr algn="r" eaLnBrk="1" hangingPunct="1"/>
              <a:t>2</a:t>
            </a:fld>
            <a:endParaRPr lang="en-US" sz="1200" dirty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3588" y="466725"/>
            <a:ext cx="5575300" cy="313690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18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84122" y="8685235"/>
            <a:ext cx="297232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03" rIns="91406" bIns="45703"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9pPr>
          </a:lstStyle>
          <a:p>
            <a:pPr algn="r" eaLnBrk="1" hangingPunct="1"/>
            <a:fld id="{B6C41186-8BAF-4C72-AE9F-69D4A5E46AB2}" type="slidenum">
              <a:rPr lang="en-US" sz="1200"/>
              <a:pPr algn="r" eaLnBrk="1" hangingPunct="1"/>
              <a:t>3</a:t>
            </a:fld>
            <a:endParaRPr lang="en-US" sz="1200" dirty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3588" y="466725"/>
            <a:ext cx="5575300" cy="313690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17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69344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5133" y="2899954"/>
            <a:ext cx="10515600" cy="259774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71C829-7C76-419E-9C51-28C487C0F0AD}" type="datetimeFigureOut">
              <a:rPr lang="en-US" smtClean="0"/>
              <a:t>3/7/20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849BB-F5CC-45A2-B379-C801F0F06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71C829-7C76-419E-9C51-28C487C0F0AD}" type="datetimeFigureOut">
              <a:rPr lang="en-US" smtClean="0"/>
              <a:t>3/7/20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849BB-F5CC-45A2-B379-C801F0F06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133" y="2899954"/>
            <a:ext cx="10515600" cy="25977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4895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71C829-7C76-419E-9C51-28C487C0F0AD}" type="datetimeFigureOut">
              <a:rPr lang="en-US" smtClean="0"/>
              <a:t>3/7/20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849BB-F5CC-45A2-B379-C801F0F06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220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71C829-7C76-419E-9C51-28C487C0F0AD}" type="datetimeFigureOut">
              <a:rPr lang="en-US" smtClean="0"/>
              <a:t>3/7/20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849BB-F5CC-45A2-B379-C801F0F06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738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71C829-7C76-419E-9C51-28C487C0F0AD}" type="datetimeFigureOut">
              <a:rPr lang="en-US" smtClean="0"/>
              <a:t>3/7/20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849BB-F5CC-45A2-B379-C801F0F06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8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71C829-7C76-419E-9C51-28C487C0F0AD}" type="datetimeFigureOut">
              <a:rPr lang="en-US" smtClean="0"/>
              <a:t>3/7/20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849BB-F5CC-45A2-B379-C801F0F06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57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52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71C829-7C76-419E-9C51-28C487C0F0AD}" type="datetimeFigureOut">
              <a:rPr lang="en-US" smtClean="0"/>
              <a:t>3/7/20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849BB-F5CC-45A2-B379-C801F0F06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547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71C829-7C76-419E-9C51-28C487C0F0AD}" type="datetimeFigureOut">
              <a:rPr lang="en-US" smtClean="0"/>
              <a:t>3/7/20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6849BB-F5CC-45A2-B379-C801F0F065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48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" y="6176963"/>
            <a:ext cx="1862138" cy="572544"/>
          </a:xfrm>
          <a:prstGeom prst="rect">
            <a:avLst/>
          </a:prstGeom>
        </p:spPr>
      </p:pic>
      <p:sp>
        <p:nvSpPr>
          <p:cNvPr id="5" name="Rounded Rectangle 4"/>
          <p:cNvSpPr/>
          <p:nvPr userDrawn="1"/>
        </p:nvSpPr>
        <p:spPr>
          <a:xfrm>
            <a:off x="2870041" y="6410879"/>
            <a:ext cx="6518787" cy="48916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952" y="6173156"/>
            <a:ext cx="1666401" cy="57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0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FA57F-26EF-9B4E-A0D4-369A5F8C1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968" y="0"/>
            <a:ext cx="1946031" cy="1711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68995" y="0"/>
            <a:ext cx="10544537" cy="114831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 dirty="0">
                <a:solidFill>
                  <a:srgbClr val="229651"/>
                </a:solidFill>
              </a:rPr>
              <a:t>Wearable neurotechnology for inferring the driver's attention for assistive driving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462" y="1151556"/>
            <a:ext cx="11916138" cy="3566494"/>
          </a:xfrm>
        </p:spPr>
        <p:txBody>
          <a:bodyPr>
            <a:normAutofit/>
          </a:bodyPr>
          <a:lstStyle/>
          <a:p>
            <a:r>
              <a:rPr lang="en-US" b="0" dirty="0"/>
              <a:t>Lead Researcher: </a:t>
            </a:r>
            <a:r>
              <a:rPr lang="en-US" b="0" dirty="0" err="1"/>
              <a:t>Pulkit</a:t>
            </a:r>
            <a:r>
              <a:rPr lang="en-US" b="0" dirty="0"/>
              <a:t> Grover</a:t>
            </a:r>
          </a:p>
          <a:p>
            <a:r>
              <a:rPr lang="en-US" sz="2200" b="0" dirty="0"/>
              <a:t>Project Team: Pulkit Grover, Marlene </a:t>
            </a:r>
            <a:r>
              <a:rPr lang="en-US" sz="2200" b="0" dirty="0" err="1"/>
              <a:t>Behrmann</a:t>
            </a:r>
            <a:r>
              <a:rPr lang="en-US" sz="2200" b="0" dirty="0"/>
              <a:t>, </a:t>
            </a:r>
            <a:r>
              <a:rPr lang="en-US" sz="2200" b="0" dirty="0" err="1"/>
              <a:t>Ashwati</a:t>
            </a:r>
            <a:r>
              <a:rPr lang="en-US" sz="2200" b="0" dirty="0"/>
              <a:t> Krishnan,  Harper </a:t>
            </a:r>
            <a:r>
              <a:rPr lang="en-US" sz="2200" b="0" dirty="0" err="1"/>
              <a:t>Weigle</a:t>
            </a:r>
            <a:r>
              <a:rPr lang="en-US" sz="2200" b="0" dirty="0"/>
              <a:t>, Praveen Venkatesh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D9E56-217A-3A47-BBB6-02C433ACD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49" y="2578100"/>
            <a:ext cx="60325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50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 txBox="1">
            <a:spLocks/>
          </p:cNvSpPr>
          <p:nvPr/>
        </p:nvSpPr>
        <p:spPr>
          <a:xfrm>
            <a:off x="746969" y="90327"/>
            <a:ext cx="10646229" cy="10058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solidFill>
                  <a:srgbClr val="229651"/>
                </a:solidFill>
              </a:rPr>
              <a:t>Wearable </a:t>
            </a:r>
            <a:r>
              <a:rPr lang="en-US" sz="3300" b="1" dirty="0" err="1">
                <a:solidFill>
                  <a:srgbClr val="229651"/>
                </a:solidFill>
              </a:rPr>
              <a:t>neurotechnology</a:t>
            </a:r>
            <a:r>
              <a:rPr lang="en-US" sz="3300" b="1" dirty="0">
                <a:solidFill>
                  <a:srgbClr val="229651"/>
                </a:solidFill>
              </a:rPr>
              <a:t> for inferring the driver's attention for assistive driving  – Brief Overview of 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293077" y="1096167"/>
            <a:ext cx="11441723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Goal: Develop wearable technology and associated AI algorithms to infer the location and the degree of a driver's visual attention using UR-EEG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Additionally, develop technologies for inferring seizures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This goal added based on discussions with Mobility21 Program Manager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Outcomes: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Task 1: Development of a comfortable, wearable UR-EEG module that can be work for long-term use, spanning several hours, with no maintenance during use.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Attempt to embed it in car seat or make it subtle and easy to apply.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Task 2: Using UR-EEG for inferring spatial visual and auditory attention, and the degree of attention, while the driver is immersed in a simulated driving VR environment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Partners: Precision </a:t>
            </a:r>
            <a:r>
              <a:rPr lang="en-US" sz="2800" dirty="0" err="1"/>
              <a:t>Neuroscopics</a:t>
            </a:r>
            <a:r>
              <a:rPr lang="en-US" sz="2800" dirty="0"/>
              <a:t>, LLC, a Pittsburgh startup working on developing UR-EEG systems.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6885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 txBox="1">
            <a:spLocks/>
          </p:cNvSpPr>
          <p:nvPr/>
        </p:nvSpPr>
        <p:spPr>
          <a:xfrm>
            <a:off x="339969" y="132862"/>
            <a:ext cx="11512062" cy="1025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229651"/>
                </a:solidFill>
              </a:rPr>
              <a:t>Wearable Neurotechnology – Expected Outcomes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518831"/>
            <a:ext cx="1063358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Improved AI algorithms for inferring attention at high precision from UR-EEG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Feedback from neuroscientists and epilepsy neurologists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Decoding attention using EEG while driving has not been attempted. The proposed work will perform the first such decoding in simulated driving environments.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UR-EEG is a novel technology. A validation for this practical brain-computer interface use will enable wider use.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9105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3902</TotalTime>
  <Words>249</Words>
  <Application>Microsoft Macintosh PowerPoint</Application>
  <PresentationFormat>Widescreen</PresentationFormat>
  <Paragraphs>21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Wearable neurotechnology for inferring the driver's attention for assistive driving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Schweyer</dc:creator>
  <cp:lastModifiedBy>Pulkit Grover</cp:lastModifiedBy>
  <cp:revision>125</cp:revision>
  <cp:lastPrinted>2018-05-02T12:17:04Z</cp:lastPrinted>
  <dcterms:created xsi:type="dcterms:W3CDTF">2018-05-02T11:57:11Z</dcterms:created>
  <dcterms:modified xsi:type="dcterms:W3CDTF">2020-03-07T09:50:13Z</dcterms:modified>
</cp:coreProperties>
</file>