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6" r:id="rId2"/>
    <p:sldId id="284" r:id="rId3"/>
    <p:sldId id="286" r:id="rId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96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5766" autoAdjust="0"/>
  </p:normalViewPr>
  <p:slideViewPr>
    <p:cSldViewPr snapToGrid="0">
      <p:cViewPr>
        <p:scale>
          <a:sx n="75" d="100"/>
          <a:sy n="75" d="100"/>
        </p:scale>
        <p:origin x="1950" y="57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3" d="100"/>
          <a:sy n="63" d="100"/>
        </p:scale>
        <p:origin x="2251"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2F37C4C-3102-4731-84E8-E2AFA6D69156}" type="datetimeFigureOut">
              <a:rPr lang="en-US" smtClean="0"/>
              <a:t>3/18/2021</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7B0C73C8-C028-4400-8964-B4CE8F24DB76}" type="slidenum">
              <a:rPr lang="en-US" smtClean="0"/>
              <a:t>‹#›</a:t>
            </a:fld>
            <a:endParaRPr lang="en-US" dirty="0"/>
          </a:p>
        </p:txBody>
      </p:sp>
    </p:spTree>
    <p:extLst>
      <p:ext uri="{BB962C8B-B14F-4D97-AF65-F5344CB8AC3E}">
        <p14:creationId xmlns:p14="http://schemas.microsoft.com/office/powerpoint/2010/main" val="997618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71FCC7F-EFEA-42EB-B5EF-05C5BAA68F89}" type="datetimeFigureOut">
              <a:rPr lang="en-US" smtClean="0"/>
              <a:t>3/18/2021</a:t>
            </a:fld>
            <a:endParaRPr lang="en-US" dirty="0"/>
          </a:p>
        </p:txBody>
      </p:sp>
      <p:sp>
        <p:nvSpPr>
          <p:cNvPr id="4" name="Slide Image Placeholder 3"/>
          <p:cNvSpPr>
            <a:spLocks noGrp="1" noRot="1" noChangeAspect="1"/>
          </p:cNvSpPr>
          <p:nvPr>
            <p:ph type="sldImg" idx="2"/>
          </p:nvPr>
        </p:nvSpPr>
        <p:spPr>
          <a:xfrm>
            <a:off x="763905" y="466725"/>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499872" y="3694177"/>
            <a:ext cx="5937504" cy="513549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9" y="8686864"/>
            <a:ext cx="2881566" cy="466725"/>
          </a:xfrm>
          <a:prstGeom prst="rect">
            <a:avLst/>
          </a:prstGeom>
        </p:spPr>
        <p:txBody>
          <a:bodyPr vert="horz" lIns="91440" tIns="45720" rIns="91440" bIns="45720" rtlCol="0" anchor="b"/>
          <a:lstStyle>
            <a:lvl1pPr algn="r">
              <a:defRPr sz="1200"/>
            </a:lvl1pPr>
          </a:lstStyle>
          <a:p>
            <a:fld id="{F3F70BAB-493A-4593-95B0-382775B89CB6}" type="slidenum">
              <a:rPr lang="en-US" smtClean="0"/>
              <a:t>‹#›</a:t>
            </a:fld>
            <a:endParaRPr lang="en-US" dirty="0"/>
          </a:p>
        </p:txBody>
      </p:sp>
    </p:spTree>
    <p:extLst>
      <p:ext uri="{BB962C8B-B14F-4D97-AF65-F5344CB8AC3E}">
        <p14:creationId xmlns:p14="http://schemas.microsoft.com/office/powerpoint/2010/main" val="891706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3588" y="466725"/>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F70BAB-493A-4593-95B0-382775B89CB6}" type="slidenum">
              <a:rPr lang="en-US" smtClean="0"/>
              <a:t>1</a:t>
            </a:fld>
            <a:endParaRPr lang="en-US" dirty="0"/>
          </a:p>
        </p:txBody>
      </p:sp>
    </p:spTree>
    <p:extLst>
      <p:ext uri="{BB962C8B-B14F-4D97-AF65-F5344CB8AC3E}">
        <p14:creationId xmlns:p14="http://schemas.microsoft.com/office/powerpoint/2010/main" val="194728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84122" y="8685235"/>
            <a:ext cx="297232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6" tIns="45703" rIns="91406" bIns="45703" anchor="b"/>
          <a:lstStyle>
            <a:lvl1pPr defTabSz="912813" eaLnBrk="0" hangingPunct="0">
              <a:defRPr>
                <a:solidFill>
                  <a:schemeClr val="tx1"/>
                </a:solidFill>
                <a:latin typeface="Arial" charset="0"/>
                <a:ea typeface="ＭＳ Ｐゴシック" pitchFamily="-111" charset="-128"/>
              </a:defRPr>
            </a:lvl1pPr>
            <a:lvl2pPr marL="742950" indent="-285750" defTabSz="912813" eaLnBrk="0" hangingPunct="0">
              <a:defRPr>
                <a:solidFill>
                  <a:schemeClr val="tx1"/>
                </a:solidFill>
                <a:latin typeface="Arial" charset="0"/>
                <a:ea typeface="ＭＳ Ｐゴシック" pitchFamily="-111" charset="-128"/>
              </a:defRPr>
            </a:lvl2pPr>
            <a:lvl3pPr marL="1143000" indent="-228600" defTabSz="912813" eaLnBrk="0" hangingPunct="0">
              <a:defRPr>
                <a:solidFill>
                  <a:schemeClr val="tx1"/>
                </a:solidFill>
                <a:latin typeface="Arial" charset="0"/>
                <a:ea typeface="ＭＳ Ｐゴシック" pitchFamily="-111" charset="-128"/>
              </a:defRPr>
            </a:lvl3pPr>
            <a:lvl4pPr marL="1600200" indent="-228600" defTabSz="912813" eaLnBrk="0" hangingPunct="0">
              <a:defRPr>
                <a:solidFill>
                  <a:schemeClr val="tx1"/>
                </a:solidFill>
                <a:latin typeface="Arial" charset="0"/>
                <a:ea typeface="ＭＳ Ｐゴシック" pitchFamily="-111" charset="-128"/>
              </a:defRPr>
            </a:lvl4pPr>
            <a:lvl5pPr marL="2057400" indent="-228600" defTabSz="912813" eaLnBrk="0" hangingPunct="0">
              <a:defRPr>
                <a:solidFill>
                  <a:schemeClr val="tx1"/>
                </a:solidFill>
                <a:latin typeface="Arial" charset="0"/>
                <a:ea typeface="ＭＳ Ｐゴシック" pitchFamily="-111" charset="-128"/>
              </a:defRPr>
            </a:lvl5pPr>
            <a:lvl6pPr marL="2514600" indent="-228600" defTabSz="912813"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912813"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912813"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912813" eaLnBrk="0" fontAlgn="base" hangingPunct="0">
              <a:spcBef>
                <a:spcPct val="0"/>
              </a:spcBef>
              <a:spcAft>
                <a:spcPct val="0"/>
              </a:spcAft>
              <a:defRPr>
                <a:solidFill>
                  <a:schemeClr val="tx1"/>
                </a:solidFill>
                <a:latin typeface="Arial" charset="0"/>
                <a:ea typeface="ＭＳ Ｐゴシック" pitchFamily="-111" charset="-128"/>
              </a:defRPr>
            </a:lvl9pPr>
          </a:lstStyle>
          <a:p>
            <a:pPr algn="r" eaLnBrk="1" hangingPunct="1"/>
            <a:fld id="{B6C41186-8BAF-4C72-AE9F-69D4A5E46AB2}" type="slidenum">
              <a:rPr lang="en-US" sz="1200"/>
              <a:pPr algn="r" eaLnBrk="1" hangingPunct="1"/>
              <a:t>2</a:t>
            </a:fld>
            <a:endParaRPr lang="en-US" sz="1200" dirty="0"/>
          </a:p>
        </p:txBody>
      </p:sp>
      <p:sp>
        <p:nvSpPr>
          <p:cNvPr id="5123" name="Rectangle 2"/>
          <p:cNvSpPr>
            <a:spLocks noGrp="1" noRot="1" noChangeAspect="1" noChangeArrowheads="1" noTextEdit="1"/>
          </p:cNvSpPr>
          <p:nvPr>
            <p:ph type="sldImg"/>
          </p:nvPr>
        </p:nvSpPr>
        <p:spPr>
          <a:xfrm>
            <a:off x="763588" y="466725"/>
            <a:ext cx="5575300" cy="3136900"/>
          </a:xfrm>
          <a:ln/>
        </p:spPr>
      </p:sp>
      <p:sp>
        <p:nvSpPr>
          <p:cNvPr id="5124" name="Rectangle 3"/>
          <p:cNvSpPr>
            <a:spLocks noGrp="1" noChangeArrowheads="1"/>
          </p:cNvSpPr>
          <p:nvPr>
            <p:ph type="body" idx="1"/>
          </p:nvPr>
        </p:nvSpPr>
        <p:spPr>
          <a:noFill/>
        </p:spPr>
        <p:txBody>
          <a:bodyPr/>
          <a:lstStyle/>
          <a:p>
            <a:pPr eaLnBrk="1" hangingPunct="1"/>
            <a:endParaRPr lang="en-US" dirty="0">
              <a:latin typeface="Arial" charset="0"/>
            </a:endParaRPr>
          </a:p>
        </p:txBody>
      </p:sp>
    </p:spTree>
    <p:extLst>
      <p:ext uri="{BB962C8B-B14F-4D97-AF65-F5344CB8AC3E}">
        <p14:creationId xmlns:p14="http://schemas.microsoft.com/office/powerpoint/2010/main" val="3126918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84122" y="8685235"/>
            <a:ext cx="297232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6" tIns="45703" rIns="91406" bIns="45703" anchor="b"/>
          <a:lstStyle>
            <a:lvl1pPr defTabSz="912813" eaLnBrk="0" hangingPunct="0">
              <a:defRPr>
                <a:solidFill>
                  <a:schemeClr val="tx1"/>
                </a:solidFill>
                <a:latin typeface="Arial" charset="0"/>
                <a:ea typeface="ＭＳ Ｐゴシック" pitchFamily="-111" charset="-128"/>
              </a:defRPr>
            </a:lvl1pPr>
            <a:lvl2pPr marL="742950" indent="-285750" defTabSz="912813" eaLnBrk="0" hangingPunct="0">
              <a:defRPr>
                <a:solidFill>
                  <a:schemeClr val="tx1"/>
                </a:solidFill>
                <a:latin typeface="Arial" charset="0"/>
                <a:ea typeface="ＭＳ Ｐゴシック" pitchFamily="-111" charset="-128"/>
              </a:defRPr>
            </a:lvl2pPr>
            <a:lvl3pPr marL="1143000" indent="-228600" defTabSz="912813" eaLnBrk="0" hangingPunct="0">
              <a:defRPr>
                <a:solidFill>
                  <a:schemeClr val="tx1"/>
                </a:solidFill>
                <a:latin typeface="Arial" charset="0"/>
                <a:ea typeface="ＭＳ Ｐゴシック" pitchFamily="-111" charset="-128"/>
              </a:defRPr>
            </a:lvl3pPr>
            <a:lvl4pPr marL="1600200" indent="-228600" defTabSz="912813" eaLnBrk="0" hangingPunct="0">
              <a:defRPr>
                <a:solidFill>
                  <a:schemeClr val="tx1"/>
                </a:solidFill>
                <a:latin typeface="Arial" charset="0"/>
                <a:ea typeface="ＭＳ Ｐゴシック" pitchFamily="-111" charset="-128"/>
              </a:defRPr>
            </a:lvl4pPr>
            <a:lvl5pPr marL="2057400" indent="-228600" defTabSz="912813" eaLnBrk="0" hangingPunct="0">
              <a:defRPr>
                <a:solidFill>
                  <a:schemeClr val="tx1"/>
                </a:solidFill>
                <a:latin typeface="Arial" charset="0"/>
                <a:ea typeface="ＭＳ Ｐゴシック" pitchFamily="-111" charset="-128"/>
              </a:defRPr>
            </a:lvl5pPr>
            <a:lvl6pPr marL="2514600" indent="-228600" defTabSz="912813"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912813"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912813"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912813" eaLnBrk="0" fontAlgn="base" hangingPunct="0">
              <a:spcBef>
                <a:spcPct val="0"/>
              </a:spcBef>
              <a:spcAft>
                <a:spcPct val="0"/>
              </a:spcAft>
              <a:defRPr>
                <a:solidFill>
                  <a:schemeClr val="tx1"/>
                </a:solidFill>
                <a:latin typeface="Arial" charset="0"/>
                <a:ea typeface="ＭＳ Ｐゴシック" pitchFamily="-111" charset="-128"/>
              </a:defRPr>
            </a:lvl9pPr>
          </a:lstStyle>
          <a:p>
            <a:pPr algn="r" eaLnBrk="1" hangingPunct="1"/>
            <a:fld id="{B6C41186-8BAF-4C72-AE9F-69D4A5E46AB2}" type="slidenum">
              <a:rPr lang="en-US" sz="1200"/>
              <a:pPr algn="r" eaLnBrk="1" hangingPunct="1"/>
              <a:t>3</a:t>
            </a:fld>
            <a:endParaRPr lang="en-US" sz="1200" dirty="0"/>
          </a:p>
        </p:txBody>
      </p:sp>
      <p:sp>
        <p:nvSpPr>
          <p:cNvPr id="5123" name="Rectangle 2"/>
          <p:cNvSpPr>
            <a:spLocks noGrp="1" noRot="1" noChangeAspect="1" noChangeArrowheads="1" noTextEdit="1"/>
          </p:cNvSpPr>
          <p:nvPr>
            <p:ph type="sldImg"/>
          </p:nvPr>
        </p:nvSpPr>
        <p:spPr>
          <a:xfrm>
            <a:off x="763588" y="466725"/>
            <a:ext cx="5575300" cy="3136900"/>
          </a:xfrm>
          <a:ln/>
        </p:spPr>
      </p:sp>
      <p:sp>
        <p:nvSpPr>
          <p:cNvPr id="5124" name="Rectangle 3"/>
          <p:cNvSpPr>
            <a:spLocks noGrp="1" noChangeArrowheads="1"/>
          </p:cNvSpPr>
          <p:nvPr>
            <p:ph type="body" idx="1"/>
          </p:nvPr>
        </p:nvSpPr>
        <p:spPr>
          <a:noFill/>
        </p:spPr>
        <p:txBody>
          <a:bodyPr/>
          <a:lstStyle/>
          <a:p>
            <a:pPr eaLnBrk="1" hangingPunct="1"/>
            <a:endParaRPr lang="en-US" dirty="0">
              <a:latin typeface="Arial" charset="0"/>
            </a:endParaRPr>
          </a:p>
        </p:txBody>
      </p:sp>
    </p:spTree>
    <p:extLst>
      <p:ext uri="{BB962C8B-B14F-4D97-AF65-F5344CB8AC3E}">
        <p14:creationId xmlns:p14="http://schemas.microsoft.com/office/powerpoint/2010/main" val="922353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669344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845133" y="2899954"/>
            <a:ext cx="10515600" cy="2597740"/>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3/18/2021</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94184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3/18/2021</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2093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45133" y="2899954"/>
            <a:ext cx="10515600" cy="259774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94895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3/18/2021</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1447220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3/18/2021</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2839738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3/18/2021</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2330783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3/18/2021</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1723579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42528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3/18/2021</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2973547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3/18/2021</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4019487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04849" y="6176963"/>
            <a:ext cx="1862138" cy="572544"/>
          </a:xfrm>
          <a:prstGeom prst="rect">
            <a:avLst/>
          </a:prstGeom>
        </p:spPr>
      </p:pic>
      <p:sp>
        <p:nvSpPr>
          <p:cNvPr id="5" name="Rounded Rectangle 4"/>
          <p:cNvSpPr/>
          <p:nvPr userDrawn="1"/>
        </p:nvSpPr>
        <p:spPr>
          <a:xfrm>
            <a:off x="2870041" y="6410879"/>
            <a:ext cx="6518787" cy="48916"/>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9673952" y="6173156"/>
            <a:ext cx="1666401" cy="579112"/>
          </a:xfrm>
          <a:prstGeom prst="rect">
            <a:avLst/>
          </a:prstGeom>
        </p:spPr>
      </p:pic>
    </p:spTree>
    <p:extLst>
      <p:ext uri="{BB962C8B-B14F-4D97-AF65-F5344CB8AC3E}">
        <p14:creationId xmlns:p14="http://schemas.microsoft.com/office/powerpoint/2010/main" val="2397407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400" b="1" kern="1200" baseline="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tiff"/><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311890"/>
            <a:ext cx="12192000" cy="1148317"/>
          </a:xfrm>
          <a:prstGeom prst="rect">
            <a:avLst/>
          </a:prstGeom>
        </p:spPr>
        <p:txBody>
          <a:bodyPr/>
          <a:lstStyle/>
          <a:p>
            <a:pPr algn="ctr"/>
            <a:r>
              <a:rPr lang="en-US" b="1" dirty="0">
                <a:solidFill>
                  <a:srgbClr val="229651"/>
                </a:solidFill>
              </a:rPr>
              <a:t>Smart and equitable parks: quantifying returns on investments based on probabilistic mobility-dependent correlates of park usage using cyber-physical system technologies</a:t>
            </a:r>
          </a:p>
        </p:txBody>
      </p:sp>
      <p:sp>
        <p:nvSpPr>
          <p:cNvPr id="3" name="Subtitle 2"/>
          <p:cNvSpPr>
            <a:spLocks noGrp="1"/>
          </p:cNvSpPr>
          <p:nvPr>
            <p:ph type="subTitle" idx="1"/>
          </p:nvPr>
        </p:nvSpPr>
        <p:spPr>
          <a:xfrm>
            <a:off x="1572987" y="3150219"/>
            <a:ext cx="9144000" cy="2400346"/>
          </a:xfrm>
        </p:spPr>
        <p:txBody>
          <a:bodyPr>
            <a:normAutofit fontScale="92500" lnSpcReduction="20000"/>
          </a:bodyPr>
          <a:lstStyle/>
          <a:p>
            <a:r>
              <a:rPr lang="en-US" sz="2800" dirty="0"/>
              <a:t>Lead Researcher:</a:t>
            </a:r>
          </a:p>
          <a:p>
            <a:r>
              <a:rPr lang="en-US" sz="2800" dirty="0"/>
              <a:t>Katherine A. Flanigan, Ph.D.</a:t>
            </a:r>
          </a:p>
          <a:p>
            <a:endParaRPr lang="en-US" dirty="0"/>
          </a:p>
          <a:p>
            <a:r>
              <a:rPr lang="en-US" dirty="0"/>
              <a:t>Project Team:</a:t>
            </a:r>
          </a:p>
          <a:p>
            <a:r>
              <a:rPr lang="en-US" dirty="0"/>
              <a:t>Katherine A. Flanigan (CEE)</a:t>
            </a:r>
          </a:p>
          <a:p>
            <a:r>
              <a:rPr lang="en-US" dirty="0"/>
              <a:t>Karen Lightman (Metro21)</a:t>
            </a:r>
          </a:p>
        </p:txBody>
      </p:sp>
      <p:grpSp>
        <p:nvGrpSpPr>
          <p:cNvPr id="4" name="Group 3">
            <a:extLst>
              <a:ext uri="{FF2B5EF4-FFF2-40B4-BE49-F238E27FC236}">
                <a16:creationId xmlns:a16="http://schemas.microsoft.com/office/drawing/2014/main" id="{12FB49CE-655F-40D2-AE8D-E7239FCC873B}"/>
              </a:ext>
            </a:extLst>
          </p:cNvPr>
          <p:cNvGrpSpPr>
            <a:grpSpLocks noChangeAspect="1"/>
          </p:cNvGrpSpPr>
          <p:nvPr/>
        </p:nvGrpSpPr>
        <p:grpSpPr>
          <a:xfrm>
            <a:off x="359730" y="3028993"/>
            <a:ext cx="2054884" cy="2702956"/>
            <a:chOff x="5005389" y="1410058"/>
            <a:chExt cx="2852126" cy="4574783"/>
          </a:xfrm>
        </p:grpSpPr>
        <p:pic>
          <p:nvPicPr>
            <p:cNvPr id="5" name="Picture 4">
              <a:extLst>
                <a:ext uri="{FF2B5EF4-FFF2-40B4-BE49-F238E27FC236}">
                  <a16:creationId xmlns:a16="http://schemas.microsoft.com/office/drawing/2014/main" id="{9D595607-92E8-4E46-A2F2-F87A935E6CE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6133"/>
            <a:stretch/>
          </p:blipFill>
          <p:spPr>
            <a:xfrm rot="16200000">
              <a:off x="4144060" y="2271387"/>
              <a:ext cx="4574783" cy="2852126"/>
            </a:xfrm>
            <a:prstGeom prst="rect">
              <a:avLst/>
            </a:prstGeom>
          </p:spPr>
        </p:pic>
        <p:sp>
          <p:nvSpPr>
            <p:cNvPr id="6" name="Trapezoid 5">
              <a:extLst>
                <a:ext uri="{FF2B5EF4-FFF2-40B4-BE49-F238E27FC236}">
                  <a16:creationId xmlns:a16="http://schemas.microsoft.com/office/drawing/2014/main" id="{53F7B58A-D3B7-4D78-95C0-BFA31AFB98D9}"/>
                </a:ext>
              </a:extLst>
            </p:cNvPr>
            <p:cNvSpPr/>
            <p:nvPr/>
          </p:nvSpPr>
          <p:spPr>
            <a:xfrm rot="5400000">
              <a:off x="5610675" y="2810325"/>
              <a:ext cx="2083648" cy="315751"/>
            </a:xfrm>
            <a:prstGeom prst="trapezoid">
              <a:avLst>
                <a:gd name="adj" fmla="val 241361"/>
              </a:avLst>
            </a:prstGeom>
            <a:solidFill>
              <a:schemeClr val="bg1">
                <a:lumMod val="75000"/>
                <a:alpha val="50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0E6589C-1514-4752-8715-86A26ADAED86}"/>
                </a:ext>
              </a:extLst>
            </p:cNvPr>
            <p:cNvSpPr/>
            <p:nvPr/>
          </p:nvSpPr>
          <p:spPr>
            <a:xfrm>
              <a:off x="6819900" y="2667000"/>
              <a:ext cx="434340" cy="57912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3257CE0E-EE2C-4BA4-A9A8-8210C58972D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4745126" y="2276244"/>
              <a:ext cx="2083647" cy="1383914"/>
            </a:xfrm>
            <a:prstGeom prst="rect">
              <a:avLst/>
            </a:prstGeom>
            <a:ln w="19050">
              <a:solidFill>
                <a:schemeClr val="tx1"/>
              </a:solidFill>
            </a:ln>
          </p:spPr>
        </p:pic>
      </p:grpSp>
      <p:pic>
        <p:nvPicPr>
          <p:cNvPr id="9" name="Picture 8" descr="Chart, surface chart&#10;&#10;Description automatically generated">
            <a:extLst>
              <a:ext uri="{FF2B5EF4-FFF2-40B4-BE49-F238E27FC236}">
                <a16:creationId xmlns:a16="http://schemas.microsoft.com/office/drawing/2014/main" id="{B8DF4E38-2E73-4A54-BC75-6F264DC4393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89421" y="3028993"/>
            <a:ext cx="2407018" cy="2702957"/>
          </a:xfrm>
          <a:prstGeom prst="rect">
            <a:avLst/>
          </a:prstGeom>
        </p:spPr>
      </p:pic>
    </p:spTree>
    <p:extLst>
      <p:ext uri="{BB962C8B-B14F-4D97-AF65-F5344CB8AC3E}">
        <p14:creationId xmlns:p14="http://schemas.microsoft.com/office/powerpoint/2010/main" val="1701250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1D78F89-DE00-43F7-8A10-1A9DB8C228B8}"/>
              </a:ext>
            </a:extLst>
          </p:cNvPr>
          <p:cNvGrpSpPr/>
          <p:nvPr/>
        </p:nvGrpSpPr>
        <p:grpSpPr>
          <a:xfrm>
            <a:off x="2306684" y="4571352"/>
            <a:ext cx="7578631" cy="1554363"/>
            <a:chOff x="2306684" y="4343756"/>
            <a:chExt cx="7578631" cy="1554363"/>
          </a:xfrm>
        </p:grpSpPr>
        <p:sp>
          <p:nvSpPr>
            <p:cNvPr id="4" name="Rectangle: Rounded Corners 3">
              <a:extLst>
                <a:ext uri="{FF2B5EF4-FFF2-40B4-BE49-F238E27FC236}">
                  <a16:creationId xmlns:a16="http://schemas.microsoft.com/office/drawing/2014/main" id="{5D10B3F1-281F-4C85-9E93-CCB08528A76B}"/>
                </a:ext>
              </a:extLst>
            </p:cNvPr>
            <p:cNvSpPr/>
            <p:nvPr/>
          </p:nvSpPr>
          <p:spPr>
            <a:xfrm>
              <a:off x="2306684" y="4343756"/>
              <a:ext cx="7578631" cy="1554363"/>
            </a:xfrm>
            <a:prstGeom prst="roundRect">
              <a:avLst>
                <a:gd name="adj" fmla="val 6192"/>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grpSp>
          <p:nvGrpSpPr>
            <p:cNvPr id="5" name="Group 4">
              <a:extLst>
                <a:ext uri="{FF2B5EF4-FFF2-40B4-BE49-F238E27FC236}">
                  <a16:creationId xmlns:a16="http://schemas.microsoft.com/office/drawing/2014/main" id="{D41315DE-11FD-4B38-B6C4-6EA907242DC3}"/>
                </a:ext>
              </a:extLst>
            </p:cNvPr>
            <p:cNvGrpSpPr>
              <a:grpSpLocks noChangeAspect="1"/>
            </p:cNvGrpSpPr>
            <p:nvPr/>
          </p:nvGrpSpPr>
          <p:grpSpPr>
            <a:xfrm>
              <a:off x="2406380" y="4445100"/>
              <a:ext cx="7379239" cy="1371044"/>
              <a:chOff x="291021" y="5106446"/>
              <a:chExt cx="8637079" cy="1604747"/>
            </a:xfrm>
          </p:grpSpPr>
          <p:sp>
            <p:nvSpPr>
              <p:cNvPr id="6" name="Rectangle: Rounded Corners 5">
                <a:extLst>
                  <a:ext uri="{FF2B5EF4-FFF2-40B4-BE49-F238E27FC236}">
                    <a16:creationId xmlns:a16="http://schemas.microsoft.com/office/drawing/2014/main" id="{AA9322FC-C1FB-4AEF-A495-3F48EDC2CB3F}"/>
                  </a:ext>
                </a:extLst>
              </p:cNvPr>
              <p:cNvSpPr/>
              <p:nvPr/>
            </p:nvSpPr>
            <p:spPr>
              <a:xfrm>
                <a:off x="7015698" y="5106446"/>
                <a:ext cx="1912402" cy="1604746"/>
              </a:xfrm>
              <a:prstGeom prst="roundRect">
                <a:avLst>
                  <a:gd name="adj" fmla="val 5398"/>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Rounded Corners 6">
                <a:extLst>
                  <a:ext uri="{FF2B5EF4-FFF2-40B4-BE49-F238E27FC236}">
                    <a16:creationId xmlns:a16="http://schemas.microsoft.com/office/drawing/2014/main" id="{B14A6626-F0D7-4EE3-803E-F553FA1AE1C3}"/>
                  </a:ext>
                </a:extLst>
              </p:cNvPr>
              <p:cNvSpPr/>
              <p:nvPr/>
            </p:nvSpPr>
            <p:spPr>
              <a:xfrm>
                <a:off x="7084158" y="5349846"/>
                <a:ext cx="1775963" cy="854076"/>
              </a:xfrm>
              <a:prstGeom prst="roundRect">
                <a:avLst>
                  <a:gd name="adj" fmla="val 625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F6137DA9-BC46-470C-B4CD-6C0A9E1AA76D}"/>
                  </a:ext>
                </a:extLst>
              </p:cNvPr>
              <p:cNvSpPr/>
              <p:nvPr/>
            </p:nvSpPr>
            <p:spPr>
              <a:xfrm>
                <a:off x="2785145" y="5106447"/>
                <a:ext cx="4133850" cy="1604746"/>
              </a:xfrm>
              <a:prstGeom prst="roundRect">
                <a:avLst>
                  <a:gd name="adj" fmla="val 5398"/>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C95967AC-179C-4013-89B3-63AB1AAF59A4}"/>
                  </a:ext>
                </a:extLst>
              </p:cNvPr>
              <p:cNvSpPr/>
              <p:nvPr/>
            </p:nvSpPr>
            <p:spPr>
              <a:xfrm>
                <a:off x="2902983" y="5196922"/>
                <a:ext cx="1180399" cy="11882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66FA9165-4EE8-4437-AFC2-C563DA0179DE}"/>
                  </a:ext>
                </a:extLst>
              </p:cNvPr>
              <p:cNvSpPr/>
              <p:nvPr/>
            </p:nvSpPr>
            <p:spPr>
              <a:xfrm>
                <a:off x="5608672" y="5201226"/>
                <a:ext cx="1180399" cy="11882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5759CFA5-71DD-4231-BB9F-9D55BD394B19}"/>
                  </a:ext>
                </a:extLst>
              </p:cNvPr>
              <p:cNvSpPr/>
              <p:nvPr/>
            </p:nvSpPr>
            <p:spPr>
              <a:xfrm>
                <a:off x="4251325" y="5201226"/>
                <a:ext cx="1180399" cy="11882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E8EA0DC8-77B3-4730-B59E-691C51E60C0D}"/>
                  </a:ext>
                </a:extLst>
              </p:cNvPr>
              <p:cNvSpPr/>
              <p:nvPr/>
            </p:nvSpPr>
            <p:spPr>
              <a:xfrm>
                <a:off x="291021" y="5106446"/>
                <a:ext cx="2397419" cy="1604746"/>
              </a:xfrm>
              <a:prstGeom prst="roundRect">
                <a:avLst>
                  <a:gd name="adj" fmla="val 6176"/>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MU CEE (@CMU_CEE) | Twitter">
                <a:extLst>
                  <a:ext uri="{FF2B5EF4-FFF2-40B4-BE49-F238E27FC236}">
                    <a16:creationId xmlns:a16="http://schemas.microsoft.com/office/drawing/2014/main" id="{D24A81BC-31B4-4EAC-8E56-566EDA6DB412}"/>
                  </a:ext>
                </a:extLst>
              </p:cNvPr>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23559" t="21050" r="22495" b="20689"/>
              <a:stretch/>
            </p:blipFill>
            <p:spPr bwMode="auto">
              <a:xfrm>
                <a:off x="441274" y="5278081"/>
                <a:ext cx="963820" cy="104093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Pittsburgh Public Works (@PGHDPW) | Twitter">
                <a:extLst>
                  <a:ext uri="{FF2B5EF4-FFF2-40B4-BE49-F238E27FC236}">
                    <a16:creationId xmlns:a16="http://schemas.microsoft.com/office/drawing/2014/main" id="{60B6E1AA-7D4A-48D5-9446-03FCA371470A}"/>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885811" y="5186874"/>
                <a:ext cx="1208395" cy="120839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8" descr="Citiparks - City of Pittsburgh Department of Parks and Recreation - Posts |  Facebook">
                <a:extLst>
                  <a:ext uri="{FF2B5EF4-FFF2-40B4-BE49-F238E27FC236}">
                    <a16:creationId xmlns:a16="http://schemas.microsoft.com/office/drawing/2014/main" id="{A34A2494-9550-4F33-AB39-3DEF72031C75}"/>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32854" y="5181948"/>
                <a:ext cx="1218247" cy="1218247"/>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0" descr="Pittsburgh Mobility and Infrastructure - Home | Facebook">
                <a:extLst>
                  <a:ext uri="{FF2B5EF4-FFF2-40B4-BE49-F238E27FC236}">
                    <a16:creationId xmlns:a16="http://schemas.microsoft.com/office/drawing/2014/main" id="{06688A1E-CED9-43D4-8EB3-E6EA65A2CCFE}"/>
                  </a:ext>
                </a:extLst>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89749" y="5181948"/>
                <a:ext cx="1218247" cy="1218247"/>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2" descr="Homepage">
                <a:extLst>
                  <a:ext uri="{FF2B5EF4-FFF2-40B4-BE49-F238E27FC236}">
                    <a16:creationId xmlns:a16="http://schemas.microsoft.com/office/drawing/2014/main" id="{B7429335-7E99-4ABE-BDA6-6A50F4F7D43F}"/>
                  </a:ext>
                </a:extLst>
              </p:cNvP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2164" t="22374" r="12959" b="21957"/>
              <a:stretch/>
            </p:blipFill>
            <p:spPr bwMode="auto">
              <a:xfrm>
                <a:off x="7077015" y="5404751"/>
                <a:ext cx="1775963" cy="757895"/>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id="{8CF465A8-CC66-41DF-A8E1-2B37F60A2D8E}"/>
                  </a:ext>
                </a:extLst>
              </p:cNvPr>
              <p:cNvSpPr txBox="1"/>
              <p:nvPr/>
            </p:nvSpPr>
            <p:spPr>
              <a:xfrm>
                <a:off x="291023" y="6397369"/>
                <a:ext cx="2313530" cy="276999"/>
              </a:xfrm>
              <a:prstGeom prst="rect">
                <a:avLst/>
              </a:prstGeom>
              <a:noFill/>
            </p:spPr>
            <p:txBody>
              <a:bodyPr wrap="square" rtlCol="0">
                <a:spAutoFit/>
              </a:bodyPr>
              <a:lstStyle/>
              <a:p>
                <a:pPr algn="ctr"/>
                <a:r>
                  <a:rPr lang="en-US" sz="1200" b="1" dirty="0"/>
                  <a:t>Carnegie Mellon University</a:t>
                </a:r>
              </a:p>
            </p:txBody>
          </p:sp>
          <p:sp>
            <p:nvSpPr>
              <p:cNvPr id="19" name="TextBox 18">
                <a:extLst>
                  <a:ext uri="{FF2B5EF4-FFF2-40B4-BE49-F238E27FC236}">
                    <a16:creationId xmlns:a16="http://schemas.microsoft.com/office/drawing/2014/main" id="{6A9FBC56-7BF5-486D-8388-A93D8CACB8C6}"/>
                  </a:ext>
                </a:extLst>
              </p:cNvPr>
              <p:cNvSpPr txBox="1"/>
              <p:nvPr/>
            </p:nvSpPr>
            <p:spPr>
              <a:xfrm>
                <a:off x="2785143" y="6397369"/>
                <a:ext cx="4133850" cy="276999"/>
              </a:xfrm>
              <a:prstGeom prst="rect">
                <a:avLst/>
              </a:prstGeom>
              <a:noFill/>
            </p:spPr>
            <p:txBody>
              <a:bodyPr wrap="square" rtlCol="0">
                <a:spAutoFit/>
              </a:bodyPr>
              <a:lstStyle/>
              <a:p>
                <a:pPr algn="ctr"/>
                <a:r>
                  <a:rPr lang="en-US" sz="1200" b="1" dirty="0"/>
                  <a:t>City of Pittsburgh</a:t>
                </a:r>
              </a:p>
            </p:txBody>
          </p:sp>
          <p:sp>
            <p:nvSpPr>
              <p:cNvPr id="20" name="TextBox 19">
                <a:extLst>
                  <a:ext uri="{FF2B5EF4-FFF2-40B4-BE49-F238E27FC236}">
                    <a16:creationId xmlns:a16="http://schemas.microsoft.com/office/drawing/2014/main" id="{8C649790-0F87-45A1-894B-40CB3E449FF1}"/>
                  </a:ext>
                </a:extLst>
              </p:cNvPr>
              <p:cNvSpPr txBox="1"/>
              <p:nvPr/>
            </p:nvSpPr>
            <p:spPr>
              <a:xfrm>
                <a:off x="7015696" y="6214062"/>
                <a:ext cx="1912404" cy="461665"/>
              </a:xfrm>
              <a:prstGeom prst="rect">
                <a:avLst/>
              </a:prstGeom>
              <a:noFill/>
            </p:spPr>
            <p:txBody>
              <a:bodyPr wrap="square" rtlCol="0">
                <a:spAutoFit/>
              </a:bodyPr>
              <a:lstStyle/>
              <a:p>
                <a:pPr algn="ctr"/>
                <a:r>
                  <a:rPr lang="en-US" sz="1200" b="1" dirty="0"/>
                  <a:t>Pittsburgh Parks Conservancy</a:t>
                </a:r>
              </a:p>
            </p:txBody>
          </p:sp>
          <p:pic>
            <p:nvPicPr>
              <p:cNvPr id="21" name="Picture 14" descr="Metro21 - Metro21: Smart Cities Institute - Carnegie Mellon University">
                <a:extLst>
                  <a:ext uri="{FF2B5EF4-FFF2-40B4-BE49-F238E27FC236}">
                    <a16:creationId xmlns:a16="http://schemas.microsoft.com/office/drawing/2014/main" id="{CEB8DD6B-5B81-41FC-AA96-97999CABCFBC}"/>
                  </a:ext>
                </a:extLst>
              </p:cNvPr>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6123" t="2217" r="5713" b="1464"/>
              <a:stretch/>
            </p:blipFill>
            <p:spPr bwMode="auto">
              <a:xfrm>
                <a:off x="1563282" y="5257449"/>
                <a:ext cx="1011887" cy="1089348"/>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23" name="Title 1">
            <a:extLst>
              <a:ext uri="{FF2B5EF4-FFF2-40B4-BE49-F238E27FC236}">
                <a16:creationId xmlns:a16="http://schemas.microsoft.com/office/drawing/2014/main" id="{4781FFB4-704F-4497-B1F9-3CA7EAF08F18}"/>
              </a:ext>
            </a:extLst>
          </p:cNvPr>
          <p:cNvSpPr txBox="1">
            <a:spLocks/>
          </p:cNvSpPr>
          <p:nvPr/>
        </p:nvSpPr>
        <p:spPr>
          <a:xfrm>
            <a:off x="796834" y="291116"/>
            <a:ext cx="10646229" cy="100584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229651"/>
                </a:solidFill>
              </a:rPr>
              <a:t>Project Overview</a:t>
            </a:r>
          </a:p>
        </p:txBody>
      </p:sp>
      <p:sp>
        <p:nvSpPr>
          <p:cNvPr id="24" name="Rectangle 23">
            <a:extLst>
              <a:ext uri="{FF2B5EF4-FFF2-40B4-BE49-F238E27FC236}">
                <a16:creationId xmlns:a16="http://schemas.microsoft.com/office/drawing/2014/main" id="{CAAC24F4-C18C-4195-89B9-9E4BE5D123EE}"/>
              </a:ext>
            </a:extLst>
          </p:cNvPr>
          <p:cNvSpPr/>
          <p:nvPr/>
        </p:nvSpPr>
        <p:spPr>
          <a:xfrm>
            <a:off x="308043" y="1025821"/>
            <a:ext cx="11575915" cy="3477875"/>
          </a:xfrm>
          <a:prstGeom prst="rect">
            <a:avLst/>
          </a:prstGeom>
        </p:spPr>
        <p:txBody>
          <a:bodyPr wrap="square">
            <a:spAutoFit/>
          </a:bodyPr>
          <a:lstStyle/>
          <a:p>
            <a:pPr marL="457200" indent="-457200">
              <a:buFont typeface="Arial" panose="020B0604020202020204" pitchFamily="34" charset="0"/>
              <a:buChar char="•"/>
            </a:pPr>
            <a:r>
              <a:rPr lang="en-US" sz="2100" b="1" dirty="0"/>
              <a:t>Goal:</a:t>
            </a:r>
            <a:r>
              <a:rPr lang="en-US" sz="2100" dirty="0"/>
              <a:t> This work explores social infrastructure (e.g., urban park) use and correlates of use related to mobility services (i.e., their quantitative linkage to economic growth through equitable access to essential services) using cyber-physical system technologies in order to bring to light ways in which city officials and planners can quantify data-driven returns on potential investments to parks and mobility services and implement changes that will uniformly distribute these benefits.</a:t>
            </a:r>
          </a:p>
          <a:p>
            <a:pPr marL="457200" indent="-457200">
              <a:buFont typeface="Arial" panose="020B0604020202020204" pitchFamily="34" charset="0"/>
              <a:buChar char="•"/>
            </a:pPr>
            <a:endParaRPr lang="en-US" sz="800" dirty="0"/>
          </a:p>
          <a:p>
            <a:pPr marL="457200" indent="-457200">
              <a:buFont typeface="Arial" panose="020B0604020202020204" pitchFamily="34" charset="0"/>
              <a:buChar char="•"/>
            </a:pPr>
            <a:r>
              <a:rPr lang="en-US" sz="2100" b="1" dirty="0"/>
              <a:t>Anticipated stakeholder benefits: </a:t>
            </a:r>
            <a:r>
              <a:rPr lang="en-US" sz="2100" dirty="0"/>
              <a:t>Given changes proposed by city officials and the public (such as through the open-source software platform </a:t>
            </a:r>
            <a:r>
              <a:rPr lang="en-US" sz="2100" i="1" dirty="0"/>
              <a:t>Kurb</a:t>
            </a:r>
            <a:r>
              <a:rPr lang="en-US" sz="2100" dirty="0"/>
              <a:t>), we anticipate being able to quantify returns on investments through corresponding shifts in the magnitude of the network probability of failure. Here, a community’s system-wide failure is defined as any subset of the community’s population not being able to access and/or benefit sufficiently (if at all) from its surrounding community’s resources.</a:t>
            </a:r>
          </a:p>
        </p:txBody>
      </p:sp>
    </p:spTree>
    <p:extLst>
      <p:ext uri="{BB962C8B-B14F-4D97-AF65-F5344CB8AC3E}">
        <p14:creationId xmlns:p14="http://schemas.microsoft.com/office/powerpoint/2010/main" val="1576885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1"/>
          <p:cNvSpPr txBox="1">
            <a:spLocks/>
          </p:cNvSpPr>
          <p:nvPr/>
        </p:nvSpPr>
        <p:spPr>
          <a:xfrm>
            <a:off x="796834" y="291116"/>
            <a:ext cx="10646229" cy="100584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229651"/>
                </a:solidFill>
              </a:rPr>
              <a:t>Expected Outcomes</a:t>
            </a:r>
          </a:p>
        </p:txBody>
      </p:sp>
      <p:sp>
        <p:nvSpPr>
          <p:cNvPr id="3" name="Rectangle 2"/>
          <p:cNvSpPr/>
          <p:nvPr/>
        </p:nvSpPr>
        <p:spPr>
          <a:xfrm>
            <a:off x="308043" y="1025821"/>
            <a:ext cx="11575915" cy="3893374"/>
          </a:xfrm>
          <a:prstGeom prst="rect">
            <a:avLst/>
          </a:prstGeom>
        </p:spPr>
        <p:txBody>
          <a:bodyPr wrap="square">
            <a:spAutoFit/>
          </a:bodyPr>
          <a:lstStyle/>
          <a:p>
            <a:pPr marL="457200" indent="-457200">
              <a:buFont typeface="Arial" panose="020B0604020202020204" pitchFamily="34" charset="0"/>
              <a:buChar char="•"/>
            </a:pPr>
            <a:r>
              <a:rPr lang="en-US" sz="2100" b="1" dirty="0"/>
              <a:t>Outcome #1:</a:t>
            </a:r>
            <a:r>
              <a:rPr lang="en-US" sz="2100" dirty="0"/>
              <a:t> Formalization of a data-driven probabilistic spatio-temporal network reliability problem that accounts for stochastic link and nodal weights.</a:t>
            </a:r>
          </a:p>
          <a:p>
            <a:pPr marL="457200" indent="-457200">
              <a:buFont typeface="Arial" panose="020B0604020202020204" pitchFamily="34" charset="0"/>
              <a:buChar char="•"/>
            </a:pPr>
            <a:endParaRPr lang="en-US" sz="800" dirty="0"/>
          </a:p>
          <a:p>
            <a:pPr marL="457200" indent="-457200">
              <a:buFont typeface="Arial" panose="020B0604020202020204" pitchFamily="34" charset="0"/>
              <a:buChar char="•"/>
            </a:pPr>
            <a:r>
              <a:rPr lang="en-US" sz="2100" b="1" dirty="0"/>
              <a:t>Outcome #2:</a:t>
            </a:r>
            <a:r>
              <a:rPr lang="en-US" sz="2100" dirty="0"/>
              <a:t> Formalization of a novel lower limit state function that accounts for a community’s system-wide failure as defined as any subset of a community’s population not being able to access and/or benefit sufficiently (if at all) from its surrounding community’s resources.  This lower limit state function is integral to accounting for equity in the system performance metric.</a:t>
            </a:r>
          </a:p>
          <a:p>
            <a:pPr marL="457200" indent="-457200">
              <a:buFont typeface="Arial" panose="020B0604020202020204" pitchFamily="34" charset="0"/>
              <a:buChar char="•"/>
            </a:pPr>
            <a:endParaRPr lang="en-US" sz="800" dirty="0"/>
          </a:p>
          <a:p>
            <a:pPr marL="457200" indent="-457200">
              <a:buFont typeface="Arial" panose="020B0604020202020204" pitchFamily="34" charset="0"/>
              <a:buChar char="•"/>
            </a:pPr>
            <a:r>
              <a:rPr lang="en-US" sz="2100" b="1" dirty="0"/>
              <a:t>Outcome #3:</a:t>
            </a:r>
            <a:r>
              <a:rPr lang="en-US" sz="2100" dirty="0"/>
              <a:t> Application of the theoretical framework to a testbed using 7 months of sensed data. In situ data will provide a wealth of information necessary to characterize the probabilistic health of key transportation linkages based on, for example, daily environmental (i.e., weather) and operational conditions, which influence the network’s probability of failure.</a:t>
            </a:r>
          </a:p>
          <a:p>
            <a:pPr marL="457200" indent="-457200">
              <a:buFont typeface="Arial" panose="020B0604020202020204" pitchFamily="34" charset="0"/>
              <a:buChar char="•"/>
            </a:pPr>
            <a:endParaRPr lang="en-US" sz="2100" dirty="0"/>
          </a:p>
        </p:txBody>
      </p:sp>
    </p:spTree>
    <p:extLst>
      <p:ext uri="{BB962C8B-B14F-4D97-AF65-F5344CB8AC3E}">
        <p14:creationId xmlns:p14="http://schemas.microsoft.com/office/powerpoint/2010/main" val="33116948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2044</TotalTime>
  <Words>380</Words>
  <Application>Microsoft Office PowerPoint</Application>
  <PresentationFormat>Widescreen</PresentationFormat>
  <Paragraphs>24</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Smart and equitable parks: quantifying returns on investments based on probabilistic mobility-dependent correlates of park usage using cyber-physical system technologies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Schweyer</dc:creator>
  <cp:lastModifiedBy>Katherine Ann Flanigan</cp:lastModifiedBy>
  <cp:revision>124</cp:revision>
  <cp:lastPrinted>2018-05-02T12:17:04Z</cp:lastPrinted>
  <dcterms:created xsi:type="dcterms:W3CDTF">2018-05-02T11:57:11Z</dcterms:created>
  <dcterms:modified xsi:type="dcterms:W3CDTF">2021-03-19T16:23:05Z</dcterms:modified>
</cp:coreProperties>
</file>