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256" r:id="rId2"/>
    <p:sldId id="284" r:id="rId3"/>
    <p:sldId id="285" r:id="rId4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296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689" autoAdjust="0"/>
    <p:restoredTop sz="96291" autoAdjust="0"/>
  </p:normalViewPr>
  <p:slideViewPr>
    <p:cSldViewPr snapToGrid="0">
      <p:cViewPr>
        <p:scale>
          <a:sx n="110" d="100"/>
          <a:sy n="110" d="100"/>
        </p:scale>
        <p:origin x="248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3" d="100"/>
          <a:sy n="63" d="100"/>
        </p:scale>
        <p:origin x="2251" y="6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F37C4C-3102-4731-84E8-E2AFA6D69156}" type="datetimeFigureOut">
              <a:rPr lang="en-US" smtClean="0"/>
              <a:t>11/22/20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0C73C8-C028-4400-8964-B4CE8F24DB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76189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1FCC7F-EFEA-42EB-B5EF-05C5BAA68F89}" type="datetimeFigureOut">
              <a:rPr lang="en-US" smtClean="0"/>
              <a:t>11/22/20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63905" y="466725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499872" y="3694177"/>
            <a:ext cx="5937504" cy="513549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9" y="8686864"/>
            <a:ext cx="2881566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F70BAB-493A-4593-95B0-382775B89C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17064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63588" y="466725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70BAB-493A-4593-95B0-382775B89CB6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7280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 txBox="1">
            <a:spLocks noGrp="1" noChangeArrowheads="1"/>
          </p:cNvSpPr>
          <p:nvPr/>
        </p:nvSpPr>
        <p:spPr bwMode="auto">
          <a:xfrm>
            <a:off x="3884122" y="8685235"/>
            <a:ext cx="297232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6" tIns="45703" rIns="91406" bIns="45703" anchor="b"/>
          <a:lstStyle>
            <a:lvl1pPr defTabSz="91281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pPr algn="r" eaLnBrk="1" hangingPunct="1"/>
            <a:fld id="{B6C41186-8BAF-4C72-AE9F-69D4A5E46AB2}" type="slidenum">
              <a:rPr lang="en-US" sz="1200"/>
              <a:pPr algn="r" eaLnBrk="1" hangingPunct="1"/>
              <a:t>2</a:t>
            </a:fld>
            <a:endParaRPr lang="en-US" sz="1200" dirty="0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63588" y="466725"/>
            <a:ext cx="5575300" cy="3136900"/>
          </a:xfrm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69180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 txBox="1">
            <a:spLocks noGrp="1" noChangeArrowheads="1"/>
          </p:cNvSpPr>
          <p:nvPr/>
        </p:nvSpPr>
        <p:spPr bwMode="auto">
          <a:xfrm>
            <a:off x="3884122" y="8685235"/>
            <a:ext cx="297232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6" tIns="45703" rIns="91406" bIns="45703" anchor="b"/>
          <a:lstStyle>
            <a:lvl1pPr defTabSz="91281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pPr algn="r" eaLnBrk="1" hangingPunct="1"/>
            <a:fld id="{B6C41186-8BAF-4C72-AE9F-69D4A5E46AB2}" type="slidenum">
              <a:rPr lang="en-US" sz="1200"/>
              <a:pPr algn="r" eaLnBrk="1" hangingPunct="1"/>
              <a:t>3</a:t>
            </a:fld>
            <a:endParaRPr lang="en-US" sz="1200" dirty="0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63588" y="466725"/>
            <a:ext cx="5575300" cy="3136900"/>
          </a:xfrm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91785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669344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45133" y="2899954"/>
            <a:ext cx="10515600" cy="259774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71C829-7C76-419E-9C51-28C487C0F0AD}" type="datetimeFigureOut">
              <a:rPr lang="en-US" smtClean="0"/>
              <a:t>11/22/20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A6849BB-F5CC-45A2-B379-C801F0F0652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1849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71C829-7C76-419E-9C51-28C487C0F0AD}" type="datetimeFigureOut">
              <a:rPr lang="en-US" smtClean="0"/>
              <a:t>11/22/20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A6849BB-F5CC-45A2-B379-C801F0F0652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341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5133" y="2899954"/>
            <a:ext cx="10515600" cy="259774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948953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71C829-7C76-419E-9C51-28C487C0F0AD}" type="datetimeFigureOut">
              <a:rPr lang="en-US" smtClean="0"/>
              <a:t>11/22/20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A6849BB-F5CC-45A2-B379-C801F0F0652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72207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71C829-7C76-419E-9C51-28C487C0F0AD}" type="datetimeFigureOut">
              <a:rPr lang="en-US" smtClean="0"/>
              <a:t>11/22/20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A6849BB-F5CC-45A2-B379-C801F0F0652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97384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71C829-7C76-419E-9C51-28C487C0F0AD}" type="datetimeFigureOut">
              <a:rPr lang="en-US" smtClean="0"/>
              <a:t>11/22/20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A6849BB-F5CC-45A2-B379-C801F0F0652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0783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71C829-7C76-419E-9C51-28C487C0F0AD}" type="datetimeFigureOut">
              <a:rPr lang="en-US" smtClean="0"/>
              <a:t>11/22/20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A6849BB-F5CC-45A2-B379-C801F0F0652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3579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2528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71C829-7C76-419E-9C51-28C487C0F0AD}" type="datetimeFigureOut">
              <a:rPr lang="en-US" smtClean="0"/>
              <a:t>11/22/20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A6849BB-F5CC-45A2-B379-C801F0F0652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3547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71C829-7C76-419E-9C51-28C487C0F0AD}" type="datetimeFigureOut">
              <a:rPr lang="en-US" smtClean="0"/>
              <a:t>11/22/20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A6849BB-F5CC-45A2-B379-C801F0F0652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94872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49" y="6176963"/>
            <a:ext cx="1862138" cy="572544"/>
          </a:xfrm>
          <a:prstGeom prst="rect">
            <a:avLst/>
          </a:prstGeom>
        </p:spPr>
      </p:pic>
      <p:sp>
        <p:nvSpPr>
          <p:cNvPr id="5" name="Rounded Rectangle 4"/>
          <p:cNvSpPr/>
          <p:nvPr userDrawn="1"/>
        </p:nvSpPr>
        <p:spPr>
          <a:xfrm>
            <a:off x="2870041" y="6410879"/>
            <a:ext cx="6518787" cy="48916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3952" y="6173156"/>
            <a:ext cx="1666401" cy="579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407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ctr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400" b="1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ctr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8213BF35-BFD6-2243-A74B-73F31C181D3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99"/>
          <a:stretch/>
        </p:blipFill>
        <p:spPr>
          <a:xfrm>
            <a:off x="9025927" y="1955061"/>
            <a:ext cx="2237622" cy="305683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91D2702-A6F1-0641-A7C8-0BB4895D90B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871" r="9453"/>
          <a:stretch/>
        </p:blipFill>
        <p:spPr>
          <a:xfrm>
            <a:off x="1051191" y="1961258"/>
            <a:ext cx="2114883" cy="372420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1524000" y="425212"/>
            <a:ext cx="9144000" cy="1148317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dirty="0">
                <a:solidFill>
                  <a:srgbClr val="229651"/>
                </a:solidFill>
              </a:rPr>
              <a:t>Creating and Integrating Solutions to Enable the ‘Complete Trip’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93076" y="2427325"/>
            <a:ext cx="5605849" cy="3566494"/>
          </a:xfrm>
        </p:spPr>
        <p:txBody>
          <a:bodyPr>
            <a:normAutofit/>
          </a:bodyPr>
          <a:lstStyle/>
          <a:p>
            <a:r>
              <a:rPr lang="en-US" dirty="0"/>
              <a:t>Lead Researcher: </a:t>
            </a:r>
            <a:r>
              <a:rPr lang="en-US" b="0" dirty="0"/>
              <a:t>Stephen F. Smith</a:t>
            </a:r>
          </a:p>
          <a:p>
            <a:r>
              <a:rPr lang="en-US" dirty="0"/>
              <a:t>Project Team: </a:t>
            </a:r>
            <a:r>
              <a:rPr lang="en-US" b="0" dirty="0"/>
              <a:t>Patrick Carrington, Artur </a:t>
            </a:r>
            <a:r>
              <a:rPr lang="en-US" b="0" dirty="0" err="1"/>
              <a:t>Dubrawski</a:t>
            </a:r>
            <a:r>
              <a:rPr lang="en-US" b="0" dirty="0"/>
              <a:t>, </a:t>
            </a:r>
            <a:r>
              <a:rPr lang="en-US" b="0" dirty="0" err="1"/>
              <a:t>Srinivasa</a:t>
            </a:r>
            <a:r>
              <a:rPr lang="en-US" b="0" dirty="0"/>
              <a:t> Narasimhan, Jean Oh, Zachary B. Rubinstein, Robert </a:t>
            </a:r>
            <a:r>
              <a:rPr lang="en-US" b="0" dirty="0" err="1"/>
              <a:t>Tamburo</a:t>
            </a:r>
            <a:r>
              <a:rPr lang="en-US" b="0" dirty="0"/>
              <a:t>, </a:t>
            </a:r>
          </a:p>
          <a:p>
            <a:pPr>
              <a:spcBef>
                <a:spcPts val="0"/>
              </a:spcBef>
            </a:pPr>
            <a:r>
              <a:rPr lang="en-US" b="0" dirty="0"/>
              <a:t>Yi Zhang</a:t>
            </a:r>
          </a:p>
          <a:p>
            <a:endParaRPr lang="en-US" dirty="0"/>
          </a:p>
          <a:p>
            <a:r>
              <a:rPr lang="en-US" dirty="0"/>
              <a:t>Project Website: </a:t>
            </a:r>
            <a:r>
              <a:rPr lang="en-US" b="0" dirty="0"/>
              <a:t>To appear</a:t>
            </a:r>
          </a:p>
          <a:p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7DC9C88-7BC3-6B42-A143-25F1A8A503EC}"/>
              </a:ext>
            </a:extLst>
          </p:cNvPr>
          <p:cNvGrpSpPr/>
          <p:nvPr/>
        </p:nvGrpSpPr>
        <p:grpSpPr>
          <a:xfrm>
            <a:off x="243611" y="2232825"/>
            <a:ext cx="1246910" cy="2570453"/>
            <a:chOff x="4745367" y="481505"/>
            <a:chExt cx="2386939" cy="4928259"/>
          </a:xfrm>
        </p:grpSpPr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5176E101-5456-0149-882C-0347F0569B2D}"/>
                </a:ext>
              </a:extLst>
            </p:cNvPr>
            <p:cNvSpPr/>
            <p:nvPr/>
          </p:nvSpPr>
          <p:spPr>
            <a:xfrm>
              <a:off x="4745367" y="481505"/>
              <a:ext cx="2386939" cy="4928259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805328C4-AEAF-5A41-BFBD-ED8C4A66989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10137" y="719455"/>
              <a:ext cx="2057400" cy="4452360"/>
            </a:xfrm>
            <a:prstGeom prst="rect">
              <a:avLst/>
            </a:prstGeom>
            <a:ln>
              <a:solidFill>
                <a:srgbClr val="7030A0"/>
              </a:solidFill>
            </a:ln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DDF80FDA-179E-0643-92CD-F2D99658F336}"/>
              </a:ext>
            </a:extLst>
          </p:cNvPr>
          <p:cNvSpPr txBox="1"/>
          <p:nvPr/>
        </p:nvSpPr>
        <p:spPr>
          <a:xfrm>
            <a:off x="680578" y="5685461"/>
            <a:ext cx="20338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Safe intersection crossing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4FE2692-DF9D-244D-A5A0-5CD94D2C6F22}"/>
              </a:ext>
            </a:extLst>
          </p:cNvPr>
          <p:cNvSpPr txBox="1"/>
          <p:nvPr/>
        </p:nvSpPr>
        <p:spPr>
          <a:xfrm>
            <a:off x="8991325" y="5008566"/>
            <a:ext cx="161108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Pedestrian Friendly Routing and Navigation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EE0BA51E-C4A5-D448-98BB-4A10133B330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2410" y="2740953"/>
            <a:ext cx="1408822" cy="2937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2509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1"/>
          <p:cNvSpPr txBox="1">
            <a:spLocks/>
          </p:cNvSpPr>
          <p:nvPr/>
        </p:nvSpPr>
        <p:spPr>
          <a:xfrm>
            <a:off x="746969" y="128488"/>
            <a:ext cx="10646229" cy="10058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rgbClr val="229651"/>
                </a:solidFill>
              </a:rPr>
              <a:t>Creating and Integrating Solutions to Enable the Complete Trip – Overview</a:t>
            </a:r>
          </a:p>
        </p:txBody>
      </p:sp>
      <p:sp>
        <p:nvSpPr>
          <p:cNvPr id="3" name="Rectangle 2"/>
          <p:cNvSpPr/>
          <p:nvPr/>
        </p:nvSpPr>
        <p:spPr>
          <a:xfrm>
            <a:off x="481043" y="1437485"/>
            <a:ext cx="11346781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/>
              <a:t>Goal:</a:t>
            </a:r>
            <a:r>
              <a:rPr lang="en-US" sz="3200" dirty="0"/>
              <a:t> </a:t>
            </a:r>
            <a:r>
              <a:rPr lang="en-US" sz="3200" i="1" dirty="0"/>
              <a:t>Complete trip </a:t>
            </a:r>
            <a:r>
              <a:rPr lang="en-US" sz="3200" dirty="0"/>
              <a:t>technology support for travelers with disabilities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600" dirty="0"/>
              <a:t>Pedestrian friendly routing, Real-time obstacle detection and autonomous wheelchair assist, Safe intersection crossing, Coordination w/ public transit</a:t>
            </a: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3200" b="1" dirty="0"/>
              <a:t>Anticipated Outcomes: </a:t>
            </a:r>
            <a:r>
              <a:rPr lang="en-US" sz="3200" dirty="0"/>
              <a:t>Increased travel safety and efficiency </a:t>
            </a: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3200" b="1" dirty="0"/>
              <a:t>Partners</a:t>
            </a:r>
            <a:r>
              <a:rPr lang="en-US" sz="3200" dirty="0"/>
              <a:t>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600" dirty="0" err="1"/>
              <a:t>PathVu</a:t>
            </a:r>
            <a:r>
              <a:rPr lang="en-US" sz="2600" dirty="0"/>
              <a:t>- sidewalk database, wheelchair routing app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600" dirty="0"/>
              <a:t>Rapid Flow Technologies - real-time signal control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600" dirty="0"/>
              <a:t>Argo AI - autonomous vehicles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C805E0A-3601-6045-96F4-20A74DFBE327}"/>
              </a:ext>
            </a:extLst>
          </p:cNvPr>
          <p:cNvGrpSpPr/>
          <p:nvPr/>
        </p:nvGrpSpPr>
        <p:grpSpPr>
          <a:xfrm>
            <a:off x="8269647" y="4043299"/>
            <a:ext cx="3427548" cy="1965615"/>
            <a:chOff x="2747330" y="1393151"/>
            <a:chExt cx="5834897" cy="3412761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F61A4E1A-6974-EA47-8DC2-14F9E7B2EB0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994667" y="1393151"/>
              <a:ext cx="5587560" cy="3412761"/>
            </a:xfrm>
            <a:prstGeom prst="rect">
              <a:avLst/>
            </a:prstGeom>
          </p:spPr>
        </p:pic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2AC5F9C4-089C-CA40-A1F7-F6F308BDEA17}"/>
                </a:ext>
              </a:extLst>
            </p:cNvPr>
            <p:cNvSpPr/>
            <p:nvPr/>
          </p:nvSpPr>
          <p:spPr>
            <a:xfrm>
              <a:off x="3917810" y="3636680"/>
              <a:ext cx="494675" cy="329783"/>
            </a:xfrm>
            <a:prstGeom prst="ellipse">
              <a:avLst/>
            </a:prstGeom>
            <a:solidFill>
              <a:schemeClr val="accent1">
                <a:alpha val="2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DC45466A-C8F9-FF40-B1D0-BD3C0F1561BB}"/>
                </a:ext>
              </a:extLst>
            </p:cNvPr>
            <p:cNvSpPr/>
            <p:nvPr/>
          </p:nvSpPr>
          <p:spPr>
            <a:xfrm>
              <a:off x="3423135" y="3561729"/>
              <a:ext cx="494675" cy="329783"/>
            </a:xfrm>
            <a:prstGeom prst="ellipse">
              <a:avLst/>
            </a:prstGeom>
            <a:solidFill>
              <a:schemeClr val="accent1">
                <a:alpha val="2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E0FCF197-329F-1B4F-88DB-E511DCE09357}"/>
                </a:ext>
              </a:extLst>
            </p:cNvPr>
            <p:cNvSpPr/>
            <p:nvPr/>
          </p:nvSpPr>
          <p:spPr>
            <a:xfrm>
              <a:off x="3099598" y="3626686"/>
              <a:ext cx="494675" cy="329783"/>
            </a:xfrm>
            <a:prstGeom prst="ellipse">
              <a:avLst/>
            </a:prstGeom>
            <a:solidFill>
              <a:schemeClr val="accent1">
                <a:alpha val="2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1495417C-3277-C24D-8632-159F3C2F3E11}"/>
                </a:ext>
              </a:extLst>
            </p:cNvPr>
            <p:cNvSpPr/>
            <p:nvPr/>
          </p:nvSpPr>
          <p:spPr>
            <a:xfrm>
              <a:off x="4622347" y="3626686"/>
              <a:ext cx="494675" cy="329783"/>
            </a:xfrm>
            <a:prstGeom prst="ellipse">
              <a:avLst/>
            </a:prstGeom>
            <a:solidFill>
              <a:schemeClr val="accent1">
                <a:alpha val="2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DAF5983B-82B6-AE45-AF81-209AD1BDBFE2}"/>
                </a:ext>
              </a:extLst>
            </p:cNvPr>
            <p:cNvSpPr/>
            <p:nvPr/>
          </p:nvSpPr>
          <p:spPr>
            <a:xfrm>
              <a:off x="5034369" y="3609199"/>
              <a:ext cx="494675" cy="329783"/>
            </a:xfrm>
            <a:prstGeom prst="ellipse">
              <a:avLst/>
            </a:prstGeom>
            <a:solidFill>
              <a:schemeClr val="accent1">
                <a:alpha val="2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E792AD6-C941-5744-90B5-C90ACAADBE61}"/>
                </a:ext>
              </a:extLst>
            </p:cNvPr>
            <p:cNvSpPr/>
            <p:nvPr/>
          </p:nvSpPr>
          <p:spPr>
            <a:xfrm>
              <a:off x="2747330" y="3626685"/>
              <a:ext cx="494675" cy="329783"/>
            </a:xfrm>
            <a:prstGeom prst="ellipse">
              <a:avLst/>
            </a:prstGeom>
            <a:solidFill>
              <a:schemeClr val="accent1">
                <a:alpha val="2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F9FDB3D-167D-004F-B4D0-CB34B2BB0531}"/>
                </a:ext>
              </a:extLst>
            </p:cNvPr>
            <p:cNvCxnSpPr>
              <a:cxnSpLocks/>
              <a:stCxn id="10" idx="7"/>
            </p:cNvCxnSpPr>
            <p:nvPr/>
          </p:nvCxnSpPr>
          <p:spPr>
            <a:xfrm flipV="1">
              <a:off x="5044579" y="3099532"/>
              <a:ext cx="1189002" cy="5754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E7CDFB3D-3479-A246-BE1C-FA73BCA15DAC}"/>
                </a:ext>
              </a:extLst>
            </p:cNvPr>
            <p:cNvCxnSpPr>
              <a:cxnSpLocks/>
              <a:stCxn id="11" idx="7"/>
            </p:cNvCxnSpPr>
            <p:nvPr/>
          </p:nvCxnSpPr>
          <p:spPr>
            <a:xfrm flipV="1">
              <a:off x="5456601" y="3099533"/>
              <a:ext cx="776980" cy="5579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7DC35903-245E-9A48-A3A0-5CE50E4568A4}"/>
                </a:ext>
              </a:extLst>
            </p:cNvPr>
            <p:cNvCxnSpPr>
              <a:cxnSpLocks/>
              <a:stCxn id="7" idx="7"/>
            </p:cNvCxnSpPr>
            <p:nvPr/>
          </p:nvCxnSpPr>
          <p:spPr>
            <a:xfrm flipV="1">
              <a:off x="4340042" y="3099532"/>
              <a:ext cx="1893539" cy="5854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C15A5267-FDB5-8A49-AD26-DE32FF42E36A}"/>
                </a:ext>
              </a:extLst>
            </p:cNvPr>
            <p:cNvCxnSpPr>
              <a:cxnSpLocks/>
              <a:stCxn id="8" idx="0"/>
            </p:cNvCxnSpPr>
            <p:nvPr/>
          </p:nvCxnSpPr>
          <p:spPr>
            <a:xfrm flipV="1">
              <a:off x="3670473" y="3132011"/>
              <a:ext cx="2573318" cy="42971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4CA3F5F0-0FED-7148-A77E-14724A900942}"/>
                </a:ext>
              </a:extLst>
            </p:cNvPr>
            <p:cNvCxnSpPr>
              <a:cxnSpLocks/>
              <a:stCxn id="9" idx="7"/>
            </p:cNvCxnSpPr>
            <p:nvPr/>
          </p:nvCxnSpPr>
          <p:spPr>
            <a:xfrm flipV="1">
              <a:off x="3521830" y="3132012"/>
              <a:ext cx="2711751" cy="54297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CB38D268-D798-044D-86AF-22513E17AC79}"/>
                </a:ext>
              </a:extLst>
            </p:cNvPr>
            <p:cNvCxnSpPr>
              <a:cxnSpLocks/>
              <a:stCxn id="12" idx="6"/>
            </p:cNvCxnSpPr>
            <p:nvPr/>
          </p:nvCxnSpPr>
          <p:spPr>
            <a:xfrm flipV="1">
              <a:off x="3242005" y="3132011"/>
              <a:ext cx="2991576" cy="65956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39AE74E7-2C19-7442-B25F-EA18983E9E5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57132" y="2070208"/>
              <a:ext cx="1355876" cy="831955"/>
            </a:xfrm>
            <a:prstGeom prst="line">
              <a:avLst/>
            </a:prstGeom>
            <a:ln>
              <a:solidFill>
                <a:srgbClr val="FF0000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768854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1"/>
          <p:cNvSpPr txBox="1">
            <a:spLocks/>
          </p:cNvSpPr>
          <p:nvPr/>
        </p:nvSpPr>
        <p:spPr>
          <a:xfrm>
            <a:off x="861958" y="87122"/>
            <a:ext cx="10439400" cy="102523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rgbClr val="229651"/>
                </a:solidFill>
              </a:rPr>
              <a:t>Creating and Integrating Solutions to Enable the Complete Trip – Expected Outcomes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273433" y="1479253"/>
            <a:ext cx="8893716" cy="460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/>
              <a:t>Novel Capabilities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A wearable device that provides support for route planning, navigation, and intersection crossing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Speech-driven autonomous wheelchair navigation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Real-time connectivity to nearby vehicles and buses</a:t>
            </a: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3200" b="1" dirty="0"/>
              <a:t>Impact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Safer, less stressful, and more efficient travel for pedestrians with disabilities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Advancement of technology for automated wheelchair travel and sidewalk mapping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B5EC43E-DD35-DB4F-9E72-3201BAFB633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03" t="6020" r="27484" b="5081"/>
          <a:stretch/>
        </p:blipFill>
        <p:spPr>
          <a:xfrm>
            <a:off x="9392412" y="1727753"/>
            <a:ext cx="2215304" cy="242256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F29B2A7-DD8D-6446-A00F-70E0EA6237F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060"/>
          <a:stretch/>
        </p:blipFill>
        <p:spPr>
          <a:xfrm>
            <a:off x="8994175" y="4287714"/>
            <a:ext cx="3011778" cy="1715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1056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3914</TotalTime>
  <Words>193</Words>
  <Application>Microsoft Macintosh PowerPoint</Application>
  <PresentationFormat>Widescreen</PresentationFormat>
  <Paragraphs>27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ＭＳ Ｐゴシック</vt:lpstr>
      <vt:lpstr>Arial</vt:lpstr>
      <vt:lpstr>Calibri</vt:lpstr>
      <vt:lpstr>Calibri Light</vt:lpstr>
      <vt:lpstr>Office Theme</vt:lpstr>
      <vt:lpstr>Creating and Integrating Solutions to Enable the ‘Complete Trip’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Lisa Schweyer</dc:creator>
  <cp:lastModifiedBy>Stephen Smith</cp:lastModifiedBy>
  <cp:revision>149</cp:revision>
  <cp:lastPrinted>2018-05-02T12:17:04Z</cp:lastPrinted>
  <dcterms:created xsi:type="dcterms:W3CDTF">2018-05-02T11:57:11Z</dcterms:created>
  <dcterms:modified xsi:type="dcterms:W3CDTF">2020-11-25T04:00:16Z</dcterms:modified>
</cp:coreProperties>
</file>