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9"/>
  </p:notesMasterIdLst>
  <p:handoutMasterIdLst>
    <p:handoutMasterId r:id="rId20"/>
  </p:handoutMasterIdLst>
  <p:sldIdLst>
    <p:sldId id="256" r:id="rId2"/>
    <p:sldId id="269" r:id="rId3"/>
    <p:sldId id="359" r:id="rId4"/>
    <p:sldId id="351" r:id="rId5"/>
    <p:sldId id="434" r:id="rId6"/>
    <p:sldId id="435" r:id="rId7"/>
    <p:sldId id="440" r:id="rId8"/>
    <p:sldId id="441" r:id="rId9"/>
    <p:sldId id="442" r:id="rId10"/>
    <p:sldId id="445" r:id="rId11"/>
    <p:sldId id="447" r:id="rId12"/>
    <p:sldId id="446" r:id="rId13"/>
    <p:sldId id="448" r:id="rId14"/>
    <p:sldId id="451" r:id="rId15"/>
    <p:sldId id="452" r:id="rId16"/>
    <p:sldId id="453" r:id="rId17"/>
    <p:sldId id="35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0004"/>
    <a:srgbClr val="9C0D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882" autoAdjust="0"/>
    <p:restoredTop sz="86267" autoAdjust="0"/>
  </p:normalViewPr>
  <p:slideViewPr>
    <p:cSldViewPr snapToGrid="0" snapToObjects="1">
      <p:cViewPr varScale="1">
        <p:scale>
          <a:sx n="93" d="100"/>
          <a:sy n="93" d="100"/>
        </p:scale>
        <p:origin x="35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8" d="100"/>
          <a:sy n="88" d="100"/>
        </p:scale>
        <p:origin x="387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4FBD74-8369-4A49-BDD9-9C9100C9C2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ECA1D4-2E99-BF4B-A769-363F0F2EEE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21BBD3-8E3F-D344-BDDF-559F4DC350AA}" type="datetime1">
              <a:rPr lang="en-US" smtClean="0"/>
              <a:t>3/26/2022</a:t>
            </a:fld>
            <a:endParaRPr lang="en-US"/>
          </a:p>
        </p:txBody>
      </p:sp>
      <p:sp>
        <p:nvSpPr>
          <p:cNvPr id="4" name="Footer Placeholder 3">
            <a:extLst>
              <a:ext uri="{FF2B5EF4-FFF2-40B4-BE49-F238E27FC236}">
                <a16:creationId xmlns:a16="http://schemas.microsoft.com/office/drawing/2014/main" id="{247244A0-F469-764C-A3FF-040DB71A42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6707D16-33BA-644C-8F49-497F6B6583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8F45A4-414D-2C42-BB29-5F7D675204FB}" type="slidenum">
              <a:rPr lang="en-US" smtClean="0"/>
              <a:t>‹#›</a:t>
            </a:fld>
            <a:endParaRPr lang="en-US"/>
          </a:p>
        </p:txBody>
      </p:sp>
    </p:spTree>
    <p:extLst>
      <p:ext uri="{BB962C8B-B14F-4D97-AF65-F5344CB8AC3E}">
        <p14:creationId xmlns:p14="http://schemas.microsoft.com/office/powerpoint/2010/main" val="188251713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8C07B-5710-B146-AA30-D00CEBC48DA0}" type="datetime1">
              <a:rPr lang="en-US" smtClean="0"/>
              <a:t>3/26/2022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877C76-4B69-0445-8605-3A1704BF1F4A}" type="slidenum">
              <a:rPr lang="en-US" smtClean="0"/>
              <a:t>‹#›</a:t>
            </a:fld>
            <a:endParaRPr lang="en-US"/>
          </a:p>
        </p:txBody>
      </p:sp>
    </p:spTree>
    <p:extLst>
      <p:ext uri="{BB962C8B-B14F-4D97-AF65-F5344CB8AC3E}">
        <p14:creationId xmlns:p14="http://schemas.microsoft.com/office/powerpoint/2010/main" val="182279501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877C76-4B69-0445-8605-3A1704BF1F4A}" type="slidenum">
              <a:rPr lang="en-US" smtClean="0"/>
              <a:t>1</a:t>
            </a:fld>
            <a:endParaRPr lang="en-US"/>
          </a:p>
        </p:txBody>
      </p:sp>
      <p:sp>
        <p:nvSpPr>
          <p:cNvPr id="5" name="Footer Placeholder 4">
            <a:extLst>
              <a:ext uri="{FF2B5EF4-FFF2-40B4-BE49-F238E27FC236}">
                <a16:creationId xmlns:a16="http://schemas.microsoft.com/office/drawing/2014/main" id="{E0CB3768-1ECC-404A-9FDC-DC6CD6B05426}"/>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82241460-51C5-8841-90C5-CB0E8EB74333}"/>
              </a:ext>
            </a:extLst>
          </p:cNvPr>
          <p:cNvSpPr>
            <a:spLocks noGrp="1"/>
          </p:cNvSpPr>
          <p:nvPr>
            <p:ph type="dt" idx="1"/>
          </p:nvPr>
        </p:nvSpPr>
        <p:spPr/>
        <p:txBody>
          <a:bodyPr/>
          <a:lstStyle/>
          <a:p>
            <a:fld id="{024A557A-DACD-7242-8DA1-1DB72379C01A}" type="datetime1">
              <a:rPr lang="en-US" smtClean="0"/>
              <a:t>3/26/2022</a:t>
            </a:fld>
            <a:endParaRPr lang="en-US"/>
          </a:p>
        </p:txBody>
      </p:sp>
      <p:sp>
        <p:nvSpPr>
          <p:cNvPr id="7" name="Header Placeholder 6">
            <a:extLst>
              <a:ext uri="{FF2B5EF4-FFF2-40B4-BE49-F238E27FC236}">
                <a16:creationId xmlns:a16="http://schemas.microsoft.com/office/drawing/2014/main" id="{642EF6EB-A8B6-4643-A1BE-6CB897A58F6C}"/>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264679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Source: https://</a:t>
            </a:r>
            <a:r>
              <a:rPr lang="en-US" dirty="0" err="1"/>
              <a:t>en.wikipedia.org</a:t>
            </a:r>
            <a:r>
              <a:rPr lang="en-US" dirty="0"/>
              <a:t>/wiki/</a:t>
            </a:r>
            <a:r>
              <a:rPr lang="en-US"/>
              <a:t>Hopkins_statistic</a:t>
            </a:r>
            <a:endParaRPr lang="en-US" dirty="0"/>
          </a:p>
        </p:txBody>
      </p:sp>
      <p:sp>
        <p:nvSpPr>
          <p:cNvPr id="4" name="Slide Number Placeholder 3"/>
          <p:cNvSpPr>
            <a:spLocks noGrp="1"/>
          </p:cNvSpPr>
          <p:nvPr>
            <p:ph type="sldNum" sz="quarter" idx="5"/>
          </p:nvPr>
        </p:nvSpPr>
        <p:spPr/>
        <p:txBody>
          <a:bodyPr/>
          <a:lstStyle/>
          <a:p>
            <a:fld id="{78877C76-4B69-0445-8605-3A1704BF1F4A}" type="slidenum">
              <a:rPr lang="en-US" smtClean="0"/>
              <a:t>10</a:t>
            </a:fld>
            <a:endParaRPr lang="en-US"/>
          </a:p>
        </p:txBody>
      </p:sp>
    </p:spTree>
    <p:extLst>
      <p:ext uri="{BB962C8B-B14F-4D97-AF65-F5344CB8AC3E}">
        <p14:creationId xmlns:p14="http://schemas.microsoft.com/office/powerpoint/2010/main" val="2124909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Source: https://</a:t>
            </a:r>
            <a:r>
              <a:rPr lang="en-US" dirty="0" err="1"/>
              <a:t>en.wikipedia.org</a:t>
            </a:r>
            <a:r>
              <a:rPr lang="en-US" dirty="0"/>
              <a:t>/wiki/</a:t>
            </a:r>
            <a:r>
              <a:rPr lang="en-US" dirty="0" err="1"/>
              <a:t>Hopkins_statistic</a:t>
            </a:r>
            <a:endParaRPr lang="en-US" dirty="0"/>
          </a:p>
        </p:txBody>
      </p:sp>
      <p:sp>
        <p:nvSpPr>
          <p:cNvPr id="4" name="Slide Number Placeholder 3"/>
          <p:cNvSpPr>
            <a:spLocks noGrp="1"/>
          </p:cNvSpPr>
          <p:nvPr>
            <p:ph type="sldNum" sz="quarter" idx="5"/>
          </p:nvPr>
        </p:nvSpPr>
        <p:spPr/>
        <p:txBody>
          <a:bodyPr/>
          <a:lstStyle/>
          <a:p>
            <a:fld id="{78877C76-4B69-0445-8605-3A1704BF1F4A}" type="slidenum">
              <a:rPr lang="en-US" smtClean="0"/>
              <a:t>11</a:t>
            </a:fld>
            <a:endParaRPr lang="en-US"/>
          </a:p>
        </p:txBody>
      </p:sp>
    </p:spTree>
    <p:extLst>
      <p:ext uri="{BB962C8B-B14F-4D97-AF65-F5344CB8AC3E}">
        <p14:creationId xmlns:p14="http://schemas.microsoft.com/office/powerpoint/2010/main" val="4177038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Source: https://</a:t>
            </a:r>
            <a:r>
              <a:rPr lang="en-US" dirty="0" err="1"/>
              <a:t>en.wikipedia.org</a:t>
            </a:r>
            <a:r>
              <a:rPr lang="en-US" dirty="0"/>
              <a:t>/wiki/</a:t>
            </a:r>
            <a:r>
              <a:rPr lang="en-US"/>
              <a:t>Hopkins_statistic</a:t>
            </a:r>
            <a:endParaRPr lang="en-US" dirty="0"/>
          </a:p>
        </p:txBody>
      </p:sp>
      <p:sp>
        <p:nvSpPr>
          <p:cNvPr id="4" name="Slide Number Placeholder 3"/>
          <p:cNvSpPr>
            <a:spLocks noGrp="1"/>
          </p:cNvSpPr>
          <p:nvPr>
            <p:ph type="sldNum" sz="quarter" idx="5"/>
          </p:nvPr>
        </p:nvSpPr>
        <p:spPr/>
        <p:txBody>
          <a:bodyPr/>
          <a:lstStyle/>
          <a:p>
            <a:fld id="{78877C76-4B69-0445-8605-3A1704BF1F4A}" type="slidenum">
              <a:rPr lang="en-US" smtClean="0"/>
              <a:t>12</a:t>
            </a:fld>
            <a:endParaRPr lang="en-US"/>
          </a:p>
        </p:txBody>
      </p:sp>
    </p:spTree>
    <p:extLst>
      <p:ext uri="{BB962C8B-B14F-4D97-AF65-F5344CB8AC3E}">
        <p14:creationId xmlns:p14="http://schemas.microsoft.com/office/powerpoint/2010/main" val="2521463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Source: https://</a:t>
            </a:r>
            <a:r>
              <a:rPr lang="en-US" dirty="0" err="1"/>
              <a:t>en.wikipedia.org</a:t>
            </a:r>
            <a:r>
              <a:rPr lang="en-US" dirty="0"/>
              <a:t>/wiki/</a:t>
            </a:r>
            <a:r>
              <a:rPr lang="en-US"/>
              <a:t>Hopkins_statistic</a:t>
            </a:r>
            <a:endParaRPr lang="en-US" dirty="0"/>
          </a:p>
        </p:txBody>
      </p:sp>
      <p:sp>
        <p:nvSpPr>
          <p:cNvPr id="4" name="Slide Number Placeholder 3"/>
          <p:cNvSpPr>
            <a:spLocks noGrp="1"/>
          </p:cNvSpPr>
          <p:nvPr>
            <p:ph type="sldNum" sz="quarter" idx="5"/>
          </p:nvPr>
        </p:nvSpPr>
        <p:spPr/>
        <p:txBody>
          <a:bodyPr/>
          <a:lstStyle/>
          <a:p>
            <a:fld id="{78877C76-4B69-0445-8605-3A1704BF1F4A}" type="slidenum">
              <a:rPr lang="en-US" smtClean="0"/>
              <a:t>13</a:t>
            </a:fld>
            <a:endParaRPr lang="en-US"/>
          </a:p>
        </p:txBody>
      </p:sp>
    </p:spTree>
    <p:extLst>
      <p:ext uri="{BB962C8B-B14F-4D97-AF65-F5344CB8AC3E}">
        <p14:creationId xmlns:p14="http://schemas.microsoft.com/office/powerpoint/2010/main" val="99206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Source: https://</a:t>
            </a:r>
            <a:r>
              <a:rPr lang="en-US" dirty="0" err="1"/>
              <a:t>en.wikipedia.org</a:t>
            </a:r>
            <a:r>
              <a:rPr lang="en-US" dirty="0"/>
              <a:t>/wiki/</a:t>
            </a:r>
            <a:r>
              <a:rPr lang="en-US"/>
              <a:t>Hopkins_statistic</a:t>
            </a:r>
            <a:endParaRPr lang="en-US" dirty="0"/>
          </a:p>
        </p:txBody>
      </p:sp>
      <p:sp>
        <p:nvSpPr>
          <p:cNvPr id="4" name="Slide Number Placeholder 3"/>
          <p:cNvSpPr>
            <a:spLocks noGrp="1"/>
          </p:cNvSpPr>
          <p:nvPr>
            <p:ph type="sldNum" sz="quarter" idx="5"/>
          </p:nvPr>
        </p:nvSpPr>
        <p:spPr/>
        <p:txBody>
          <a:bodyPr/>
          <a:lstStyle/>
          <a:p>
            <a:fld id="{78877C76-4B69-0445-8605-3A1704BF1F4A}" type="slidenum">
              <a:rPr lang="en-US" smtClean="0"/>
              <a:t>14</a:t>
            </a:fld>
            <a:endParaRPr lang="en-US"/>
          </a:p>
        </p:txBody>
      </p:sp>
    </p:spTree>
    <p:extLst>
      <p:ext uri="{BB962C8B-B14F-4D97-AF65-F5344CB8AC3E}">
        <p14:creationId xmlns:p14="http://schemas.microsoft.com/office/powerpoint/2010/main" val="294190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Source: https://</a:t>
            </a:r>
            <a:r>
              <a:rPr lang="en-US" dirty="0" err="1"/>
              <a:t>en.wikipedia.org</a:t>
            </a:r>
            <a:r>
              <a:rPr lang="en-US" dirty="0"/>
              <a:t>/wiki/</a:t>
            </a:r>
            <a:r>
              <a:rPr lang="en-US"/>
              <a:t>Hopkins_statistic</a:t>
            </a:r>
            <a:endParaRPr lang="en-US" dirty="0"/>
          </a:p>
        </p:txBody>
      </p:sp>
      <p:sp>
        <p:nvSpPr>
          <p:cNvPr id="4" name="Slide Number Placeholder 3"/>
          <p:cNvSpPr>
            <a:spLocks noGrp="1"/>
          </p:cNvSpPr>
          <p:nvPr>
            <p:ph type="sldNum" sz="quarter" idx="5"/>
          </p:nvPr>
        </p:nvSpPr>
        <p:spPr/>
        <p:txBody>
          <a:bodyPr/>
          <a:lstStyle/>
          <a:p>
            <a:fld id="{78877C76-4B69-0445-8605-3A1704BF1F4A}" type="slidenum">
              <a:rPr lang="en-US" smtClean="0"/>
              <a:t>15</a:t>
            </a:fld>
            <a:endParaRPr lang="en-US"/>
          </a:p>
        </p:txBody>
      </p:sp>
    </p:spTree>
    <p:extLst>
      <p:ext uri="{BB962C8B-B14F-4D97-AF65-F5344CB8AC3E}">
        <p14:creationId xmlns:p14="http://schemas.microsoft.com/office/powerpoint/2010/main" val="2088151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Source: https://</a:t>
            </a:r>
            <a:r>
              <a:rPr lang="en-US" dirty="0" err="1"/>
              <a:t>en.wikipedia.org</a:t>
            </a:r>
            <a:r>
              <a:rPr lang="en-US" dirty="0"/>
              <a:t>/wiki/</a:t>
            </a:r>
            <a:r>
              <a:rPr lang="en-US"/>
              <a:t>Hopkins_statistic</a:t>
            </a:r>
            <a:endParaRPr lang="en-US" dirty="0"/>
          </a:p>
        </p:txBody>
      </p:sp>
      <p:sp>
        <p:nvSpPr>
          <p:cNvPr id="4" name="Slide Number Placeholder 3"/>
          <p:cNvSpPr>
            <a:spLocks noGrp="1"/>
          </p:cNvSpPr>
          <p:nvPr>
            <p:ph type="sldNum" sz="quarter" idx="5"/>
          </p:nvPr>
        </p:nvSpPr>
        <p:spPr/>
        <p:txBody>
          <a:bodyPr/>
          <a:lstStyle/>
          <a:p>
            <a:fld id="{78877C76-4B69-0445-8605-3A1704BF1F4A}" type="slidenum">
              <a:rPr lang="en-US" smtClean="0"/>
              <a:t>16</a:t>
            </a:fld>
            <a:endParaRPr lang="en-US"/>
          </a:p>
        </p:txBody>
      </p:sp>
    </p:spTree>
    <p:extLst>
      <p:ext uri="{BB962C8B-B14F-4D97-AF65-F5344CB8AC3E}">
        <p14:creationId xmlns:p14="http://schemas.microsoft.com/office/powerpoint/2010/main" val="3148825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877C76-4B69-0445-8605-3A1704BF1F4A}" type="slidenum">
              <a:rPr lang="en-US" smtClean="0"/>
              <a:t>17</a:t>
            </a:fld>
            <a:endParaRPr lang="en-US"/>
          </a:p>
        </p:txBody>
      </p:sp>
      <p:sp>
        <p:nvSpPr>
          <p:cNvPr id="5" name="Footer Placeholder 4">
            <a:extLst>
              <a:ext uri="{FF2B5EF4-FFF2-40B4-BE49-F238E27FC236}">
                <a16:creationId xmlns:a16="http://schemas.microsoft.com/office/drawing/2014/main" id="{D4100CDB-E116-084B-BCF2-4761E35BC6A5}"/>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46998DF9-20D1-6D4A-A092-06584FE5792B}"/>
              </a:ext>
            </a:extLst>
          </p:cNvPr>
          <p:cNvSpPr>
            <a:spLocks noGrp="1"/>
          </p:cNvSpPr>
          <p:nvPr>
            <p:ph type="dt" idx="1"/>
          </p:nvPr>
        </p:nvSpPr>
        <p:spPr/>
        <p:txBody>
          <a:bodyPr/>
          <a:lstStyle/>
          <a:p>
            <a:fld id="{1F06C072-5ADD-EF41-94F8-83CCAAAC8285}" type="datetime1">
              <a:rPr lang="en-US" smtClean="0"/>
              <a:t>3/26/2022</a:t>
            </a:fld>
            <a:endParaRPr lang="en-US"/>
          </a:p>
        </p:txBody>
      </p:sp>
      <p:sp>
        <p:nvSpPr>
          <p:cNvPr id="7" name="Header Placeholder 6">
            <a:extLst>
              <a:ext uri="{FF2B5EF4-FFF2-40B4-BE49-F238E27FC236}">
                <a16:creationId xmlns:a16="http://schemas.microsoft.com/office/drawing/2014/main" id="{81F4E8CF-BF7E-4F44-8617-57952F45711D}"/>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162873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877C76-4B69-0445-8605-3A1704BF1F4A}" type="slidenum">
              <a:rPr lang="en-US" smtClean="0"/>
              <a:t>2</a:t>
            </a:fld>
            <a:endParaRPr lang="en-US"/>
          </a:p>
        </p:txBody>
      </p:sp>
      <p:sp>
        <p:nvSpPr>
          <p:cNvPr id="5" name="Footer Placeholder 4">
            <a:extLst>
              <a:ext uri="{FF2B5EF4-FFF2-40B4-BE49-F238E27FC236}">
                <a16:creationId xmlns:a16="http://schemas.microsoft.com/office/drawing/2014/main" id="{F516C2B8-DFE5-344F-8163-C5C59DCA0104}"/>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C9DEC6E0-28D6-3944-84C0-0F4C008B4CC3}"/>
              </a:ext>
            </a:extLst>
          </p:cNvPr>
          <p:cNvSpPr>
            <a:spLocks noGrp="1"/>
          </p:cNvSpPr>
          <p:nvPr>
            <p:ph type="dt" idx="1"/>
          </p:nvPr>
        </p:nvSpPr>
        <p:spPr/>
        <p:txBody>
          <a:bodyPr/>
          <a:lstStyle/>
          <a:p>
            <a:fld id="{234ACCCF-C87C-8649-A1C0-92CCB7DF4DE1}" type="datetime1">
              <a:rPr lang="en-US" smtClean="0"/>
              <a:t>3/26/2022</a:t>
            </a:fld>
            <a:endParaRPr lang="en-US"/>
          </a:p>
        </p:txBody>
      </p:sp>
      <p:sp>
        <p:nvSpPr>
          <p:cNvPr id="7" name="Header Placeholder 6">
            <a:extLst>
              <a:ext uri="{FF2B5EF4-FFF2-40B4-BE49-F238E27FC236}">
                <a16:creationId xmlns:a16="http://schemas.microsoft.com/office/drawing/2014/main" id="{2D0645E5-6919-0C41-95D3-DC86DD2E4FBB}"/>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861337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877C76-4B69-0445-8605-3A1704BF1F4A}" type="slidenum">
              <a:rPr lang="en-US" smtClean="0"/>
              <a:t>3</a:t>
            </a:fld>
            <a:endParaRPr lang="en-US"/>
          </a:p>
        </p:txBody>
      </p:sp>
      <p:sp>
        <p:nvSpPr>
          <p:cNvPr id="5" name="Footer Placeholder 4">
            <a:extLst>
              <a:ext uri="{FF2B5EF4-FFF2-40B4-BE49-F238E27FC236}">
                <a16:creationId xmlns:a16="http://schemas.microsoft.com/office/drawing/2014/main" id="{D4100CDB-E116-084B-BCF2-4761E35BC6A5}"/>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46998DF9-20D1-6D4A-A092-06584FE5792B}"/>
              </a:ext>
            </a:extLst>
          </p:cNvPr>
          <p:cNvSpPr>
            <a:spLocks noGrp="1"/>
          </p:cNvSpPr>
          <p:nvPr>
            <p:ph type="dt" idx="1"/>
          </p:nvPr>
        </p:nvSpPr>
        <p:spPr/>
        <p:txBody>
          <a:bodyPr/>
          <a:lstStyle/>
          <a:p>
            <a:fld id="{1F06C072-5ADD-EF41-94F8-83CCAAAC8285}" type="datetime1">
              <a:rPr lang="en-US" smtClean="0"/>
              <a:t>3/26/2022</a:t>
            </a:fld>
            <a:endParaRPr lang="en-US"/>
          </a:p>
        </p:txBody>
      </p:sp>
      <p:sp>
        <p:nvSpPr>
          <p:cNvPr id="7" name="Header Placeholder 6">
            <a:extLst>
              <a:ext uri="{FF2B5EF4-FFF2-40B4-BE49-F238E27FC236}">
                <a16:creationId xmlns:a16="http://schemas.microsoft.com/office/drawing/2014/main" id="{81F4E8CF-BF7E-4F44-8617-57952F45711D}"/>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4643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877C76-4B69-0445-8605-3A1704BF1F4A}" type="slidenum">
              <a:rPr lang="en-US" smtClean="0"/>
              <a:t>4</a:t>
            </a:fld>
            <a:endParaRPr lang="en-US"/>
          </a:p>
        </p:txBody>
      </p:sp>
      <p:sp>
        <p:nvSpPr>
          <p:cNvPr id="5" name="Footer Placeholder 4">
            <a:extLst>
              <a:ext uri="{FF2B5EF4-FFF2-40B4-BE49-F238E27FC236}">
                <a16:creationId xmlns:a16="http://schemas.microsoft.com/office/drawing/2014/main" id="{D4100CDB-E116-084B-BCF2-4761E35BC6A5}"/>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46998DF9-20D1-6D4A-A092-06584FE5792B}"/>
              </a:ext>
            </a:extLst>
          </p:cNvPr>
          <p:cNvSpPr>
            <a:spLocks noGrp="1"/>
          </p:cNvSpPr>
          <p:nvPr>
            <p:ph type="dt" idx="1"/>
          </p:nvPr>
        </p:nvSpPr>
        <p:spPr/>
        <p:txBody>
          <a:bodyPr/>
          <a:lstStyle/>
          <a:p>
            <a:fld id="{1F06C072-5ADD-EF41-94F8-83CCAAAC8285}" type="datetime1">
              <a:rPr lang="en-US" smtClean="0"/>
              <a:t>3/26/2022</a:t>
            </a:fld>
            <a:endParaRPr lang="en-US"/>
          </a:p>
        </p:txBody>
      </p:sp>
      <p:sp>
        <p:nvSpPr>
          <p:cNvPr id="7" name="Header Placeholder 6">
            <a:extLst>
              <a:ext uri="{FF2B5EF4-FFF2-40B4-BE49-F238E27FC236}">
                <a16:creationId xmlns:a16="http://schemas.microsoft.com/office/drawing/2014/main" id="{81F4E8CF-BF7E-4F44-8617-57952F45711D}"/>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990165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877C76-4B69-0445-8605-3A1704BF1F4A}" type="slidenum">
              <a:rPr lang="en-US" smtClean="0"/>
              <a:t>5</a:t>
            </a:fld>
            <a:endParaRPr lang="en-US"/>
          </a:p>
        </p:txBody>
      </p:sp>
    </p:spTree>
    <p:extLst>
      <p:ext uri="{BB962C8B-B14F-4D97-AF65-F5344CB8AC3E}">
        <p14:creationId xmlns:p14="http://schemas.microsoft.com/office/powerpoint/2010/main" val="340452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877C76-4B69-0445-8605-3A1704BF1F4A}" type="slidenum">
              <a:rPr lang="en-US" smtClean="0"/>
              <a:t>6</a:t>
            </a:fld>
            <a:endParaRPr lang="en-US"/>
          </a:p>
        </p:txBody>
      </p:sp>
    </p:spTree>
    <p:extLst>
      <p:ext uri="{BB962C8B-B14F-4D97-AF65-F5344CB8AC3E}">
        <p14:creationId xmlns:p14="http://schemas.microsoft.com/office/powerpoint/2010/main" val="996241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877C76-4B69-0445-8605-3A1704BF1F4A}" type="slidenum">
              <a:rPr lang="en-US" smtClean="0"/>
              <a:t>7</a:t>
            </a:fld>
            <a:endParaRPr lang="en-US"/>
          </a:p>
        </p:txBody>
      </p:sp>
    </p:spTree>
    <p:extLst>
      <p:ext uri="{BB962C8B-B14F-4D97-AF65-F5344CB8AC3E}">
        <p14:creationId xmlns:p14="http://schemas.microsoft.com/office/powerpoint/2010/main" val="2600591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Source: https://</a:t>
            </a:r>
            <a:r>
              <a:rPr lang="en-US" dirty="0" err="1"/>
              <a:t>en.wikipedia.org</a:t>
            </a:r>
            <a:r>
              <a:rPr lang="en-US" dirty="0"/>
              <a:t>/wiki/</a:t>
            </a:r>
            <a:r>
              <a:rPr lang="en-US" dirty="0" err="1"/>
              <a:t>Hopkins_statistic</a:t>
            </a:r>
            <a:endParaRPr lang="en-US" dirty="0"/>
          </a:p>
        </p:txBody>
      </p:sp>
      <p:sp>
        <p:nvSpPr>
          <p:cNvPr id="4" name="Slide Number Placeholder 3"/>
          <p:cNvSpPr>
            <a:spLocks noGrp="1"/>
          </p:cNvSpPr>
          <p:nvPr>
            <p:ph type="sldNum" sz="quarter" idx="5"/>
          </p:nvPr>
        </p:nvSpPr>
        <p:spPr/>
        <p:txBody>
          <a:bodyPr/>
          <a:lstStyle/>
          <a:p>
            <a:fld id="{78877C76-4B69-0445-8605-3A1704BF1F4A}" type="slidenum">
              <a:rPr lang="en-US" smtClean="0"/>
              <a:t>8</a:t>
            </a:fld>
            <a:endParaRPr lang="en-US"/>
          </a:p>
        </p:txBody>
      </p:sp>
    </p:spTree>
    <p:extLst>
      <p:ext uri="{BB962C8B-B14F-4D97-AF65-F5344CB8AC3E}">
        <p14:creationId xmlns:p14="http://schemas.microsoft.com/office/powerpoint/2010/main" val="127559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Source: https://</a:t>
            </a:r>
            <a:r>
              <a:rPr lang="en-US" dirty="0" err="1"/>
              <a:t>en.wikipedia.org</a:t>
            </a:r>
            <a:r>
              <a:rPr lang="en-US" dirty="0"/>
              <a:t>/wiki/</a:t>
            </a:r>
            <a:r>
              <a:rPr lang="en-US"/>
              <a:t>Hopkins_statistic</a:t>
            </a:r>
            <a:endParaRPr lang="en-US" dirty="0"/>
          </a:p>
        </p:txBody>
      </p:sp>
      <p:sp>
        <p:nvSpPr>
          <p:cNvPr id="4" name="Slide Number Placeholder 3"/>
          <p:cNvSpPr>
            <a:spLocks noGrp="1"/>
          </p:cNvSpPr>
          <p:nvPr>
            <p:ph type="sldNum" sz="quarter" idx="5"/>
          </p:nvPr>
        </p:nvSpPr>
        <p:spPr/>
        <p:txBody>
          <a:bodyPr/>
          <a:lstStyle/>
          <a:p>
            <a:fld id="{78877C76-4B69-0445-8605-3A1704BF1F4A}" type="slidenum">
              <a:rPr lang="en-US" smtClean="0"/>
              <a:t>9</a:t>
            </a:fld>
            <a:endParaRPr lang="en-US"/>
          </a:p>
        </p:txBody>
      </p:sp>
    </p:spTree>
    <p:extLst>
      <p:ext uri="{BB962C8B-B14F-4D97-AF65-F5344CB8AC3E}">
        <p14:creationId xmlns:p14="http://schemas.microsoft.com/office/powerpoint/2010/main" val="573763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a:extLst>
              <a:ext uri="{FF2B5EF4-FFF2-40B4-BE49-F238E27FC236}">
                <a16:creationId xmlns:a16="http://schemas.microsoft.com/office/drawing/2014/main" id="{C2C8BA14-6BCD-D846-8A2E-F74040454F39}"/>
              </a:ext>
            </a:extLst>
          </p:cNvPr>
          <p:cNvSpPr>
            <a:spLocks noGrp="1"/>
          </p:cNvSpPr>
          <p:nvPr>
            <p:ph type="sldNum" sz="quarter" idx="10"/>
          </p:nvPr>
        </p:nvSpPr>
        <p:spPr/>
        <p:txBody>
          <a:bodyPr/>
          <a:lstStyle/>
          <a:p>
            <a:fld id="{ABE39B13-D4D1-D347-9DBC-C7910C9039B8}" type="slidenum">
              <a:rPr lang="en-US" smtClean="0"/>
              <a:t>‹#›</a:t>
            </a:fld>
            <a:endParaRPr lang="en-US"/>
          </a:p>
        </p:txBody>
      </p:sp>
    </p:spTree>
    <p:extLst>
      <p:ext uri="{BB962C8B-B14F-4D97-AF65-F5344CB8AC3E}">
        <p14:creationId xmlns:p14="http://schemas.microsoft.com/office/powerpoint/2010/main" val="64487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4790"/>
            <a:ext cx="8229600" cy="92284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630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14AD4D-5246-0146-8047-224DD03786DC}" type="slidenum">
              <a:rPr lang="en-US" smtClean="0"/>
              <a:t>‹#›</a:t>
            </a:fld>
            <a:endParaRPr lang="en-US"/>
          </a:p>
        </p:txBody>
      </p:sp>
    </p:spTree>
    <p:extLst>
      <p:ext uri="{BB962C8B-B14F-4D97-AF65-F5344CB8AC3E}">
        <p14:creationId xmlns:p14="http://schemas.microsoft.com/office/powerpoint/2010/main" val="3048793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94790"/>
            <a:ext cx="8229600" cy="92284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361B6C2-1E71-204C-9DC7-F8CCB24079E4}"/>
              </a:ext>
            </a:extLst>
          </p:cNvPr>
          <p:cNvSpPr>
            <a:spLocks noGrp="1"/>
          </p:cNvSpPr>
          <p:nvPr>
            <p:ph type="sldNum" sz="quarter" idx="10"/>
          </p:nvPr>
        </p:nvSpPr>
        <p:spPr/>
        <p:txBody>
          <a:bodyPr/>
          <a:lstStyle/>
          <a:p>
            <a:fld id="{ABE39B13-D4D1-D347-9DBC-C7910C9039B8}" type="slidenum">
              <a:rPr lang="en-US" smtClean="0"/>
              <a:t>‹#›</a:t>
            </a:fld>
            <a:endParaRPr lang="en-US"/>
          </a:p>
        </p:txBody>
      </p:sp>
    </p:spTree>
    <p:extLst>
      <p:ext uri="{BB962C8B-B14F-4D97-AF65-F5344CB8AC3E}">
        <p14:creationId xmlns:p14="http://schemas.microsoft.com/office/powerpoint/2010/main" val="3280528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3797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94790"/>
            <a:ext cx="8229600" cy="92284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170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4790"/>
            <a:ext cx="8229600" cy="92284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523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94790"/>
            <a:ext cx="8229600" cy="92284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07564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19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9571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1273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3509644" y="6607340"/>
            <a:ext cx="5347137" cy="0"/>
          </a:xfrm>
          <a:prstGeom prst="line">
            <a:avLst/>
          </a:prstGeom>
          <a:ln>
            <a:solidFill>
              <a:srgbClr val="AC0004"/>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372920" y="375930"/>
            <a:ext cx="8483861" cy="0"/>
          </a:xfrm>
          <a:prstGeom prst="line">
            <a:avLst/>
          </a:prstGeom>
          <a:ln>
            <a:solidFill>
              <a:srgbClr val="AC0004"/>
            </a:solidFill>
          </a:ln>
          <a:effectLst/>
        </p:spPr>
        <p:style>
          <a:lnRef idx="2">
            <a:schemeClr val="accent1"/>
          </a:lnRef>
          <a:fillRef idx="0">
            <a:schemeClr val="accent1"/>
          </a:fillRef>
          <a:effectRef idx="1">
            <a:schemeClr val="accent1"/>
          </a:effectRef>
          <a:fontRef idx="minor">
            <a:schemeClr val="tx1"/>
          </a:fontRef>
        </p:style>
      </p:cxnSp>
      <p:pic>
        <p:nvPicPr>
          <p:cNvPr id="4" name="Picture 3" descr="Civil_Environmental_Engineering_Unitmark_Red_and_Black.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7200" y="6209430"/>
            <a:ext cx="2921576" cy="448382"/>
          </a:xfrm>
          <a:prstGeom prst="rect">
            <a:avLst/>
          </a:prstGeom>
        </p:spPr>
      </p:pic>
      <p:sp>
        <p:nvSpPr>
          <p:cNvPr id="5" name="Slide Number Placeholder 4">
            <a:extLst>
              <a:ext uri="{FF2B5EF4-FFF2-40B4-BE49-F238E27FC236}">
                <a16:creationId xmlns:a16="http://schemas.microsoft.com/office/drawing/2014/main" id="{A1A69E78-25CA-4144-B850-39667C2B5BF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E39B13-D4D1-D347-9DBC-C7910C9039B8}" type="slidenum">
              <a:rPr lang="en-US" smtClean="0"/>
              <a:t>‹#›</a:t>
            </a:fld>
            <a:endParaRPr lang="en-US"/>
          </a:p>
        </p:txBody>
      </p:sp>
    </p:spTree>
    <p:extLst>
      <p:ext uri="{BB962C8B-B14F-4D97-AF65-F5344CB8AC3E}">
        <p14:creationId xmlns:p14="http://schemas.microsoft.com/office/powerpoint/2010/main" val="2534659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Open Sans"/>
          <a:ea typeface="+mj-ea"/>
          <a:cs typeface="Open San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4.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www.cnblogs.com/ljhdo/p/5556635.html" TargetMode="External"/><Relationship Id="rId7" Type="http://schemas.openxmlformats.org/officeDocument/2006/relationships/hyperlink" Target="http://www.datakit.cn/blog/2017/02/05/t_sne_full.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doi.org/10.1016/j.trc.2013.10.002" TargetMode="External"/><Relationship Id="rId5" Type="http://schemas.openxmlformats.org/officeDocument/2006/relationships/hyperlink" Target="https://blog.csdn.net/tszupup/article/details/84997804" TargetMode="External"/><Relationship Id="rId4" Type="http://schemas.openxmlformats.org/officeDocument/2006/relationships/hyperlink" Target="https://www.i4k.xyz/article/swy_swy_swy/10610900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59CF8-D97A-DF40-859E-4CC5355BF548}"/>
              </a:ext>
            </a:extLst>
          </p:cNvPr>
          <p:cNvSpPr>
            <a:spLocks noGrp="1"/>
          </p:cNvSpPr>
          <p:nvPr>
            <p:ph type="sldNum" sz="quarter" idx="10"/>
          </p:nvPr>
        </p:nvSpPr>
        <p:spPr/>
        <p:txBody>
          <a:bodyPr/>
          <a:lstStyle/>
          <a:p>
            <a:fld id="{ABE39B13-D4D1-D347-9DBC-C7910C9039B8}" type="slidenum">
              <a:rPr lang="en-US" smtClean="0"/>
              <a:t>1</a:t>
            </a:fld>
            <a:endParaRPr lang="en-US"/>
          </a:p>
        </p:txBody>
      </p:sp>
      <p:sp>
        <p:nvSpPr>
          <p:cNvPr id="5" name="Title 1">
            <a:extLst>
              <a:ext uri="{FF2B5EF4-FFF2-40B4-BE49-F238E27FC236}">
                <a16:creationId xmlns:a16="http://schemas.microsoft.com/office/drawing/2014/main" id="{900A0E95-2902-D54C-A58C-702ED78F497F}"/>
              </a:ext>
            </a:extLst>
          </p:cNvPr>
          <p:cNvSpPr txBox="1">
            <a:spLocks/>
          </p:cNvSpPr>
          <p:nvPr/>
        </p:nvSpPr>
        <p:spPr>
          <a:xfrm>
            <a:off x="685799" y="1571947"/>
            <a:ext cx="8262991" cy="3076162"/>
          </a:xfrm>
          <a:prstGeom prst="rect">
            <a:avLst/>
          </a:prstGeom>
        </p:spPr>
        <p:txBody>
          <a:bodyPr anchor="t">
            <a:normAutofit/>
          </a:bodyPr>
          <a:lstStyle>
            <a:lvl1pPr algn="ctr" defTabSz="457200" rtl="0" eaLnBrk="1" latinLnBrk="0" hangingPunct="1">
              <a:spcBef>
                <a:spcPct val="0"/>
              </a:spcBef>
              <a:buNone/>
              <a:defRPr sz="4400" kern="1200">
                <a:solidFill>
                  <a:schemeClr val="tx1"/>
                </a:solidFill>
                <a:latin typeface="Open Sans"/>
                <a:ea typeface="+mj-ea"/>
                <a:cs typeface="Open Sans"/>
              </a:defRPr>
            </a:lvl1pPr>
          </a:lstStyle>
          <a:p>
            <a:pPr algn="l"/>
            <a:r>
              <a:rPr lang="en-US" sz="3600" b="1" dirty="0"/>
              <a:t>Clustering Heavy Duty Truck Failure Modes for Proactive Safety Inspection and Efficient Operations of Commercial Vehicle Fleets </a:t>
            </a:r>
          </a:p>
        </p:txBody>
      </p:sp>
      <p:sp>
        <p:nvSpPr>
          <p:cNvPr id="6" name="Subtitle 2">
            <a:extLst>
              <a:ext uri="{FF2B5EF4-FFF2-40B4-BE49-F238E27FC236}">
                <a16:creationId xmlns:a16="http://schemas.microsoft.com/office/drawing/2014/main" id="{A8E0ABAC-99D7-F54C-B480-DD9A40EF0799}"/>
              </a:ext>
            </a:extLst>
          </p:cNvPr>
          <p:cNvSpPr txBox="1">
            <a:spLocks/>
          </p:cNvSpPr>
          <p:nvPr/>
        </p:nvSpPr>
        <p:spPr>
          <a:xfrm>
            <a:off x="685800" y="4437530"/>
            <a:ext cx="7772400" cy="977900"/>
          </a:xfrm>
          <a:prstGeom prst="rect">
            <a:avLst/>
          </a:prstGeom>
        </p:spPr>
        <p:txBody>
          <a:bodyPr anchor="b">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Open Sans"/>
                <a:ea typeface="+mn-ea"/>
                <a:cs typeface="Open Sans"/>
              </a:defRPr>
            </a:lvl1pPr>
            <a:lvl2pPr marL="457200" indent="0" algn="ctr" defTabSz="457200" rtl="0" eaLnBrk="1" latinLnBrk="0" hangingPunct="1">
              <a:spcBef>
                <a:spcPct val="20000"/>
              </a:spcBef>
              <a:buFont typeface="Arial"/>
              <a:buNone/>
              <a:defRPr sz="2800" kern="1200">
                <a:solidFill>
                  <a:schemeClr val="tx1">
                    <a:tint val="75000"/>
                  </a:schemeClr>
                </a:solidFill>
                <a:latin typeface="Open Sans"/>
                <a:ea typeface="+mn-ea"/>
                <a:cs typeface="Open Sans"/>
              </a:defRPr>
            </a:lvl2pPr>
            <a:lvl3pPr marL="914400" indent="0" algn="ctr" defTabSz="457200" rtl="0" eaLnBrk="1" latinLnBrk="0" hangingPunct="1">
              <a:spcBef>
                <a:spcPct val="20000"/>
              </a:spcBef>
              <a:buFont typeface="Arial"/>
              <a:buNone/>
              <a:defRPr sz="2400" kern="1200">
                <a:solidFill>
                  <a:schemeClr val="tx1">
                    <a:tint val="75000"/>
                  </a:schemeClr>
                </a:solidFill>
                <a:latin typeface="Open Sans"/>
                <a:ea typeface="+mn-ea"/>
                <a:cs typeface="Open Sans"/>
              </a:defRPr>
            </a:lvl3pPr>
            <a:lvl4pPr marL="1371600" indent="0" algn="ctr" defTabSz="457200" rtl="0" eaLnBrk="1" latinLnBrk="0" hangingPunct="1">
              <a:spcBef>
                <a:spcPct val="20000"/>
              </a:spcBef>
              <a:buFont typeface="Arial"/>
              <a:buNone/>
              <a:defRPr sz="2000" kern="1200">
                <a:solidFill>
                  <a:schemeClr val="tx1">
                    <a:tint val="75000"/>
                  </a:schemeClr>
                </a:solidFill>
                <a:latin typeface="Open Sans"/>
                <a:ea typeface="+mn-ea"/>
                <a:cs typeface="Open Sans"/>
              </a:defRPr>
            </a:lvl4pPr>
            <a:lvl5pPr marL="1828800" indent="0" algn="ctr" defTabSz="457200" rtl="0" eaLnBrk="1" latinLnBrk="0" hangingPunct="1">
              <a:spcBef>
                <a:spcPct val="20000"/>
              </a:spcBef>
              <a:buFont typeface="Arial"/>
              <a:buNone/>
              <a:defRPr sz="2000" kern="1200">
                <a:solidFill>
                  <a:schemeClr val="tx1">
                    <a:tint val="75000"/>
                  </a:schemeClr>
                </a:solidFill>
                <a:latin typeface="Open Sans"/>
                <a:ea typeface="+mn-ea"/>
                <a:cs typeface="Open San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a:t>Chenyu Yuan</a:t>
            </a:r>
          </a:p>
          <a:p>
            <a:pPr algn="l"/>
            <a:r>
              <a:rPr lang="en-US" sz="2000" dirty="0"/>
              <a:t>Presentation at the 7th Annual UTC Conference for the Southeastern Region in Boca Raton, FL</a:t>
            </a:r>
          </a:p>
        </p:txBody>
      </p:sp>
    </p:spTree>
    <p:extLst>
      <p:ext uri="{BB962C8B-B14F-4D97-AF65-F5344CB8AC3E}">
        <p14:creationId xmlns:p14="http://schemas.microsoft.com/office/powerpoint/2010/main" val="1536638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42A4D-023B-4D46-82E7-510B5B2CAE0B}"/>
              </a:ext>
            </a:extLst>
          </p:cNvPr>
          <p:cNvSpPr>
            <a:spLocks noGrp="1"/>
          </p:cNvSpPr>
          <p:nvPr>
            <p:ph type="title"/>
          </p:nvPr>
        </p:nvSpPr>
        <p:spPr>
          <a:xfrm>
            <a:off x="258439" y="397595"/>
            <a:ext cx="8627123" cy="692136"/>
          </a:xfrm>
        </p:spPr>
        <p:txBody>
          <a:bodyPr>
            <a:normAutofit/>
          </a:bodyPr>
          <a:lstStyle/>
          <a:p>
            <a:r>
              <a:rPr lang="en-US" sz="2400" dirty="0"/>
              <a:t>Current Practice – K-means Algorithm</a:t>
            </a:r>
          </a:p>
        </p:txBody>
      </p:sp>
      <p:sp>
        <p:nvSpPr>
          <p:cNvPr id="14" name="Rounded Rectangle 13">
            <a:extLst>
              <a:ext uri="{FF2B5EF4-FFF2-40B4-BE49-F238E27FC236}">
                <a16:creationId xmlns:a16="http://schemas.microsoft.com/office/drawing/2014/main" id="{90157E70-1DC1-0F41-A0AD-97141460F881}"/>
              </a:ext>
            </a:extLst>
          </p:cNvPr>
          <p:cNvSpPr/>
          <p:nvPr/>
        </p:nvSpPr>
        <p:spPr>
          <a:xfrm>
            <a:off x="258439" y="3884923"/>
            <a:ext cx="1457325" cy="952883"/>
          </a:xfrm>
          <a:prstGeom prst="roundRect">
            <a:avLst/>
          </a:prstGeom>
          <a:solidFill>
            <a:schemeClr val="accent2">
              <a:lumMod val="60000"/>
              <a:lumOff val="40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K Value Estimation</a:t>
            </a:r>
          </a:p>
        </p:txBody>
      </p:sp>
      <p:sp>
        <p:nvSpPr>
          <p:cNvPr id="15" name="Rounded Rectangle 14">
            <a:extLst>
              <a:ext uri="{FF2B5EF4-FFF2-40B4-BE49-F238E27FC236}">
                <a16:creationId xmlns:a16="http://schemas.microsoft.com/office/drawing/2014/main" id="{A1EFD7D4-EE95-9349-AA8D-F76B721D223C}"/>
              </a:ext>
            </a:extLst>
          </p:cNvPr>
          <p:cNvSpPr/>
          <p:nvPr/>
        </p:nvSpPr>
        <p:spPr>
          <a:xfrm>
            <a:off x="472751" y="5313632"/>
            <a:ext cx="1028700" cy="6000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Cluster Evaluation</a:t>
            </a:r>
          </a:p>
        </p:txBody>
      </p:sp>
      <p:sp>
        <p:nvSpPr>
          <p:cNvPr id="3" name="Down Arrow 2">
            <a:extLst>
              <a:ext uri="{FF2B5EF4-FFF2-40B4-BE49-F238E27FC236}">
                <a16:creationId xmlns:a16="http://schemas.microsoft.com/office/drawing/2014/main" id="{36937BF5-C000-C143-B906-1684C954FFDD}"/>
              </a:ext>
            </a:extLst>
          </p:cNvPr>
          <p:cNvSpPr/>
          <p:nvPr/>
        </p:nvSpPr>
        <p:spPr>
          <a:xfrm>
            <a:off x="829939" y="2040965"/>
            <a:ext cx="314325" cy="2762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Down Arrow 15">
            <a:extLst>
              <a:ext uri="{FF2B5EF4-FFF2-40B4-BE49-F238E27FC236}">
                <a16:creationId xmlns:a16="http://schemas.microsoft.com/office/drawing/2014/main" id="{C15B6410-2284-4643-A872-D29A987C76F5}"/>
              </a:ext>
            </a:extLst>
          </p:cNvPr>
          <p:cNvSpPr/>
          <p:nvPr/>
        </p:nvSpPr>
        <p:spPr>
          <a:xfrm>
            <a:off x="829939" y="3548105"/>
            <a:ext cx="314325" cy="2762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Down Arrow 17">
            <a:extLst>
              <a:ext uri="{FF2B5EF4-FFF2-40B4-BE49-F238E27FC236}">
                <a16:creationId xmlns:a16="http://schemas.microsoft.com/office/drawing/2014/main" id="{B27D0C4F-AE6B-BA43-A267-90C26365DC52}"/>
              </a:ext>
            </a:extLst>
          </p:cNvPr>
          <p:cNvSpPr/>
          <p:nvPr/>
        </p:nvSpPr>
        <p:spPr>
          <a:xfrm>
            <a:off x="829939" y="4957763"/>
            <a:ext cx="314325" cy="2762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ight Arrow 18">
            <a:extLst>
              <a:ext uri="{FF2B5EF4-FFF2-40B4-BE49-F238E27FC236}">
                <a16:creationId xmlns:a16="http://schemas.microsoft.com/office/drawing/2014/main" id="{62297FFA-F013-5A43-942A-566E7C1AD904}"/>
              </a:ext>
            </a:extLst>
          </p:cNvPr>
          <p:cNvSpPr/>
          <p:nvPr/>
        </p:nvSpPr>
        <p:spPr>
          <a:xfrm>
            <a:off x="1905000" y="4185318"/>
            <a:ext cx="619125" cy="352094"/>
          </a:xfrm>
          <a:prstGeom prst="rightArrow">
            <a:avLst/>
          </a:prstGeom>
          <a:solidFill>
            <a:schemeClr val="accent2">
              <a:lumMod val="60000"/>
              <a:lumOff val="4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Rounded Rectangle 16">
            <a:extLst>
              <a:ext uri="{FF2B5EF4-FFF2-40B4-BE49-F238E27FC236}">
                <a16:creationId xmlns:a16="http://schemas.microsoft.com/office/drawing/2014/main" id="{2E495D17-7CB2-EB4E-9A85-5EA82D4FB57D}"/>
              </a:ext>
            </a:extLst>
          </p:cNvPr>
          <p:cNvSpPr/>
          <p:nvPr/>
        </p:nvSpPr>
        <p:spPr>
          <a:xfrm>
            <a:off x="258439" y="1154859"/>
            <a:ext cx="1457325" cy="7860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Basic Data Statistics</a:t>
            </a:r>
          </a:p>
        </p:txBody>
      </p:sp>
      <p:sp>
        <p:nvSpPr>
          <p:cNvPr id="12" name="Rounded Rectangle 11">
            <a:extLst>
              <a:ext uri="{FF2B5EF4-FFF2-40B4-BE49-F238E27FC236}">
                <a16:creationId xmlns:a16="http://schemas.microsoft.com/office/drawing/2014/main" id="{E23CC472-CB88-144E-BD32-CCC5F47BB3CD}"/>
              </a:ext>
            </a:extLst>
          </p:cNvPr>
          <p:cNvSpPr/>
          <p:nvPr/>
        </p:nvSpPr>
        <p:spPr>
          <a:xfrm>
            <a:off x="258439" y="2451755"/>
            <a:ext cx="1457325" cy="9532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Data Standardization and </a:t>
            </a:r>
            <a:r>
              <a:rPr lang="en-US" sz="1350" dirty="0" err="1"/>
              <a:t>Clusterable</a:t>
            </a:r>
            <a:r>
              <a:rPr lang="en-US" sz="1350" dirty="0"/>
              <a:t> Evaluation</a:t>
            </a:r>
          </a:p>
        </p:txBody>
      </p:sp>
      <p:sp>
        <p:nvSpPr>
          <p:cNvPr id="4" name="TextBox 3">
            <a:extLst>
              <a:ext uri="{FF2B5EF4-FFF2-40B4-BE49-F238E27FC236}">
                <a16:creationId xmlns:a16="http://schemas.microsoft.com/office/drawing/2014/main" id="{282B38DA-CD8F-1E4A-B58B-A6DB9B8FE80B}"/>
              </a:ext>
            </a:extLst>
          </p:cNvPr>
          <p:cNvSpPr txBox="1"/>
          <p:nvPr/>
        </p:nvSpPr>
        <p:spPr>
          <a:xfrm>
            <a:off x="1751099" y="1530597"/>
            <a:ext cx="1527213" cy="369332"/>
          </a:xfrm>
          <a:prstGeom prst="rect">
            <a:avLst/>
          </a:prstGeom>
          <a:noFill/>
        </p:spPr>
        <p:txBody>
          <a:bodyPr wrap="none" rtlCol="0">
            <a:spAutoFit/>
          </a:bodyPr>
          <a:lstStyle/>
          <a:p>
            <a:r>
              <a:rPr lang="en-US" b="1" dirty="0">
                <a:solidFill>
                  <a:srgbClr val="FF0000"/>
                </a:solidFill>
              </a:rPr>
              <a:t>For Dataset B:</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B8888D0-AD77-2C4F-966B-B3F183EB6D5C}"/>
                  </a:ext>
                </a:extLst>
              </p:cNvPr>
              <p:cNvSpPr txBox="1"/>
              <p:nvPr/>
            </p:nvSpPr>
            <p:spPr>
              <a:xfrm>
                <a:off x="2698956" y="2136045"/>
                <a:ext cx="5796116" cy="953659"/>
              </a:xfrm>
              <a:prstGeom prst="rect">
                <a:avLst/>
              </a:prstGeom>
              <a:noFill/>
            </p:spPr>
            <p:txBody>
              <a:bodyPr wrap="square" rtlCol="0">
                <a:spAutoFit/>
              </a:bodyPr>
              <a:lstStyle/>
              <a:p>
                <a:r>
                  <a:rPr lang="en-US" sz="1350" dirty="0"/>
                  <a:t>Given Dataset </a:t>
                </a:r>
                <a14:m>
                  <m:oMath xmlns:m="http://schemas.openxmlformats.org/officeDocument/2006/math">
                    <m:r>
                      <a:rPr lang="en-US" sz="1350" i="1">
                        <a:latin typeface="Cambria Math" panose="02040503050406030204" pitchFamily="18" charset="0"/>
                      </a:rPr>
                      <m:t>𝑋</m:t>
                    </m:r>
                    <m:r>
                      <a:rPr lang="en-US" sz="1350" i="1">
                        <a:latin typeface="Cambria Math" panose="02040503050406030204" pitchFamily="18" charset="0"/>
                      </a:rPr>
                      <m:t>=</m:t>
                    </m:r>
                    <m:d>
                      <m:dPr>
                        <m:begChr m:val="{"/>
                        <m:endChr m:val="}"/>
                        <m:ctrlPr>
                          <a:rPr lang="en-US" sz="1350" i="1">
                            <a:latin typeface="Cambria Math" panose="02040503050406030204" pitchFamily="18" charset="0"/>
                          </a:rPr>
                        </m:ctrlPr>
                      </m:dPr>
                      <m:e>
                        <m:sSup>
                          <m:sSupPr>
                            <m:ctrlPr>
                              <a:rPr lang="en-US" sz="1350" i="1">
                                <a:latin typeface="Cambria Math" panose="02040503050406030204" pitchFamily="18" charset="0"/>
                              </a:rPr>
                            </m:ctrlPr>
                          </m:sSupPr>
                          <m:e>
                            <m:r>
                              <a:rPr lang="en-US" sz="1350" i="1">
                                <a:latin typeface="Cambria Math" panose="02040503050406030204" pitchFamily="18" charset="0"/>
                              </a:rPr>
                              <m:t>𝑥</m:t>
                            </m:r>
                          </m:e>
                          <m:sup>
                            <m:d>
                              <m:dPr>
                                <m:ctrlPr>
                                  <a:rPr lang="en-US" sz="1350" i="1">
                                    <a:latin typeface="Cambria Math" panose="02040503050406030204" pitchFamily="18" charset="0"/>
                                  </a:rPr>
                                </m:ctrlPr>
                              </m:dPr>
                              <m:e>
                                <m:r>
                                  <a:rPr lang="en-US" sz="1350" i="1">
                                    <a:latin typeface="Cambria Math" panose="02040503050406030204" pitchFamily="18" charset="0"/>
                                  </a:rPr>
                                  <m:t>1</m:t>
                                </m:r>
                              </m:e>
                            </m:d>
                          </m:sup>
                        </m:sSup>
                        <m:r>
                          <a:rPr lang="en-US" sz="1350" i="1">
                            <a:latin typeface="Cambria Math" panose="02040503050406030204" pitchFamily="18" charset="0"/>
                          </a:rPr>
                          <m:t>, </m:t>
                        </m:r>
                        <m:sSup>
                          <m:sSupPr>
                            <m:ctrlPr>
                              <a:rPr lang="en-US" sz="1350" i="1">
                                <a:latin typeface="Cambria Math" panose="02040503050406030204" pitchFamily="18" charset="0"/>
                              </a:rPr>
                            </m:ctrlPr>
                          </m:sSupPr>
                          <m:e>
                            <m:r>
                              <a:rPr lang="en-US" sz="1350" i="1">
                                <a:latin typeface="Cambria Math" panose="02040503050406030204" pitchFamily="18" charset="0"/>
                              </a:rPr>
                              <m:t>𝑥</m:t>
                            </m:r>
                          </m:e>
                          <m:sup>
                            <m:d>
                              <m:dPr>
                                <m:ctrlPr>
                                  <a:rPr lang="en-US" sz="1350" i="1">
                                    <a:latin typeface="Cambria Math" panose="02040503050406030204" pitchFamily="18" charset="0"/>
                                  </a:rPr>
                                </m:ctrlPr>
                              </m:dPr>
                              <m:e>
                                <m:r>
                                  <a:rPr lang="en-US" sz="1350" i="1">
                                    <a:latin typeface="Cambria Math" panose="02040503050406030204" pitchFamily="18" charset="0"/>
                                  </a:rPr>
                                  <m:t>2</m:t>
                                </m:r>
                              </m:e>
                            </m:d>
                          </m:sup>
                        </m:sSup>
                        <m:r>
                          <a:rPr lang="en-US" sz="1350" i="1">
                            <a:latin typeface="Cambria Math" panose="02040503050406030204" pitchFamily="18" charset="0"/>
                          </a:rPr>
                          <m:t>, </m:t>
                        </m:r>
                        <m:sSup>
                          <m:sSupPr>
                            <m:ctrlPr>
                              <a:rPr lang="en-US" sz="1350" i="1">
                                <a:latin typeface="Cambria Math" panose="02040503050406030204" pitchFamily="18" charset="0"/>
                              </a:rPr>
                            </m:ctrlPr>
                          </m:sSupPr>
                          <m:e>
                            <m:r>
                              <a:rPr lang="en-US" sz="1350" i="1">
                                <a:latin typeface="Cambria Math" panose="02040503050406030204" pitchFamily="18" charset="0"/>
                              </a:rPr>
                              <m:t>𝑥</m:t>
                            </m:r>
                          </m:e>
                          <m:sup>
                            <m:d>
                              <m:dPr>
                                <m:ctrlPr>
                                  <a:rPr lang="en-US" sz="1350" i="1">
                                    <a:latin typeface="Cambria Math" panose="02040503050406030204" pitchFamily="18" charset="0"/>
                                  </a:rPr>
                                </m:ctrlPr>
                              </m:dPr>
                              <m:e>
                                <m:r>
                                  <a:rPr lang="en-US" sz="1350" i="1">
                                    <a:latin typeface="Cambria Math" panose="02040503050406030204" pitchFamily="18" charset="0"/>
                                  </a:rPr>
                                  <m:t>3</m:t>
                                </m:r>
                              </m:e>
                            </m:d>
                          </m:sup>
                        </m:sSup>
                        <m:r>
                          <a:rPr lang="en-US" sz="1350" i="1">
                            <a:latin typeface="Cambria Math" panose="02040503050406030204" pitchFamily="18" charset="0"/>
                          </a:rPr>
                          <m:t>, </m:t>
                        </m:r>
                        <m:sSup>
                          <m:sSupPr>
                            <m:ctrlPr>
                              <a:rPr lang="en-US" sz="1350" i="1">
                                <a:latin typeface="Cambria Math" panose="02040503050406030204" pitchFamily="18" charset="0"/>
                              </a:rPr>
                            </m:ctrlPr>
                          </m:sSupPr>
                          <m:e>
                            <m:r>
                              <a:rPr lang="en-US" sz="1350" i="1">
                                <a:latin typeface="Cambria Math" panose="02040503050406030204" pitchFamily="18" charset="0"/>
                              </a:rPr>
                              <m:t>𝑥</m:t>
                            </m:r>
                          </m:e>
                          <m:sup>
                            <m:d>
                              <m:dPr>
                                <m:ctrlPr>
                                  <a:rPr lang="en-US" sz="1350" i="1">
                                    <a:latin typeface="Cambria Math" panose="02040503050406030204" pitchFamily="18" charset="0"/>
                                  </a:rPr>
                                </m:ctrlPr>
                              </m:dPr>
                              <m:e>
                                <m:r>
                                  <a:rPr lang="en-US" sz="1350" i="1">
                                    <a:latin typeface="Cambria Math" panose="02040503050406030204" pitchFamily="18" charset="0"/>
                                  </a:rPr>
                                  <m:t>4</m:t>
                                </m:r>
                              </m:e>
                            </m:d>
                          </m:sup>
                        </m:sSup>
                        <m:r>
                          <a:rPr lang="en-US" sz="1350" i="1">
                            <a:latin typeface="Cambria Math" panose="02040503050406030204" pitchFamily="18" charset="0"/>
                          </a:rPr>
                          <m:t>, …, </m:t>
                        </m:r>
                        <m:sSup>
                          <m:sSupPr>
                            <m:ctrlPr>
                              <a:rPr lang="en-US" sz="1350" i="1">
                                <a:latin typeface="Cambria Math" panose="02040503050406030204" pitchFamily="18" charset="0"/>
                              </a:rPr>
                            </m:ctrlPr>
                          </m:sSupPr>
                          <m:e>
                            <m:r>
                              <a:rPr lang="en-US" sz="1350" i="1">
                                <a:latin typeface="Cambria Math" panose="02040503050406030204" pitchFamily="18" charset="0"/>
                              </a:rPr>
                              <m:t>𝑥</m:t>
                            </m:r>
                          </m:e>
                          <m:sup>
                            <m:d>
                              <m:dPr>
                                <m:ctrlPr>
                                  <a:rPr lang="en-US" sz="1350" i="1">
                                    <a:latin typeface="Cambria Math" panose="02040503050406030204" pitchFamily="18" charset="0"/>
                                  </a:rPr>
                                </m:ctrlPr>
                              </m:dPr>
                              <m:e>
                                <m:r>
                                  <a:rPr lang="en-US" sz="1350" i="1">
                                    <a:latin typeface="Cambria Math" panose="02040503050406030204" pitchFamily="18" charset="0"/>
                                  </a:rPr>
                                  <m:t>𝑛</m:t>
                                </m:r>
                              </m:e>
                            </m:d>
                          </m:sup>
                        </m:sSup>
                      </m:e>
                    </m:d>
                  </m:oMath>
                </a14:m>
                <a:r>
                  <a:rPr lang="en-US" sz="1350" dirty="0"/>
                  <a:t>, every sample point </a:t>
                </a:r>
                <a14:m>
                  <m:oMath xmlns:m="http://schemas.openxmlformats.org/officeDocument/2006/math">
                    <m:sSup>
                      <m:sSupPr>
                        <m:ctrlPr>
                          <a:rPr lang="en-US" sz="1350" i="1">
                            <a:latin typeface="Cambria Math" panose="02040503050406030204" pitchFamily="18" charset="0"/>
                          </a:rPr>
                        </m:ctrlPr>
                      </m:sSupPr>
                      <m:e>
                        <m:r>
                          <a:rPr lang="en-US" sz="1350" i="1">
                            <a:latin typeface="Cambria Math" panose="02040503050406030204" pitchFamily="18" charset="0"/>
                          </a:rPr>
                          <m:t>𝑥</m:t>
                        </m:r>
                      </m:e>
                      <m:sup>
                        <m:r>
                          <a:rPr lang="en-US" sz="1350" i="1">
                            <a:latin typeface="Cambria Math" panose="02040503050406030204" pitchFamily="18" charset="0"/>
                          </a:rPr>
                          <m:t>(</m:t>
                        </m:r>
                        <m:r>
                          <a:rPr lang="en-US" sz="1350" i="1">
                            <a:latin typeface="Cambria Math" panose="02040503050406030204" pitchFamily="18" charset="0"/>
                          </a:rPr>
                          <m:t>𝑖</m:t>
                        </m:r>
                        <m:r>
                          <a:rPr lang="en-US" sz="1350" i="1">
                            <a:latin typeface="Cambria Math" panose="02040503050406030204" pitchFamily="18" charset="0"/>
                          </a:rPr>
                          <m:t>)</m:t>
                        </m:r>
                      </m:sup>
                    </m:sSup>
                    <m:r>
                      <a:rPr lang="en-US" sz="1350" i="1">
                        <a:latin typeface="Cambria Math" panose="02040503050406030204" pitchFamily="18" charset="0"/>
                        <a:ea typeface="Cambria Math" panose="02040503050406030204" pitchFamily="18" charset="0"/>
                      </a:rPr>
                      <m:t>∈</m:t>
                    </m:r>
                    <m:sSup>
                      <m:sSupPr>
                        <m:ctrlPr>
                          <a:rPr lang="en-US" sz="1350" i="1">
                            <a:latin typeface="Cambria Math" panose="02040503050406030204" pitchFamily="18" charset="0"/>
                            <a:ea typeface="Cambria Math" panose="02040503050406030204" pitchFamily="18" charset="0"/>
                          </a:rPr>
                        </m:ctrlPr>
                      </m:sSupPr>
                      <m:e>
                        <m:r>
                          <a:rPr lang="en-US" sz="1350" i="1">
                            <a:latin typeface="Cambria Math" panose="02040503050406030204" pitchFamily="18" charset="0"/>
                            <a:ea typeface="Cambria Math" panose="02040503050406030204" pitchFamily="18" charset="0"/>
                          </a:rPr>
                          <m:t>ℝ</m:t>
                        </m:r>
                      </m:e>
                      <m:sup>
                        <m:r>
                          <a:rPr lang="en-US" sz="1350" i="1">
                            <a:latin typeface="Cambria Math" panose="02040503050406030204" pitchFamily="18" charset="0"/>
                            <a:ea typeface="Cambria Math" panose="02040503050406030204" pitchFamily="18" charset="0"/>
                          </a:rPr>
                          <m:t>𝑑</m:t>
                        </m:r>
                      </m:sup>
                    </m:sSup>
                    <m:r>
                      <a:rPr lang="en-US" sz="1350" i="1">
                        <a:latin typeface="Cambria Math" panose="02040503050406030204" pitchFamily="18" charset="0"/>
                        <a:ea typeface="Cambria Math" panose="02040503050406030204" pitchFamily="18" charset="0"/>
                      </a:rPr>
                      <m:t>.</m:t>
                    </m:r>
                  </m:oMath>
                </a14:m>
                <a:endParaRPr lang="en-US" sz="1350" dirty="0">
                  <a:ea typeface="Cambria Math" panose="02040503050406030204" pitchFamily="18" charset="0"/>
                </a:endParaRPr>
              </a:p>
              <a:p>
                <a:r>
                  <a:rPr lang="en-US" sz="1350" dirty="0"/>
                  <a:t>K-means algorithm is trying to classify n data points in to k different cluster </a:t>
                </a:r>
                <a14:m>
                  <m:oMath xmlns:m="http://schemas.openxmlformats.org/officeDocument/2006/math">
                    <m:r>
                      <a:rPr lang="en-US" sz="1350" i="1">
                        <a:latin typeface="Cambria Math" panose="02040503050406030204" pitchFamily="18" charset="0"/>
                      </a:rPr>
                      <m:t>𝑆</m:t>
                    </m:r>
                    <m:r>
                      <a:rPr lang="en-US" sz="1350" i="1">
                        <a:latin typeface="Cambria Math" panose="02040503050406030204" pitchFamily="18" charset="0"/>
                      </a:rPr>
                      <m:t>={</m:t>
                    </m:r>
                    <m:sSub>
                      <m:sSubPr>
                        <m:ctrlPr>
                          <a:rPr lang="en-US" sz="1350" i="1">
                            <a:latin typeface="Cambria Math" panose="02040503050406030204" pitchFamily="18" charset="0"/>
                          </a:rPr>
                        </m:ctrlPr>
                      </m:sSubPr>
                      <m:e>
                        <m:r>
                          <a:rPr lang="en-US" sz="1350" i="1">
                            <a:latin typeface="Cambria Math" panose="02040503050406030204" pitchFamily="18" charset="0"/>
                          </a:rPr>
                          <m:t>𝑆</m:t>
                        </m:r>
                      </m:e>
                      <m:sub>
                        <m:r>
                          <a:rPr lang="en-US" sz="1350" i="1">
                            <a:latin typeface="Cambria Math" panose="02040503050406030204" pitchFamily="18" charset="0"/>
                          </a:rPr>
                          <m:t>1</m:t>
                        </m:r>
                      </m:sub>
                    </m:sSub>
                    <m:r>
                      <a:rPr lang="en-US" sz="1350" i="1">
                        <a:latin typeface="Cambria Math" panose="02040503050406030204" pitchFamily="18" charset="0"/>
                      </a:rPr>
                      <m:t>, </m:t>
                    </m:r>
                    <m:sSub>
                      <m:sSubPr>
                        <m:ctrlPr>
                          <a:rPr lang="en-US" sz="1350" i="1">
                            <a:latin typeface="Cambria Math" panose="02040503050406030204" pitchFamily="18" charset="0"/>
                          </a:rPr>
                        </m:ctrlPr>
                      </m:sSubPr>
                      <m:e>
                        <m:r>
                          <a:rPr lang="en-US" sz="1350" i="1">
                            <a:latin typeface="Cambria Math" panose="02040503050406030204" pitchFamily="18" charset="0"/>
                          </a:rPr>
                          <m:t>𝑆</m:t>
                        </m:r>
                      </m:e>
                      <m:sub>
                        <m:r>
                          <a:rPr lang="en-US" sz="1350" i="1">
                            <a:latin typeface="Cambria Math" panose="02040503050406030204" pitchFamily="18" charset="0"/>
                          </a:rPr>
                          <m:t>2</m:t>
                        </m:r>
                      </m:sub>
                    </m:sSub>
                    <m:r>
                      <a:rPr lang="en-US" sz="1350" i="1">
                        <a:latin typeface="Cambria Math" panose="02040503050406030204" pitchFamily="18" charset="0"/>
                      </a:rPr>
                      <m:t>, …, </m:t>
                    </m:r>
                    <m:sSub>
                      <m:sSubPr>
                        <m:ctrlPr>
                          <a:rPr lang="en-US" sz="1350" i="1">
                            <a:latin typeface="Cambria Math" panose="02040503050406030204" pitchFamily="18" charset="0"/>
                          </a:rPr>
                        </m:ctrlPr>
                      </m:sSubPr>
                      <m:e>
                        <m:r>
                          <a:rPr lang="en-US" sz="1350" i="1">
                            <a:latin typeface="Cambria Math" panose="02040503050406030204" pitchFamily="18" charset="0"/>
                          </a:rPr>
                          <m:t>𝑆</m:t>
                        </m:r>
                      </m:e>
                      <m:sub>
                        <m:r>
                          <a:rPr lang="en-US" sz="1350" i="1">
                            <a:latin typeface="Cambria Math" panose="02040503050406030204" pitchFamily="18" charset="0"/>
                          </a:rPr>
                          <m:t>𝑘</m:t>
                        </m:r>
                      </m:sub>
                    </m:sSub>
                    <m:r>
                      <a:rPr lang="en-US" sz="1350" i="1">
                        <a:latin typeface="Cambria Math" panose="02040503050406030204" pitchFamily="18" charset="0"/>
                      </a:rPr>
                      <m:t>}</m:t>
                    </m:r>
                  </m:oMath>
                </a14:m>
                <a:r>
                  <a:rPr lang="en-US" sz="1350" dirty="0"/>
                  <a:t>, and for each S, sample point in Cluster S has the minimum WCSS (within-cluster sum of squares).</a:t>
                </a:r>
              </a:p>
            </p:txBody>
          </p:sp>
        </mc:Choice>
        <mc:Fallback xmlns="">
          <p:sp>
            <p:nvSpPr>
              <p:cNvPr id="6" name="TextBox 5">
                <a:extLst>
                  <a:ext uri="{FF2B5EF4-FFF2-40B4-BE49-F238E27FC236}">
                    <a16:creationId xmlns:a16="http://schemas.microsoft.com/office/drawing/2014/main" id="{1B8888D0-AD77-2C4F-966B-B3F183EB6D5C}"/>
                  </a:ext>
                </a:extLst>
              </p:cNvPr>
              <p:cNvSpPr txBox="1">
                <a:spLocks noRot="1" noChangeAspect="1" noMove="1" noResize="1" noEditPoints="1" noAdjustHandles="1" noChangeArrowheads="1" noChangeShapeType="1" noTextEdit="1"/>
              </p:cNvSpPr>
              <p:nvPr/>
            </p:nvSpPr>
            <p:spPr>
              <a:xfrm>
                <a:off x="2698956" y="2136045"/>
                <a:ext cx="5796116" cy="953659"/>
              </a:xfrm>
              <a:prstGeom prst="rect">
                <a:avLst/>
              </a:prstGeom>
              <a:blipFill>
                <a:blip r:embed="rId3"/>
                <a:stretch>
                  <a:fillRect l="-218" b="-6579"/>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7719F1B5-4529-6740-B125-54BC6E2F2EE9}"/>
              </a:ext>
            </a:extLst>
          </p:cNvPr>
          <p:cNvSpPr txBox="1"/>
          <p:nvPr/>
        </p:nvSpPr>
        <p:spPr>
          <a:xfrm>
            <a:off x="1751099" y="1846306"/>
            <a:ext cx="3437929" cy="300082"/>
          </a:xfrm>
          <a:prstGeom prst="rect">
            <a:avLst/>
          </a:prstGeom>
          <a:noFill/>
        </p:spPr>
        <p:txBody>
          <a:bodyPr wrap="none" rtlCol="0">
            <a:spAutoFit/>
          </a:bodyPr>
          <a:lstStyle/>
          <a:p>
            <a:r>
              <a:rPr lang="en-US" sz="1350" b="1" dirty="0">
                <a:solidFill>
                  <a:srgbClr val="FF0000"/>
                </a:solidFill>
              </a:rPr>
              <a:t>K value Selection: Elbow method </a:t>
            </a:r>
            <a:r>
              <a:rPr lang="zh-CN" altLang="en-US" sz="1350" b="1" dirty="0">
                <a:solidFill>
                  <a:srgbClr val="FF0000"/>
                </a:solidFill>
              </a:rPr>
              <a:t>（肘部法）</a:t>
            </a:r>
            <a:endParaRPr lang="en-US" sz="1350" b="1" dirty="0">
              <a:solidFill>
                <a:srgbClr val="FF0000"/>
              </a:solidFill>
            </a:endParaRPr>
          </a:p>
        </p:txBody>
      </p:sp>
      <p:pic>
        <p:nvPicPr>
          <p:cNvPr id="8" name="Picture 7">
            <a:extLst>
              <a:ext uri="{FF2B5EF4-FFF2-40B4-BE49-F238E27FC236}">
                <a16:creationId xmlns:a16="http://schemas.microsoft.com/office/drawing/2014/main" id="{3B27D0F3-7F8A-5B45-90A9-2DD3964411B6}"/>
              </a:ext>
            </a:extLst>
          </p:cNvPr>
          <p:cNvPicPr>
            <a:picLocks noChangeAspect="1"/>
          </p:cNvPicPr>
          <p:nvPr/>
        </p:nvPicPr>
        <p:blipFill>
          <a:blip r:embed="rId4"/>
          <a:stretch>
            <a:fillRect/>
          </a:stretch>
        </p:blipFill>
        <p:spPr>
          <a:xfrm>
            <a:off x="3744401" y="2998211"/>
            <a:ext cx="3705225" cy="809625"/>
          </a:xfrm>
          <a:prstGeom prst="rect">
            <a:avLst/>
          </a:prstGeom>
        </p:spPr>
      </p:pic>
      <p:pic>
        <p:nvPicPr>
          <p:cNvPr id="6146" name="Picture 2">
            <a:extLst>
              <a:ext uri="{FF2B5EF4-FFF2-40B4-BE49-F238E27FC236}">
                <a16:creationId xmlns:a16="http://schemas.microsoft.com/office/drawing/2014/main" id="{4DD22ACB-CC4B-954B-B9F7-F2A5470C8E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1275" y="3807837"/>
            <a:ext cx="3040626" cy="213998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ABBAC18-1516-4B4D-90CD-F618D7224CC2}"/>
              </a:ext>
            </a:extLst>
          </p:cNvPr>
          <p:cNvCxnSpPr/>
          <p:nvPr/>
        </p:nvCxnSpPr>
        <p:spPr>
          <a:xfrm>
            <a:off x="3633788" y="3995253"/>
            <a:ext cx="0" cy="168510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BF01ABD-32D9-C44D-B326-BFCB1244B5A9}"/>
              </a:ext>
            </a:extLst>
          </p:cNvPr>
          <p:cNvCxnSpPr/>
          <p:nvPr/>
        </p:nvCxnSpPr>
        <p:spPr>
          <a:xfrm>
            <a:off x="4400704" y="3995252"/>
            <a:ext cx="0" cy="168510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E3C1AE4C-A0A2-9640-9C9A-EEF5D4308336}"/>
              </a:ext>
            </a:extLst>
          </p:cNvPr>
          <p:cNvSpPr txBox="1"/>
          <p:nvPr/>
        </p:nvSpPr>
        <p:spPr>
          <a:xfrm>
            <a:off x="5982204" y="4583455"/>
            <a:ext cx="2970557" cy="300082"/>
          </a:xfrm>
          <a:prstGeom prst="rect">
            <a:avLst/>
          </a:prstGeom>
          <a:noFill/>
        </p:spPr>
        <p:txBody>
          <a:bodyPr wrap="none" rtlCol="0">
            <a:spAutoFit/>
          </a:bodyPr>
          <a:lstStyle/>
          <a:p>
            <a:r>
              <a:rPr lang="en-US" sz="1350" dirty="0"/>
              <a:t>K = 3 or 6 might be the best values for K</a:t>
            </a:r>
          </a:p>
        </p:txBody>
      </p:sp>
    </p:spTree>
    <p:extLst>
      <p:ext uri="{BB962C8B-B14F-4D97-AF65-F5344CB8AC3E}">
        <p14:creationId xmlns:p14="http://schemas.microsoft.com/office/powerpoint/2010/main" val="3943637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42A4D-023B-4D46-82E7-510B5B2CAE0B}"/>
              </a:ext>
            </a:extLst>
          </p:cNvPr>
          <p:cNvSpPr>
            <a:spLocks noGrp="1"/>
          </p:cNvSpPr>
          <p:nvPr>
            <p:ph type="title"/>
          </p:nvPr>
        </p:nvSpPr>
        <p:spPr>
          <a:xfrm>
            <a:off x="258439" y="372348"/>
            <a:ext cx="8627123" cy="692136"/>
          </a:xfrm>
        </p:spPr>
        <p:txBody>
          <a:bodyPr>
            <a:normAutofit/>
          </a:bodyPr>
          <a:lstStyle/>
          <a:p>
            <a:r>
              <a:rPr lang="en-US" sz="2400" dirty="0"/>
              <a:t>Current Practice – K-means Algorithm</a:t>
            </a:r>
          </a:p>
        </p:txBody>
      </p:sp>
      <p:sp>
        <p:nvSpPr>
          <p:cNvPr id="14" name="Rounded Rectangle 13">
            <a:extLst>
              <a:ext uri="{FF2B5EF4-FFF2-40B4-BE49-F238E27FC236}">
                <a16:creationId xmlns:a16="http://schemas.microsoft.com/office/drawing/2014/main" id="{90157E70-1DC1-0F41-A0AD-97141460F881}"/>
              </a:ext>
            </a:extLst>
          </p:cNvPr>
          <p:cNvSpPr/>
          <p:nvPr/>
        </p:nvSpPr>
        <p:spPr>
          <a:xfrm>
            <a:off x="258439" y="3884923"/>
            <a:ext cx="1457325" cy="952883"/>
          </a:xfrm>
          <a:prstGeom prst="roundRect">
            <a:avLst/>
          </a:prstGeom>
          <a:solidFill>
            <a:schemeClr val="accent2">
              <a:lumMod val="60000"/>
              <a:lumOff val="40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K Value Estimation</a:t>
            </a:r>
          </a:p>
        </p:txBody>
      </p:sp>
      <p:sp>
        <p:nvSpPr>
          <p:cNvPr id="15" name="Rounded Rectangle 14">
            <a:extLst>
              <a:ext uri="{FF2B5EF4-FFF2-40B4-BE49-F238E27FC236}">
                <a16:creationId xmlns:a16="http://schemas.microsoft.com/office/drawing/2014/main" id="{A1EFD7D4-EE95-9349-AA8D-F76B721D223C}"/>
              </a:ext>
            </a:extLst>
          </p:cNvPr>
          <p:cNvSpPr/>
          <p:nvPr/>
        </p:nvSpPr>
        <p:spPr>
          <a:xfrm>
            <a:off x="472751" y="5313632"/>
            <a:ext cx="1028700" cy="6000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Cluster Evaluation</a:t>
            </a:r>
          </a:p>
        </p:txBody>
      </p:sp>
      <p:sp>
        <p:nvSpPr>
          <p:cNvPr id="3" name="Down Arrow 2">
            <a:extLst>
              <a:ext uri="{FF2B5EF4-FFF2-40B4-BE49-F238E27FC236}">
                <a16:creationId xmlns:a16="http://schemas.microsoft.com/office/drawing/2014/main" id="{36937BF5-C000-C143-B906-1684C954FFDD}"/>
              </a:ext>
            </a:extLst>
          </p:cNvPr>
          <p:cNvSpPr/>
          <p:nvPr/>
        </p:nvSpPr>
        <p:spPr>
          <a:xfrm>
            <a:off x="829939" y="2040965"/>
            <a:ext cx="314325" cy="2762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Down Arrow 15">
            <a:extLst>
              <a:ext uri="{FF2B5EF4-FFF2-40B4-BE49-F238E27FC236}">
                <a16:creationId xmlns:a16="http://schemas.microsoft.com/office/drawing/2014/main" id="{C15B6410-2284-4643-A872-D29A987C76F5}"/>
              </a:ext>
            </a:extLst>
          </p:cNvPr>
          <p:cNvSpPr/>
          <p:nvPr/>
        </p:nvSpPr>
        <p:spPr>
          <a:xfrm>
            <a:off x="829939" y="3548105"/>
            <a:ext cx="314325" cy="2762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Down Arrow 17">
            <a:extLst>
              <a:ext uri="{FF2B5EF4-FFF2-40B4-BE49-F238E27FC236}">
                <a16:creationId xmlns:a16="http://schemas.microsoft.com/office/drawing/2014/main" id="{B27D0C4F-AE6B-BA43-A267-90C26365DC52}"/>
              </a:ext>
            </a:extLst>
          </p:cNvPr>
          <p:cNvSpPr/>
          <p:nvPr/>
        </p:nvSpPr>
        <p:spPr>
          <a:xfrm>
            <a:off x="829939" y="4957763"/>
            <a:ext cx="314325" cy="2762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ight Arrow 18">
            <a:extLst>
              <a:ext uri="{FF2B5EF4-FFF2-40B4-BE49-F238E27FC236}">
                <a16:creationId xmlns:a16="http://schemas.microsoft.com/office/drawing/2014/main" id="{62297FFA-F013-5A43-942A-566E7C1AD904}"/>
              </a:ext>
            </a:extLst>
          </p:cNvPr>
          <p:cNvSpPr/>
          <p:nvPr/>
        </p:nvSpPr>
        <p:spPr>
          <a:xfrm>
            <a:off x="1905000" y="4185318"/>
            <a:ext cx="619125" cy="352094"/>
          </a:xfrm>
          <a:prstGeom prst="rightArrow">
            <a:avLst/>
          </a:prstGeom>
          <a:solidFill>
            <a:schemeClr val="accent2">
              <a:lumMod val="60000"/>
              <a:lumOff val="4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Rounded Rectangle 16">
            <a:extLst>
              <a:ext uri="{FF2B5EF4-FFF2-40B4-BE49-F238E27FC236}">
                <a16:creationId xmlns:a16="http://schemas.microsoft.com/office/drawing/2014/main" id="{2E495D17-7CB2-EB4E-9A85-5EA82D4FB57D}"/>
              </a:ext>
            </a:extLst>
          </p:cNvPr>
          <p:cNvSpPr/>
          <p:nvPr/>
        </p:nvSpPr>
        <p:spPr>
          <a:xfrm>
            <a:off x="258439" y="1154859"/>
            <a:ext cx="1457325" cy="7860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Basic Data Statistics</a:t>
            </a:r>
          </a:p>
        </p:txBody>
      </p:sp>
      <p:sp>
        <p:nvSpPr>
          <p:cNvPr id="12" name="Rounded Rectangle 11">
            <a:extLst>
              <a:ext uri="{FF2B5EF4-FFF2-40B4-BE49-F238E27FC236}">
                <a16:creationId xmlns:a16="http://schemas.microsoft.com/office/drawing/2014/main" id="{E23CC472-CB88-144E-BD32-CCC5F47BB3CD}"/>
              </a:ext>
            </a:extLst>
          </p:cNvPr>
          <p:cNvSpPr/>
          <p:nvPr/>
        </p:nvSpPr>
        <p:spPr>
          <a:xfrm>
            <a:off x="258439" y="2451755"/>
            <a:ext cx="1457325" cy="9532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Data Standardization and </a:t>
            </a:r>
            <a:r>
              <a:rPr lang="en-US" sz="1350" dirty="0" err="1"/>
              <a:t>Clusterable</a:t>
            </a:r>
            <a:r>
              <a:rPr lang="en-US" sz="1350" dirty="0"/>
              <a:t> Evaluation</a:t>
            </a:r>
          </a:p>
        </p:txBody>
      </p:sp>
      <p:sp>
        <p:nvSpPr>
          <p:cNvPr id="4" name="TextBox 3">
            <a:extLst>
              <a:ext uri="{FF2B5EF4-FFF2-40B4-BE49-F238E27FC236}">
                <a16:creationId xmlns:a16="http://schemas.microsoft.com/office/drawing/2014/main" id="{282B38DA-CD8F-1E4A-B58B-A6DB9B8FE80B}"/>
              </a:ext>
            </a:extLst>
          </p:cNvPr>
          <p:cNvSpPr txBox="1"/>
          <p:nvPr/>
        </p:nvSpPr>
        <p:spPr>
          <a:xfrm>
            <a:off x="1751099" y="1530597"/>
            <a:ext cx="1527213" cy="369332"/>
          </a:xfrm>
          <a:prstGeom prst="rect">
            <a:avLst/>
          </a:prstGeom>
          <a:noFill/>
        </p:spPr>
        <p:txBody>
          <a:bodyPr wrap="none" rtlCol="0">
            <a:spAutoFit/>
          </a:bodyPr>
          <a:lstStyle/>
          <a:p>
            <a:r>
              <a:rPr lang="en-US" b="1" dirty="0">
                <a:solidFill>
                  <a:srgbClr val="FF0000"/>
                </a:solidFill>
              </a:rPr>
              <a:t>For Dataset B:</a:t>
            </a:r>
          </a:p>
        </p:txBody>
      </p:sp>
      <p:sp>
        <p:nvSpPr>
          <p:cNvPr id="7" name="TextBox 6">
            <a:extLst>
              <a:ext uri="{FF2B5EF4-FFF2-40B4-BE49-F238E27FC236}">
                <a16:creationId xmlns:a16="http://schemas.microsoft.com/office/drawing/2014/main" id="{7719F1B5-4529-6740-B125-54BC6E2F2EE9}"/>
              </a:ext>
            </a:extLst>
          </p:cNvPr>
          <p:cNvSpPr txBox="1"/>
          <p:nvPr/>
        </p:nvSpPr>
        <p:spPr>
          <a:xfrm>
            <a:off x="1751099" y="1846306"/>
            <a:ext cx="4206408" cy="300082"/>
          </a:xfrm>
          <a:prstGeom prst="rect">
            <a:avLst/>
          </a:prstGeom>
          <a:noFill/>
        </p:spPr>
        <p:txBody>
          <a:bodyPr wrap="none" rtlCol="0">
            <a:spAutoFit/>
          </a:bodyPr>
          <a:lstStyle/>
          <a:p>
            <a:r>
              <a:rPr lang="en-US" sz="1350" b="1" dirty="0">
                <a:solidFill>
                  <a:srgbClr val="FF0000"/>
                </a:solidFill>
              </a:rPr>
              <a:t>K value Evaluation: Silhouette Coefficient</a:t>
            </a:r>
            <a:r>
              <a:rPr lang="zh-CN" altLang="en-US" sz="1350" b="1" dirty="0">
                <a:solidFill>
                  <a:srgbClr val="FF0000"/>
                </a:solidFill>
              </a:rPr>
              <a:t> （轮廓系数）</a:t>
            </a:r>
            <a:endParaRPr lang="en-US" sz="1350" b="1" dirty="0">
              <a:solidFill>
                <a:srgbClr val="FF0000"/>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2ED0905-84C6-F04C-8972-052D9A625B82}"/>
                  </a:ext>
                </a:extLst>
              </p:cNvPr>
              <p:cNvSpPr txBox="1"/>
              <p:nvPr/>
            </p:nvSpPr>
            <p:spPr>
              <a:xfrm>
                <a:off x="2524126" y="2179077"/>
                <a:ext cx="6492977" cy="4103111"/>
              </a:xfrm>
              <a:prstGeom prst="rect">
                <a:avLst/>
              </a:prstGeom>
              <a:noFill/>
            </p:spPr>
            <p:txBody>
              <a:bodyPr wrap="square" rtlCol="0">
                <a:spAutoFit/>
              </a:bodyPr>
              <a:lstStyle/>
              <a:p>
                <a:r>
                  <a:rPr lang="en-US" sz="1350" dirty="0"/>
                  <a:t>For data point </a:t>
                </a:r>
                <a14:m>
                  <m:oMath xmlns:m="http://schemas.openxmlformats.org/officeDocument/2006/math">
                    <m:r>
                      <a:rPr lang="en-US" sz="1350" i="1">
                        <a:latin typeface="Cambria Math" panose="02040503050406030204" pitchFamily="18" charset="0"/>
                      </a:rPr>
                      <m:t>𝑖</m:t>
                    </m:r>
                    <m:r>
                      <a:rPr lang="en-US" sz="1350" i="1">
                        <a:latin typeface="Cambria Math" panose="02040503050406030204" pitchFamily="18" charset="0"/>
                      </a:rPr>
                      <m:t> ∈ </m:t>
                    </m:r>
                    <m:sSub>
                      <m:sSubPr>
                        <m:ctrlPr>
                          <a:rPr lang="en-US" sz="1350" i="1">
                            <a:latin typeface="Cambria Math" panose="02040503050406030204" pitchFamily="18" charset="0"/>
                            <a:ea typeface="Cambria Math" panose="02040503050406030204" pitchFamily="18" charset="0"/>
                          </a:rPr>
                        </m:ctrlPr>
                      </m:sSubPr>
                      <m:e>
                        <m:r>
                          <a:rPr lang="en-US" sz="1350" i="1">
                            <a:latin typeface="Cambria Math" panose="02040503050406030204" pitchFamily="18" charset="0"/>
                            <a:ea typeface="Cambria Math" panose="02040503050406030204" pitchFamily="18" charset="0"/>
                          </a:rPr>
                          <m:t>𝐶</m:t>
                        </m:r>
                      </m:e>
                      <m:sub>
                        <m:r>
                          <a:rPr lang="en-US" sz="1350" i="1">
                            <a:latin typeface="Cambria Math" panose="02040503050406030204" pitchFamily="18" charset="0"/>
                            <a:ea typeface="Cambria Math" panose="02040503050406030204" pitchFamily="18" charset="0"/>
                          </a:rPr>
                          <m:t>𝐼</m:t>
                        </m:r>
                      </m:sub>
                    </m:sSub>
                    <m:r>
                      <a:rPr lang="en-US" sz="1350" i="1">
                        <a:latin typeface="Cambria Math" panose="02040503050406030204" pitchFamily="18" charset="0"/>
                        <a:ea typeface="Cambria Math" panose="02040503050406030204" pitchFamily="18" charset="0"/>
                      </a:rPr>
                      <m:t> </m:t>
                    </m:r>
                  </m:oMath>
                </a14:m>
                <a:r>
                  <a:rPr lang="en-US" sz="1350" dirty="0"/>
                  <a:t>(data point I in the cluster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𝐶</m:t>
                        </m:r>
                      </m:e>
                      <m:sub>
                        <m:r>
                          <a:rPr lang="en-US" sz="1350" i="1">
                            <a:latin typeface="Cambria Math" panose="02040503050406030204" pitchFamily="18" charset="0"/>
                          </a:rPr>
                          <m:t>𝐼</m:t>
                        </m:r>
                      </m:sub>
                    </m:sSub>
                  </m:oMath>
                </a14:m>
                <a:r>
                  <a:rPr lang="en-US" sz="1350" dirty="0"/>
                  <a:t>), let</a:t>
                </a:r>
              </a:p>
              <a:p>
                <a:pPr algn="ctr"/>
                <a14:m>
                  <m:oMath xmlns:m="http://schemas.openxmlformats.org/officeDocument/2006/math">
                    <m:r>
                      <a:rPr lang="en-US" sz="1350" i="1">
                        <a:latin typeface="Cambria Math" panose="02040503050406030204" pitchFamily="18" charset="0"/>
                      </a:rPr>
                      <m:t>𝑎</m:t>
                    </m:r>
                    <m:d>
                      <m:dPr>
                        <m:ctrlPr>
                          <a:rPr lang="en-US" sz="1350" i="1">
                            <a:latin typeface="Cambria Math" panose="02040503050406030204" pitchFamily="18" charset="0"/>
                          </a:rPr>
                        </m:ctrlPr>
                      </m:dPr>
                      <m:e>
                        <m:r>
                          <a:rPr lang="en-US" sz="1350" i="1">
                            <a:latin typeface="Cambria Math" panose="02040503050406030204" pitchFamily="18" charset="0"/>
                          </a:rPr>
                          <m:t>𝑖</m:t>
                        </m:r>
                      </m:e>
                    </m:d>
                    <m:r>
                      <a:rPr lang="en-US" sz="1350" i="1">
                        <a:latin typeface="Cambria Math" panose="02040503050406030204" pitchFamily="18" charset="0"/>
                      </a:rPr>
                      <m:t>= </m:t>
                    </m:r>
                    <m:f>
                      <m:fPr>
                        <m:ctrlPr>
                          <a:rPr lang="en-US" sz="1350" i="1">
                            <a:latin typeface="Cambria Math" panose="02040503050406030204" pitchFamily="18" charset="0"/>
                          </a:rPr>
                        </m:ctrlPr>
                      </m:fPr>
                      <m:num>
                        <m:r>
                          <a:rPr lang="en-US" sz="1350" i="1">
                            <a:latin typeface="Cambria Math" panose="02040503050406030204" pitchFamily="18" charset="0"/>
                          </a:rPr>
                          <m:t>1</m:t>
                        </m:r>
                      </m:num>
                      <m:den>
                        <m:d>
                          <m:dPr>
                            <m:begChr m:val="|"/>
                            <m:endChr m:val="|"/>
                            <m:ctrlPr>
                              <a:rPr lang="en-US" sz="1350" i="1">
                                <a:latin typeface="Cambria Math" panose="02040503050406030204" pitchFamily="18" charset="0"/>
                              </a:rPr>
                            </m:ctrlPr>
                          </m:dPr>
                          <m:e>
                            <m:sSub>
                              <m:sSubPr>
                                <m:ctrlPr>
                                  <a:rPr lang="en-US" sz="1350" i="1">
                                    <a:latin typeface="Cambria Math" panose="02040503050406030204" pitchFamily="18" charset="0"/>
                                  </a:rPr>
                                </m:ctrlPr>
                              </m:sSubPr>
                              <m:e>
                                <m:r>
                                  <a:rPr lang="en-US" sz="1350" i="1">
                                    <a:latin typeface="Cambria Math" panose="02040503050406030204" pitchFamily="18" charset="0"/>
                                  </a:rPr>
                                  <m:t>𝐶</m:t>
                                </m:r>
                              </m:e>
                              <m:sub>
                                <m:r>
                                  <a:rPr lang="en-US" sz="1350" i="1">
                                    <a:latin typeface="Cambria Math" panose="02040503050406030204" pitchFamily="18" charset="0"/>
                                  </a:rPr>
                                  <m:t>𝐼</m:t>
                                </m:r>
                              </m:sub>
                            </m:sSub>
                          </m:e>
                        </m:d>
                        <m:r>
                          <a:rPr lang="en-US" sz="1350" i="1">
                            <a:latin typeface="Cambria Math" panose="02040503050406030204" pitchFamily="18" charset="0"/>
                          </a:rPr>
                          <m:t>−1</m:t>
                        </m:r>
                      </m:den>
                    </m:f>
                    <m:r>
                      <a:rPr lang="en-US" sz="1350" i="1">
                        <a:latin typeface="Cambria Math" panose="02040503050406030204" pitchFamily="18" charset="0"/>
                      </a:rPr>
                      <m:t> </m:t>
                    </m:r>
                    <m:nary>
                      <m:naryPr>
                        <m:chr m:val="∑"/>
                        <m:ctrlPr>
                          <a:rPr lang="en-US" sz="1350" i="1">
                            <a:latin typeface="Cambria Math" panose="02040503050406030204" pitchFamily="18" charset="0"/>
                          </a:rPr>
                        </m:ctrlPr>
                      </m:naryPr>
                      <m:sub>
                        <m:r>
                          <m:rPr>
                            <m:brk m:alnAt="23"/>
                          </m:rPr>
                          <a:rPr lang="en-US" sz="1350" i="1">
                            <a:latin typeface="Cambria Math" panose="02040503050406030204" pitchFamily="18" charset="0"/>
                          </a:rPr>
                          <m:t>𝑗</m:t>
                        </m:r>
                        <m:r>
                          <a:rPr lang="en-US" sz="1350" i="1">
                            <a:latin typeface="Cambria Math" panose="02040503050406030204" pitchFamily="18" charset="0"/>
                            <a:ea typeface="Cambria Math" panose="02040503050406030204" pitchFamily="18" charset="0"/>
                          </a:rPr>
                          <m:t>∈</m:t>
                        </m:r>
                        <m:sSub>
                          <m:sSubPr>
                            <m:ctrlPr>
                              <a:rPr lang="en-US" sz="1350" i="1">
                                <a:latin typeface="Cambria Math" panose="02040503050406030204" pitchFamily="18" charset="0"/>
                                <a:ea typeface="Cambria Math" panose="02040503050406030204" pitchFamily="18" charset="0"/>
                              </a:rPr>
                            </m:ctrlPr>
                          </m:sSubPr>
                          <m:e>
                            <m:r>
                              <a:rPr lang="en-US" sz="1350" i="1">
                                <a:latin typeface="Cambria Math" panose="02040503050406030204" pitchFamily="18" charset="0"/>
                                <a:ea typeface="Cambria Math" panose="02040503050406030204" pitchFamily="18" charset="0"/>
                              </a:rPr>
                              <m:t>𝐶</m:t>
                            </m:r>
                          </m:e>
                          <m:sub>
                            <m:r>
                              <a:rPr lang="en-US" sz="1350" i="1">
                                <a:latin typeface="Cambria Math" panose="02040503050406030204" pitchFamily="18" charset="0"/>
                                <a:ea typeface="Cambria Math" panose="02040503050406030204" pitchFamily="18" charset="0"/>
                              </a:rPr>
                              <m:t>𝐼</m:t>
                            </m:r>
                          </m:sub>
                        </m:sSub>
                        <m:r>
                          <m:rPr>
                            <m:brk m:alnAt="23"/>
                          </m:rPr>
                          <a:rPr lang="en-US" sz="1350" i="1">
                            <a:latin typeface="Cambria Math" panose="02040503050406030204" pitchFamily="18" charset="0"/>
                            <a:ea typeface="Cambria Math" panose="02040503050406030204" pitchFamily="18" charset="0"/>
                          </a:rPr>
                          <m:t>,</m:t>
                        </m:r>
                        <m:r>
                          <a:rPr lang="en-US" sz="1350" i="1">
                            <a:latin typeface="Cambria Math" panose="02040503050406030204" pitchFamily="18" charset="0"/>
                            <a:ea typeface="Cambria Math" panose="02040503050406030204" pitchFamily="18" charset="0"/>
                          </a:rPr>
                          <m:t> </m:t>
                        </m:r>
                        <m:r>
                          <a:rPr lang="en-US" sz="1350" i="1">
                            <a:latin typeface="Cambria Math" panose="02040503050406030204" pitchFamily="18" charset="0"/>
                            <a:ea typeface="Cambria Math" panose="02040503050406030204" pitchFamily="18" charset="0"/>
                          </a:rPr>
                          <m:t>𝑖</m:t>
                        </m:r>
                        <m:r>
                          <a:rPr lang="en-US" sz="1350" i="1">
                            <a:latin typeface="Cambria Math" panose="02040503050406030204" pitchFamily="18" charset="0"/>
                            <a:ea typeface="Cambria Math" panose="02040503050406030204" pitchFamily="18" charset="0"/>
                          </a:rPr>
                          <m:t>≠</m:t>
                        </m:r>
                        <m:r>
                          <a:rPr lang="en-US" sz="1350" i="1">
                            <a:latin typeface="Cambria Math" panose="02040503050406030204" pitchFamily="18" charset="0"/>
                            <a:ea typeface="Cambria Math" panose="02040503050406030204" pitchFamily="18" charset="0"/>
                          </a:rPr>
                          <m:t>𝑗</m:t>
                        </m:r>
                      </m:sub>
                      <m:sup/>
                      <m:e>
                        <m:r>
                          <a:rPr lang="en-US" sz="1350" i="1">
                            <a:latin typeface="Cambria Math" panose="02040503050406030204" pitchFamily="18" charset="0"/>
                          </a:rPr>
                          <m:t>𝑑</m:t>
                        </m:r>
                        <m:r>
                          <a:rPr lang="en-US" sz="1350" i="1">
                            <a:latin typeface="Cambria Math" panose="02040503050406030204" pitchFamily="18" charset="0"/>
                          </a:rPr>
                          <m:t>(</m:t>
                        </m:r>
                        <m:r>
                          <a:rPr lang="en-US" sz="1350" i="1">
                            <a:latin typeface="Cambria Math" panose="02040503050406030204" pitchFamily="18" charset="0"/>
                          </a:rPr>
                          <m:t>𝑖</m:t>
                        </m:r>
                        <m:r>
                          <a:rPr lang="en-US" sz="1350" i="1">
                            <a:latin typeface="Cambria Math" panose="02040503050406030204" pitchFamily="18" charset="0"/>
                          </a:rPr>
                          <m:t>, </m:t>
                        </m:r>
                        <m:r>
                          <a:rPr lang="en-US" sz="1350" i="1">
                            <a:latin typeface="Cambria Math" panose="02040503050406030204" pitchFamily="18" charset="0"/>
                          </a:rPr>
                          <m:t>𝑗</m:t>
                        </m:r>
                        <m:r>
                          <a:rPr lang="en-US" sz="1350" i="1">
                            <a:latin typeface="Cambria Math" panose="02040503050406030204" pitchFamily="18" charset="0"/>
                          </a:rPr>
                          <m:t>)</m:t>
                        </m:r>
                      </m:e>
                    </m:nary>
                  </m:oMath>
                </a14:m>
                <a:r>
                  <a:rPr lang="zh-CN" altLang="en-US" sz="1350" dirty="0"/>
                  <a:t> </a:t>
                </a:r>
                <a:endParaRPr lang="en-US" altLang="zh-CN" sz="1350" dirty="0"/>
              </a:p>
              <a:p>
                <a:r>
                  <a:rPr lang="en-US" altLang="zh-CN" sz="1350" dirty="0"/>
                  <a:t>be the mean distance between </a:t>
                </a:r>
                <a:r>
                  <a:rPr lang="en-US" altLang="zh-CN" sz="1350" dirty="0" err="1"/>
                  <a:t>i</a:t>
                </a:r>
                <a:r>
                  <a:rPr lang="en-US" altLang="zh-CN" sz="1350" dirty="0"/>
                  <a:t> and all other data points in the same cluster, where </a:t>
                </a:r>
                <a14:m>
                  <m:oMath xmlns:m="http://schemas.openxmlformats.org/officeDocument/2006/math">
                    <m:r>
                      <a:rPr lang="en-US" altLang="zh-CN" sz="1350" i="1">
                        <a:latin typeface="Cambria Math" panose="02040503050406030204" pitchFamily="18" charset="0"/>
                      </a:rPr>
                      <m:t>|</m:t>
                    </m:r>
                    <m:sSub>
                      <m:sSubPr>
                        <m:ctrlPr>
                          <a:rPr lang="en-US" altLang="zh-CN" sz="1350" i="1">
                            <a:latin typeface="Cambria Math" panose="02040503050406030204" pitchFamily="18" charset="0"/>
                          </a:rPr>
                        </m:ctrlPr>
                      </m:sSubPr>
                      <m:e>
                        <m:r>
                          <a:rPr lang="en-US" altLang="zh-CN" sz="1350" i="1">
                            <a:latin typeface="Cambria Math" panose="02040503050406030204" pitchFamily="18" charset="0"/>
                          </a:rPr>
                          <m:t>𝐶</m:t>
                        </m:r>
                      </m:e>
                      <m:sub>
                        <m:r>
                          <a:rPr lang="en-US" altLang="zh-CN" sz="1350" i="1">
                            <a:latin typeface="Cambria Math" panose="02040503050406030204" pitchFamily="18" charset="0"/>
                          </a:rPr>
                          <m:t>𝐼</m:t>
                        </m:r>
                      </m:sub>
                    </m:sSub>
                    <m:r>
                      <a:rPr lang="en-US" altLang="zh-CN" sz="1350" i="1">
                        <a:latin typeface="Cambria Math" panose="02040503050406030204" pitchFamily="18" charset="0"/>
                      </a:rPr>
                      <m:t>|</m:t>
                    </m:r>
                  </m:oMath>
                </a14:m>
                <a:r>
                  <a:rPr lang="en-US" altLang="zh-CN" sz="1350" dirty="0"/>
                  <a:t> is the number of points belonging to cluster </a:t>
                </a:r>
                <a:r>
                  <a:rPr lang="en-US" altLang="zh-CN" sz="1350" dirty="0" err="1"/>
                  <a:t>i</a:t>
                </a:r>
                <a:r>
                  <a:rPr lang="en-US" altLang="zh-CN" sz="1350" dirty="0"/>
                  <a:t>, and d(</a:t>
                </a:r>
                <a:r>
                  <a:rPr lang="en-US" altLang="zh-CN" sz="1350" dirty="0" err="1"/>
                  <a:t>i</a:t>
                </a:r>
                <a:r>
                  <a:rPr lang="en-US" altLang="zh-CN" sz="1350" dirty="0"/>
                  <a:t>, j) is the distance between data points I and j in the cluster </a:t>
                </a:r>
                <a14:m>
                  <m:oMath xmlns:m="http://schemas.openxmlformats.org/officeDocument/2006/math">
                    <m:sSub>
                      <m:sSubPr>
                        <m:ctrlPr>
                          <a:rPr lang="en-US" altLang="zh-CN" sz="1350" i="1">
                            <a:latin typeface="Cambria Math" panose="02040503050406030204" pitchFamily="18" charset="0"/>
                          </a:rPr>
                        </m:ctrlPr>
                      </m:sSubPr>
                      <m:e>
                        <m:r>
                          <a:rPr lang="en-US" altLang="zh-CN" sz="1350" i="1">
                            <a:latin typeface="Cambria Math" panose="02040503050406030204" pitchFamily="18" charset="0"/>
                          </a:rPr>
                          <m:t>𝐶</m:t>
                        </m:r>
                      </m:e>
                      <m:sub>
                        <m:r>
                          <a:rPr lang="en-US" altLang="zh-CN" sz="1350" i="1">
                            <a:latin typeface="Cambria Math" panose="02040503050406030204" pitchFamily="18" charset="0"/>
                          </a:rPr>
                          <m:t>𝐼</m:t>
                        </m:r>
                      </m:sub>
                    </m:sSub>
                  </m:oMath>
                </a14:m>
                <a:r>
                  <a:rPr lang="en-US" altLang="zh-CN" sz="1350" dirty="0"/>
                  <a:t> (we divide by </a:t>
                </a:r>
                <a14:m>
                  <m:oMath xmlns:m="http://schemas.openxmlformats.org/officeDocument/2006/math">
                    <m:r>
                      <a:rPr lang="en-US" altLang="zh-CN" sz="1350" i="1">
                        <a:latin typeface="Cambria Math" panose="02040503050406030204" pitchFamily="18" charset="0"/>
                      </a:rPr>
                      <m:t>|</m:t>
                    </m:r>
                    <m:sSub>
                      <m:sSubPr>
                        <m:ctrlPr>
                          <a:rPr lang="en-US" altLang="zh-CN" sz="1350" i="1">
                            <a:latin typeface="Cambria Math" panose="02040503050406030204" pitchFamily="18" charset="0"/>
                          </a:rPr>
                        </m:ctrlPr>
                      </m:sSubPr>
                      <m:e>
                        <m:r>
                          <a:rPr lang="en-US" altLang="zh-CN" sz="1350" i="1">
                            <a:latin typeface="Cambria Math" panose="02040503050406030204" pitchFamily="18" charset="0"/>
                          </a:rPr>
                          <m:t>𝐶</m:t>
                        </m:r>
                      </m:e>
                      <m:sub>
                        <m:r>
                          <a:rPr lang="en-US" altLang="zh-CN" sz="1350" i="1">
                            <a:latin typeface="Cambria Math" panose="02040503050406030204" pitchFamily="18" charset="0"/>
                          </a:rPr>
                          <m:t>𝐼</m:t>
                        </m:r>
                      </m:sub>
                    </m:sSub>
                    <m:r>
                      <a:rPr lang="en-US" altLang="zh-CN" sz="1350" i="1">
                        <a:latin typeface="Cambria Math" panose="02040503050406030204" pitchFamily="18" charset="0"/>
                      </a:rPr>
                      <m:t>|</m:t>
                    </m:r>
                  </m:oMath>
                </a14:m>
                <a:r>
                  <a:rPr lang="en-US" altLang="zh-CN" sz="1350" dirty="0"/>
                  <a:t>  - 1 because we do not include the distance d(</a:t>
                </a:r>
                <a:r>
                  <a:rPr lang="en-US" altLang="zh-CN" sz="1350" dirty="0" err="1"/>
                  <a:t>i</a:t>
                </a:r>
                <a:r>
                  <a:rPr lang="en-US" altLang="zh-CN" sz="1350" dirty="0"/>
                  <a:t>, </a:t>
                </a:r>
                <a:r>
                  <a:rPr lang="en-US" altLang="zh-CN" sz="1350" dirty="0" err="1"/>
                  <a:t>i</a:t>
                </a:r>
                <a:r>
                  <a:rPr lang="en-US" altLang="zh-CN" sz="1350" dirty="0"/>
                  <a:t>) in the sum). We can interpret a(</a:t>
                </a:r>
                <a:r>
                  <a:rPr lang="en-US" altLang="zh-CN" sz="1350" dirty="0" err="1"/>
                  <a:t>i</a:t>
                </a:r>
                <a:r>
                  <a:rPr lang="en-US" altLang="zh-CN" sz="1350" dirty="0"/>
                  <a:t>) as a measure of how well I is assigned to its cluster (the smaller the value, the better the assignment)</a:t>
                </a:r>
              </a:p>
              <a:p>
                <a:endParaRPr lang="en-US" sz="1350" dirty="0"/>
              </a:p>
              <a:p>
                <a:r>
                  <a:rPr lang="en-US" sz="1350" dirty="0"/>
                  <a:t>We then define the mean dissimilarity of point to some cluster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𝐶</m:t>
                        </m:r>
                      </m:e>
                      <m:sub>
                        <m:r>
                          <a:rPr lang="en-US" sz="1350" i="1">
                            <a:latin typeface="Cambria Math" panose="02040503050406030204" pitchFamily="18" charset="0"/>
                          </a:rPr>
                          <m:t>𝐽</m:t>
                        </m:r>
                      </m:sub>
                    </m:sSub>
                  </m:oMath>
                </a14:m>
                <a:r>
                  <a:rPr lang="en-US" sz="1350" dirty="0"/>
                  <a:t> as the mean of the distance from I to all points in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𝐶</m:t>
                        </m:r>
                      </m:e>
                      <m:sub>
                        <m:r>
                          <a:rPr lang="en-US" sz="1350" i="1">
                            <a:latin typeface="Cambria Math" panose="02040503050406030204" pitchFamily="18" charset="0"/>
                          </a:rPr>
                          <m:t>𝐽</m:t>
                        </m:r>
                      </m:sub>
                    </m:sSub>
                  </m:oMath>
                </a14:m>
                <a:r>
                  <a:rPr lang="en-US" sz="1350" dirty="0"/>
                  <a:t> (where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𝐶</m:t>
                        </m:r>
                      </m:e>
                      <m:sub>
                        <m:r>
                          <a:rPr lang="en-US" sz="1350" i="1">
                            <a:latin typeface="Cambria Math" panose="02040503050406030204" pitchFamily="18" charset="0"/>
                          </a:rPr>
                          <m:t>𝐽</m:t>
                        </m:r>
                      </m:sub>
                    </m:sSub>
                    <m:r>
                      <a:rPr lang="en-US" sz="1350" i="1">
                        <a:latin typeface="Cambria Math" panose="02040503050406030204" pitchFamily="18" charset="0"/>
                      </a:rPr>
                      <m:t> </m:t>
                    </m:r>
                    <m:r>
                      <a:rPr lang="en-US" sz="1350" i="1">
                        <a:latin typeface="Cambria Math" panose="02040503050406030204" pitchFamily="18" charset="0"/>
                        <a:ea typeface="Cambria Math" panose="02040503050406030204" pitchFamily="18" charset="0"/>
                      </a:rPr>
                      <m:t>≠</m:t>
                    </m:r>
                    <m:sSub>
                      <m:sSubPr>
                        <m:ctrlPr>
                          <a:rPr lang="en-US" altLang="zh-CN" sz="1350" i="1">
                            <a:latin typeface="Cambria Math" panose="02040503050406030204" pitchFamily="18" charset="0"/>
                          </a:rPr>
                        </m:ctrlPr>
                      </m:sSubPr>
                      <m:e>
                        <m:r>
                          <a:rPr lang="en-US" altLang="zh-CN" sz="1350" i="1">
                            <a:latin typeface="Cambria Math" panose="02040503050406030204" pitchFamily="18" charset="0"/>
                          </a:rPr>
                          <m:t>𝐶</m:t>
                        </m:r>
                      </m:e>
                      <m:sub>
                        <m:r>
                          <a:rPr lang="en-US" altLang="zh-CN" sz="1350" i="1">
                            <a:latin typeface="Cambria Math" panose="02040503050406030204" pitchFamily="18" charset="0"/>
                          </a:rPr>
                          <m:t>𝐼</m:t>
                        </m:r>
                      </m:sub>
                    </m:sSub>
                  </m:oMath>
                </a14:m>
                <a:r>
                  <a:rPr lang="en-US" sz="1350" dirty="0"/>
                  <a:t>)</a:t>
                </a:r>
              </a:p>
              <a:p>
                <a:r>
                  <a:rPr lang="en-US" sz="1350" dirty="0"/>
                  <a:t>For each data point </a:t>
                </a:r>
                <a14:m>
                  <m:oMath xmlns:m="http://schemas.openxmlformats.org/officeDocument/2006/math">
                    <m:r>
                      <a:rPr lang="en-US" sz="1350" i="1">
                        <a:latin typeface="Cambria Math" panose="02040503050406030204" pitchFamily="18" charset="0"/>
                      </a:rPr>
                      <m:t>𝑖</m:t>
                    </m:r>
                    <m:r>
                      <a:rPr lang="en-US" sz="1350" i="1">
                        <a:latin typeface="Cambria Math" panose="02040503050406030204" pitchFamily="18" charset="0"/>
                      </a:rPr>
                      <m:t> ∈ </m:t>
                    </m:r>
                    <m:sSub>
                      <m:sSubPr>
                        <m:ctrlPr>
                          <a:rPr lang="en-US" sz="1350" i="1">
                            <a:latin typeface="Cambria Math" panose="02040503050406030204" pitchFamily="18" charset="0"/>
                            <a:ea typeface="Cambria Math" panose="02040503050406030204" pitchFamily="18" charset="0"/>
                          </a:rPr>
                        </m:ctrlPr>
                      </m:sSubPr>
                      <m:e>
                        <m:r>
                          <a:rPr lang="en-US" sz="1350" i="1">
                            <a:latin typeface="Cambria Math" panose="02040503050406030204" pitchFamily="18" charset="0"/>
                            <a:ea typeface="Cambria Math" panose="02040503050406030204" pitchFamily="18" charset="0"/>
                          </a:rPr>
                          <m:t>𝐶</m:t>
                        </m:r>
                      </m:e>
                      <m:sub>
                        <m:r>
                          <a:rPr lang="en-US" sz="1350" i="1">
                            <a:latin typeface="Cambria Math" panose="02040503050406030204" pitchFamily="18" charset="0"/>
                            <a:ea typeface="Cambria Math" panose="02040503050406030204" pitchFamily="18" charset="0"/>
                          </a:rPr>
                          <m:t>𝐼</m:t>
                        </m:r>
                      </m:sub>
                    </m:sSub>
                  </m:oMath>
                </a14:m>
                <a:r>
                  <a:rPr lang="en-US" sz="1350" dirty="0"/>
                  <a:t>, we now define </a:t>
                </a:r>
              </a:p>
              <a:p>
                <a:endParaRPr lang="en-US" sz="1350" dirty="0"/>
              </a:p>
              <a:p>
                <a:pPr algn="ctr"/>
                <a14:m>
                  <m:oMath xmlns:m="http://schemas.openxmlformats.org/officeDocument/2006/math">
                    <m:r>
                      <m:rPr>
                        <m:sty m:val="p"/>
                      </m:rPr>
                      <a:rPr lang="en-US" sz="1350">
                        <a:latin typeface="Cambria Math" panose="02040503050406030204" pitchFamily="18" charset="0"/>
                      </a:rPr>
                      <m:t>b</m:t>
                    </m:r>
                    <m:d>
                      <m:dPr>
                        <m:ctrlPr>
                          <a:rPr lang="en-US" sz="1350" i="1">
                            <a:latin typeface="Cambria Math" panose="02040503050406030204" pitchFamily="18" charset="0"/>
                          </a:rPr>
                        </m:ctrlPr>
                      </m:dPr>
                      <m:e>
                        <m:r>
                          <a:rPr lang="en-US" sz="1350" i="1">
                            <a:latin typeface="Cambria Math" panose="02040503050406030204" pitchFamily="18" charset="0"/>
                          </a:rPr>
                          <m:t>𝑖</m:t>
                        </m:r>
                      </m:e>
                    </m:d>
                    <m:r>
                      <a:rPr lang="en-US" sz="1350" i="1">
                        <a:latin typeface="Cambria Math" panose="02040503050406030204" pitchFamily="18" charset="0"/>
                      </a:rPr>
                      <m:t>=</m:t>
                    </m:r>
                    <m:r>
                      <a:rPr lang="en-US" sz="1350" i="1">
                        <a:latin typeface="Cambria Math" panose="02040503050406030204" pitchFamily="18" charset="0"/>
                      </a:rPr>
                      <m:t>𝑚𝑖𝑛</m:t>
                    </m:r>
                    <m:f>
                      <m:fPr>
                        <m:ctrlPr>
                          <a:rPr lang="en-US" sz="1350" i="1">
                            <a:latin typeface="Cambria Math" panose="02040503050406030204" pitchFamily="18" charset="0"/>
                          </a:rPr>
                        </m:ctrlPr>
                      </m:fPr>
                      <m:num>
                        <m:r>
                          <a:rPr lang="en-US" sz="1350" i="1">
                            <a:latin typeface="Cambria Math" panose="02040503050406030204" pitchFamily="18" charset="0"/>
                          </a:rPr>
                          <m:t>1</m:t>
                        </m:r>
                      </m:num>
                      <m:den>
                        <m:d>
                          <m:dPr>
                            <m:begChr m:val="|"/>
                            <m:endChr m:val="|"/>
                            <m:ctrlPr>
                              <a:rPr lang="en-US" sz="1350" i="1">
                                <a:latin typeface="Cambria Math" panose="02040503050406030204" pitchFamily="18" charset="0"/>
                              </a:rPr>
                            </m:ctrlPr>
                          </m:dPr>
                          <m:e>
                            <m:sSub>
                              <m:sSubPr>
                                <m:ctrlPr>
                                  <a:rPr lang="en-US" sz="1350" i="1">
                                    <a:latin typeface="Cambria Math" panose="02040503050406030204" pitchFamily="18" charset="0"/>
                                  </a:rPr>
                                </m:ctrlPr>
                              </m:sSubPr>
                              <m:e>
                                <m:r>
                                  <a:rPr lang="en-US" sz="1350" i="1">
                                    <a:latin typeface="Cambria Math" panose="02040503050406030204" pitchFamily="18" charset="0"/>
                                  </a:rPr>
                                  <m:t>𝐶</m:t>
                                </m:r>
                              </m:e>
                              <m:sub>
                                <m:r>
                                  <a:rPr lang="en-US" sz="1350" i="1">
                                    <a:latin typeface="Cambria Math" panose="02040503050406030204" pitchFamily="18" charset="0"/>
                                  </a:rPr>
                                  <m:t>𝐽</m:t>
                                </m:r>
                              </m:sub>
                            </m:sSub>
                          </m:e>
                        </m:d>
                      </m:den>
                    </m:f>
                    <m:r>
                      <a:rPr lang="en-US" sz="1350" i="1">
                        <a:latin typeface="Cambria Math" panose="02040503050406030204" pitchFamily="18" charset="0"/>
                      </a:rPr>
                      <m:t> </m:t>
                    </m:r>
                    <m:nary>
                      <m:naryPr>
                        <m:chr m:val="∑"/>
                        <m:ctrlPr>
                          <a:rPr lang="en-US" sz="1350" i="1">
                            <a:latin typeface="Cambria Math" panose="02040503050406030204" pitchFamily="18" charset="0"/>
                          </a:rPr>
                        </m:ctrlPr>
                      </m:naryPr>
                      <m:sub>
                        <m:r>
                          <m:rPr>
                            <m:brk m:alnAt="23"/>
                          </m:rPr>
                          <a:rPr lang="en-US" sz="1350" i="1">
                            <a:latin typeface="Cambria Math" panose="02040503050406030204" pitchFamily="18" charset="0"/>
                          </a:rPr>
                          <m:t>𝑗</m:t>
                        </m:r>
                        <m:r>
                          <a:rPr lang="en-US" sz="1350" i="1">
                            <a:latin typeface="Cambria Math" panose="02040503050406030204" pitchFamily="18" charset="0"/>
                            <a:ea typeface="Cambria Math" panose="02040503050406030204" pitchFamily="18" charset="0"/>
                          </a:rPr>
                          <m:t>∈</m:t>
                        </m:r>
                        <m:sSub>
                          <m:sSubPr>
                            <m:ctrlPr>
                              <a:rPr lang="en-US" sz="1350" i="1">
                                <a:latin typeface="Cambria Math" panose="02040503050406030204" pitchFamily="18" charset="0"/>
                                <a:ea typeface="Cambria Math" panose="02040503050406030204" pitchFamily="18" charset="0"/>
                              </a:rPr>
                            </m:ctrlPr>
                          </m:sSubPr>
                          <m:e>
                            <m:r>
                              <a:rPr lang="en-US" sz="1350" i="1">
                                <a:latin typeface="Cambria Math" panose="02040503050406030204" pitchFamily="18" charset="0"/>
                                <a:ea typeface="Cambria Math" panose="02040503050406030204" pitchFamily="18" charset="0"/>
                              </a:rPr>
                              <m:t>𝐶</m:t>
                            </m:r>
                          </m:e>
                          <m:sub>
                            <m:r>
                              <a:rPr lang="en-US" sz="1350" i="1">
                                <a:latin typeface="Cambria Math" panose="02040503050406030204" pitchFamily="18" charset="0"/>
                                <a:ea typeface="Cambria Math" panose="02040503050406030204" pitchFamily="18" charset="0"/>
                              </a:rPr>
                              <m:t>𝐽</m:t>
                            </m:r>
                          </m:sub>
                        </m:sSub>
                      </m:sub>
                      <m:sup/>
                      <m:e>
                        <m:r>
                          <a:rPr lang="en-US" sz="1350" i="1">
                            <a:latin typeface="Cambria Math" panose="02040503050406030204" pitchFamily="18" charset="0"/>
                          </a:rPr>
                          <m:t>𝑑</m:t>
                        </m:r>
                        <m:r>
                          <a:rPr lang="en-US" sz="1350" i="1">
                            <a:latin typeface="Cambria Math" panose="02040503050406030204" pitchFamily="18" charset="0"/>
                          </a:rPr>
                          <m:t>(</m:t>
                        </m:r>
                        <m:r>
                          <a:rPr lang="en-US" sz="1350" i="1">
                            <a:latin typeface="Cambria Math" panose="02040503050406030204" pitchFamily="18" charset="0"/>
                          </a:rPr>
                          <m:t>𝑖</m:t>
                        </m:r>
                        <m:r>
                          <a:rPr lang="en-US" sz="1350" i="1">
                            <a:latin typeface="Cambria Math" panose="02040503050406030204" pitchFamily="18" charset="0"/>
                          </a:rPr>
                          <m:t>, </m:t>
                        </m:r>
                        <m:r>
                          <a:rPr lang="en-US" sz="1350" i="1">
                            <a:latin typeface="Cambria Math" panose="02040503050406030204" pitchFamily="18" charset="0"/>
                          </a:rPr>
                          <m:t>𝑗</m:t>
                        </m:r>
                        <m:r>
                          <a:rPr lang="en-US" sz="1350" i="1">
                            <a:latin typeface="Cambria Math" panose="02040503050406030204" pitchFamily="18" charset="0"/>
                          </a:rPr>
                          <m:t>)</m:t>
                        </m:r>
                      </m:e>
                    </m:nary>
                  </m:oMath>
                </a14:m>
                <a:r>
                  <a:rPr lang="zh-CN" altLang="en-US" sz="1350" dirty="0"/>
                  <a:t> </a:t>
                </a:r>
                <a:endParaRPr lang="en-US" altLang="zh-CN" sz="1350" dirty="0"/>
              </a:p>
              <a:p>
                <a:endParaRPr lang="en-US" altLang="zh-CN" sz="1350" dirty="0"/>
              </a:p>
              <a:p>
                <a:r>
                  <a:rPr lang="en-US" sz="1350" dirty="0"/>
                  <a:t>to be the </a:t>
                </a:r>
                <a:r>
                  <a:rPr lang="en-US" sz="1350" i="1" dirty="0"/>
                  <a:t>smallest</a:t>
                </a:r>
                <a:r>
                  <a:rPr lang="en-US" sz="1350" dirty="0"/>
                  <a:t> (hence the min operator in the formula) mean distance of </a:t>
                </a:r>
                <a:r>
                  <a:rPr lang="en-US" sz="1350" dirty="0" err="1"/>
                  <a:t>i</a:t>
                </a:r>
                <a:r>
                  <a:rPr lang="en-US" sz="1350" dirty="0"/>
                  <a:t> to all points in any other cluster, of which </a:t>
                </a:r>
                <a:r>
                  <a:rPr lang="en-US" sz="1350" dirty="0" err="1"/>
                  <a:t>i</a:t>
                </a:r>
                <a:r>
                  <a:rPr lang="en-US" sz="1350" dirty="0"/>
                  <a:t> is not a member. </a:t>
                </a:r>
                <a:endParaRPr lang="en-US" altLang="zh-CN" sz="1350" dirty="0"/>
              </a:p>
              <a:p>
                <a:endParaRPr lang="en-US" sz="1350" dirty="0"/>
              </a:p>
              <a:p>
                <a:endParaRPr lang="en-US" sz="1350" dirty="0"/>
              </a:p>
            </p:txBody>
          </p:sp>
        </mc:Choice>
        <mc:Fallback xmlns="">
          <p:sp>
            <p:nvSpPr>
              <p:cNvPr id="2" name="TextBox 1">
                <a:extLst>
                  <a:ext uri="{FF2B5EF4-FFF2-40B4-BE49-F238E27FC236}">
                    <a16:creationId xmlns:a16="http://schemas.microsoft.com/office/drawing/2014/main" id="{72ED0905-84C6-F04C-8972-052D9A625B82}"/>
                  </a:ext>
                </a:extLst>
              </p:cNvPr>
              <p:cNvSpPr txBox="1">
                <a:spLocks noRot="1" noChangeAspect="1" noMove="1" noResize="1" noEditPoints="1" noAdjustHandles="1" noChangeArrowheads="1" noChangeShapeType="1" noTextEdit="1"/>
              </p:cNvSpPr>
              <p:nvPr/>
            </p:nvSpPr>
            <p:spPr>
              <a:xfrm>
                <a:off x="2524126" y="2179077"/>
                <a:ext cx="6492977" cy="4103111"/>
              </a:xfrm>
              <a:prstGeom prst="rect">
                <a:avLst/>
              </a:prstGeom>
              <a:blipFill>
                <a:blip r:embed="rId3"/>
                <a:stretch>
                  <a:fillRect l="-195" t="-2160" r="-781"/>
                </a:stretch>
              </a:blipFill>
            </p:spPr>
            <p:txBody>
              <a:bodyPr/>
              <a:lstStyle/>
              <a:p>
                <a:r>
                  <a:rPr lang="en-US">
                    <a:noFill/>
                  </a:rPr>
                  <a:t> </a:t>
                </a:r>
              </a:p>
            </p:txBody>
          </p:sp>
        </mc:Fallback>
      </mc:AlternateContent>
      <p:sp>
        <p:nvSpPr>
          <p:cNvPr id="13" name="AutoShape 2" descr="\min ">
            <a:extLst>
              <a:ext uri="{FF2B5EF4-FFF2-40B4-BE49-F238E27FC236}">
                <a16:creationId xmlns:a16="http://schemas.microsoft.com/office/drawing/2014/main" id="{D6EC4E0B-940A-CA4D-B19F-22B7B3DE8E20}"/>
              </a:ext>
            </a:extLst>
          </p:cNvPr>
          <p:cNvSpPr>
            <a:spLocks noChangeAspect="1" noChangeArrowheads="1"/>
          </p:cNvSpPr>
          <p:nvPr/>
        </p:nvSpPr>
        <p:spPr bwMode="auto">
          <a:xfrm>
            <a:off x="1293019"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1" name="AutoShape 3" descr="i">
            <a:extLst>
              <a:ext uri="{FF2B5EF4-FFF2-40B4-BE49-F238E27FC236}">
                <a16:creationId xmlns:a16="http://schemas.microsoft.com/office/drawing/2014/main" id="{A4436D97-75D1-4749-825E-AF2AFBF3DB17}"/>
              </a:ext>
            </a:extLst>
          </p:cNvPr>
          <p:cNvSpPr>
            <a:spLocks noChangeAspect="1" noChangeArrowheads="1"/>
          </p:cNvSpPr>
          <p:nvPr/>
        </p:nvSpPr>
        <p:spPr bwMode="auto">
          <a:xfrm>
            <a:off x="3378994"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2" name="AutoShape 4" descr="i">
            <a:extLst>
              <a:ext uri="{FF2B5EF4-FFF2-40B4-BE49-F238E27FC236}">
                <a16:creationId xmlns:a16="http://schemas.microsoft.com/office/drawing/2014/main" id="{2EF0E988-386A-8D47-A0E7-8582A43405B6}"/>
              </a:ext>
            </a:extLst>
          </p:cNvPr>
          <p:cNvSpPr>
            <a:spLocks noChangeAspect="1" noChangeArrowheads="1"/>
          </p:cNvSpPr>
          <p:nvPr/>
        </p:nvSpPr>
        <p:spPr bwMode="auto">
          <a:xfrm>
            <a:off x="543877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4" name="AutoShape 6" descr="\min ">
            <a:extLst>
              <a:ext uri="{FF2B5EF4-FFF2-40B4-BE49-F238E27FC236}">
                <a16:creationId xmlns:a16="http://schemas.microsoft.com/office/drawing/2014/main" id="{1C29923E-C00E-4845-BD86-860382122769}"/>
              </a:ext>
            </a:extLst>
          </p:cNvPr>
          <p:cNvSpPr>
            <a:spLocks noChangeAspect="1" noChangeArrowheads="1"/>
          </p:cNvSpPr>
          <p:nvPr/>
        </p:nvSpPr>
        <p:spPr bwMode="auto">
          <a:xfrm>
            <a:off x="1407319"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 name="AutoShape 7" descr="i">
            <a:extLst>
              <a:ext uri="{FF2B5EF4-FFF2-40B4-BE49-F238E27FC236}">
                <a16:creationId xmlns:a16="http://schemas.microsoft.com/office/drawing/2014/main" id="{7DCDC376-FCAD-EC4F-95AF-D4EF92B12096}"/>
              </a:ext>
            </a:extLst>
          </p:cNvPr>
          <p:cNvSpPr>
            <a:spLocks noChangeAspect="1" noChangeArrowheads="1"/>
          </p:cNvSpPr>
          <p:nvPr/>
        </p:nvSpPr>
        <p:spPr bwMode="auto">
          <a:xfrm>
            <a:off x="3493294"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6" name="AutoShape 8" descr="i">
            <a:extLst>
              <a:ext uri="{FF2B5EF4-FFF2-40B4-BE49-F238E27FC236}">
                <a16:creationId xmlns:a16="http://schemas.microsoft.com/office/drawing/2014/main" id="{88AF2587-1DE7-4A4F-8E39-BD15F11C1204}"/>
              </a:ext>
            </a:extLst>
          </p:cNvPr>
          <p:cNvSpPr>
            <a:spLocks noChangeAspect="1" noChangeArrowheads="1"/>
          </p:cNvSpPr>
          <p:nvPr/>
        </p:nvSpPr>
        <p:spPr bwMode="auto">
          <a:xfrm>
            <a:off x="555307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8" name="AutoShape 10" descr="\min ">
            <a:extLst>
              <a:ext uri="{FF2B5EF4-FFF2-40B4-BE49-F238E27FC236}">
                <a16:creationId xmlns:a16="http://schemas.microsoft.com/office/drawing/2014/main" id="{159AE5A4-E989-3E41-BE86-3922ED1A1FED}"/>
              </a:ext>
            </a:extLst>
          </p:cNvPr>
          <p:cNvSpPr>
            <a:spLocks noChangeAspect="1" noChangeArrowheads="1"/>
          </p:cNvSpPr>
          <p:nvPr/>
        </p:nvSpPr>
        <p:spPr bwMode="auto">
          <a:xfrm>
            <a:off x="1521619"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9" name="AutoShape 11" descr="i">
            <a:extLst>
              <a:ext uri="{FF2B5EF4-FFF2-40B4-BE49-F238E27FC236}">
                <a16:creationId xmlns:a16="http://schemas.microsoft.com/office/drawing/2014/main" id="{BA2A91D1-DBBA-884B-84C1-4187E72A1245}"/>
              </a:ext>
            </a:extLst>
          </p:cNvPr>
          <p:cNvSpPr>
            <a:spLocks noChangeAspect="1" noChangeArrowheads="1"/>
          </p:cNvSpPr>
          <p:nvPr/>
        </p:nvSpPr>
        <p:spPr bwMode="auto">
          <a:xfrm>
            <a:off x="3607594"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0" name="AutoShape 12" descr="i">
            <a:extLst>
              <a:ext uri="{FF2B5EF4-FFF2-40B4-BE49-F238E27FC236}">
                <a16:creationId xmlns:a16="http://schemas.microsoft.com/office/drawing/2014/main" id="{A6468100-CB8A-1045-B49B-B7DD1D740C09}"/>
              </a:ext>
            </a:extLst>
          </p:cNvPr>
          <p:cNvSpPr>
            <a:spLocks noChangeAspect="1" noChangeArrowheads="1"/>
          </p:cNvSpPr>
          <p:nvPr/>
        </p:nvSpPr>
        <p:spPr bwMode="auto">
          <a:xfrm>
            <a:off x="566737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1774274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42A4D-023B-4D46-82E7-510B5B2CAE0B}"/>
              </a:ext>
            </a:extLst>
          </p:cNvPr>
          <p:cNvSpPr>
            <a:spLocks noGrp="1"/>
          </p:cNvSpPr>
          <p:nvPr>
            <p:ph type="title"/>
          </p:nvPr>
        </p:nvSpPr>
        <p:spPr>
          <a:xfrm>
            <a:off x="258439" y="384249"/>
            <a:ext cx="8627123" cy="692136"/>
          </a:xfrm>
        </p:spPr>
        <p:txBody>
          <a:bodyPr>
            <a:normAutofit/>
          </a:bodyPr>
          <a:lstStyle/>
          <a:p>
            <a:r>
              <a:rPr lang="en-US" sz="2400" dirty="0"/>
              <a:t>Current Practice – K-means Algorithm</a:t>
            </a:r>
          </a:p>
        </p:txBody>
      </p:sp>
      <p:sp>
        <p:nvSpPr>
          <p:cNvPr id="14" name="Rounded Rectangle 13">
            <a:extLst>
              <a:ext uri="{FF2B5EF4-FFF2-40B4-BE49-F238E27FC236}">
                <a16:creationId xmlns:a16="http://schemas.microsoft.com/office/drawing/2014/main" id="{90157E70-1DC1-0F41-A0AD-97141460F881}"/>
              </a:ext>
            </a:extLst>
          </p:cNvPr>
          <p:cNvSpPr/>
          <p:nvPr/>
        </p:nvSpPr>
        <p:spPr>
          <a:xfrm>
            <a:off x="258439" y="3884923"/>
            <a:ext cx="1457325" cy="95288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K Value Estimation</a:t>
            </a:r>
          </a:p>
        </p:txBody>
      </p:sp>
      <p:sp>
        <p:nvSpPr>
          <p:cNvPr id="15" name="Rounded Rectangle 14">
            <a:extLst>
              <a:ext uri="{FF2B5EF4-FFF2-40B4-BE49-F238E27FC236}">
                <a16:creationId xmlns:a16="http://schemas.microsoft.com/office/drawing/2014/main" id="{A1EFD7D4-EE95-9349-AA8D-F76B721D223C}"/>
              </a:ext>
            </a:extLst>
          </p:cNvPr>
          <p:cNvSpPr/>
          <p:nvPr/>
        </p:nvSpPr>
        <p:spPr>
          <a:xfrm>
            <a:off x="472751" y="5313632"/>
            <a:ext cx="1028700" cy="600075"/>
          </a:xfrm>
          <a:prstGeom prst="roundRect">
            <a:avLst/>
          </a:prstGeom>
          <a:solidFill>
            <a:schemeClr val="accent2">
              <a:lumMod val="60000"/>
              <a:lumOff val="40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Cluster Evaluation</a:t>
            </a:r>
          </a:p>
        </p:txBody>
      </p:sp>
      <p:sp>
        <p:nvSpPr>
          <p:cNvPr id="3" name="Down Arrow 2">
            <a:extLst>
              <a:ext uri="{FF2B5EF4-FFF2-40B4-BE49-F238E27FC236}">
                <a16:creationId xmlns:a16="http://schemas.microsoft.com/office/drawing/2014/main" id="{36937BF5-C000-C143-B906-1684C954FFDD}"/>
              </a:ext>
            </a:extLst>
          </p:cNvPr>
          <p:cNvSpPr/>
          <p:nvPr/>
        </p:nvSpPr>
        <p:spPr>
          <a:xfrm>
            <a:off x="829939" y="2040965"/>
            <a:ext cx="314325" cy="2762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Down Arrow 15">
            <a:extLst>
              <a:ext uri="{FF2B5EF4-FFF2-40B4-BE49-F238E27FC236}">
                <a16:creationId xmlns:a16="http://schemas.microsoft.com/office/drawing/2014/main" id="{C15B6410-2284-4643-A872-D29A987C76F5}"/>
              </a:ext>
            </a:extLst>
          </p:cNvPr>
          <p:cNvSpPr/>
          <p:nvPr/>
        </p:nvSpPr>
        <p:spPr>
          <a:xfrm>
            <a:off x="829939" y="3548105"/>
            <a:ext cx="314325" cy="2762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Down Arrow 17">
            <a:extLst>
              <a:ext uri="{FF2B5EF4-FFF2-40B4-BE49-F238E27FC236}">
                <a16:creationId xmlns:a16="http://schemas.microsoft.com/office/drawing/2014/main" id="{B27D0C4F-AE6B-BA43-A267-90C26365DC52}"/>
              </a:ext>
            </a:extLst>
          </p:cNvPr>
          <p:cNvSpPr/>
          <p:nvPr/>
        </p:nvSpPr>
        <p:spPr>
          <a:xfrm>
            <a:off x="829939" y="4957763"/>
            <a:ext cx="314325" cy="2762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ight Arrow 18">
            <a:extLst>
              <a:ext uri="{FF2B5EF4-FFF2-40B4-BE49-F238E27FC236}">
                <a16:creationId xmlns:a16="http://schemas.microsoft.com/office/drawing/2014/main" id="{62297FFA-F013-5A43-942A-566E7C1AD904}"/>
              </a:ext>
            </a:extLst>
          </p:cNvPr>
          <p:cNvSpPr/>
          <p:nvPr/>
        </p:nvSpPr>
        <p:spPr>
          <a:xfrm>
            <a:off x="1810364" y="5437622"/>
            <a:ext cx="619125" cy="352094"/>
          </a:xfrm>
          <a:prstGeom prst="rightArrow">
            <a:avLst/>
          </a:prstGeom>
          <a:solidFill>
            <a:schemeClr val="accent2">
              <a:lumMod val="60000"/>
              <a:lumOff val="4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Rounded Rectangle 16">
            <a:extLst>
              <a:ext uri="{FF2B5EF4-FFF2-40B4-BE49-F238E27FC236}">
                <a16:creationId xmlns:a16="http://schemas.microsoft.com/office/drawing/2014/main" id="{2E495D17-7CB2-EB4E-9A85-5EA82D4FB57D}"/>
              </a:ext>
            </a:extLst>
          </p:cNvPr>
          <p:cNvSpPr/>
          <p:nvPr/>
        </p:nvSpPr>
        <p:spPr>
          <a:xfrm>
            <a:off x="258439" y="1154859"/>
            <a:ext cx="1457325" cy="7860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Basic Data Statistics</a:t>
            </a:r>
          </a:p>
        </p:txBody>
      </p:sp>
      <p:sp>
        <p:nvSpPr>
          <p:cNvPr id="12" name="Rounded Rectangle 11">
            <a:extLst>
              <a:ext uri="{FF2B5EF4-FFF2-40B4-BE49-F238E27FC236}">
                <a16:creationId xmlns:a16="http://schemas.microsoft.com/office/drawing/2014/main" id="{53A10731-9CA2-A34F-89F3-C7D125833470}"/>
              </a:ext>
            </a:extLst>
          </p:cNvPr>
          <p:cNvSpPr/>
          <p:nvPr/>
        </p:nvSpPr>
        <p:spPr>
          <a:xfrm>
            <a:off x="258439" y="2323609"/>
            <a:ext cx="1457325" cy="9532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Data Standardization and </a:t>
            </a:r>
            <a:r>
              <a:rPr lang="en-US" sz="1350" dirty="0" err="1"/>
              <a:t>Clusterable</a:t>
            </a:r>
            <a:r>
              <a:rPr lang="en-US" sz="1350" dirty="0"/>
              <a:t> Evaluation</a:t>
            </a:r>
          </a:p>
        </p:txBody>
      </p:sp>
      <p:sp>
        <p:nvSpPr>
          <p:cNvPr id="20" name="TextBox 19">
            <a:extLst>
              <a:ext uri="{FF2B5EF4-FFF2-40B4-BE49-F238E27FC236}">
                <a16:creationId xmlns:a16="http://schemas.microsoft.com/office/drawing/2014/main" id="{FF955BFB-540F-4846-9165-F366C76F8045}"/>
              </a:ext>
            </a:extLst>
          </p:cNvPr>
          <p:cNvSpPr txBox="1"/>
          <p:nvPr/>
        </p:nvSpPr>
        <p:spPr>
          <a:xfrm>
            <a:off x="1751099" y="1530597"/>
            <a:ext cx="1527213" cy="369332"/>
          </a:xfrm>
          <a:prstGeom prst="rect">
            <a:avLst/>
          </a:prstGeom>
          <a:noFill/>
        </p:spPr>
        <p:txBody>
          <a:bodyPr wrap="none" rtlCol="0">
            <a:spAutoFit/>
          </a:bodyPr>
          <a:lstStyle/>
          <a:p>
            <a:r>
              <a:rPr lang="en-US" b="1" dirty="0">
                <a:solidFill>
                  <a:srgbClr val="FF0000"/>
                </a:solidFill>
              </a:rPr>
              <a:t>For Dataset B:</a:t>
            </a:r>
          </a:p>
        </p:txBody>
      </p:sp>
      <p:sp>
        <p:nvSpPr>
          <p:cNvPr id="21" name="TextBox 20">
            <a:extLst>
              <a:ext uri="{FF2B5EF4-FFF2-40B4-BE49-F238E27FC236}">
                <a16:creationId xmlns:a16="http://schemas.microsoft.com/office/drawing/2014/main" id="{069B31B6-01AF-BB4F-ABD9-4E1B8030CC12}"/>
              </a:ext>
            </a:extLst>
          </p:cNvPr>
          <p:cNvSpPr txBox="1"/>
          <p:nvPr/>
        </p:nvSpPr>
        <p:spPr>
          <a:xfrm>
            <a:off x="1751098" y="1846306"/>
            <a:ext cx="3129190" cy="300082"/>
          </a:xfrm>
          <a:prstGeom prst="rect">
            <a:avLst/>
          </a:prstGeom>
          <a:noFill/>
        </p:spPr>
        <p:txBody>
          <a:bodyPr wrap="none" rtlCol="0">
            <a:spAutoFit/>
          </a:bodyPr>
          <a:lstStyle/>
          <a:p>
            <a:r>
              <a:rPr lang="en-US" sz="1350" b="1" dirty="0">
                <a:solidFill>
                  <a:srgbClr val="FF0000"/>
                </a:solidFill>
              </a:rPr>
              <a:t>K value Evaluation: Silhouette Coefficient</a:t>
            </a:r>
          </a:p>
        </p:txBody>
      </p:sp>
      <p:pic>
        <p:nvPicPr>
          <p:cNvPr id="4" name="Picture 3">
            <a:extLst>
              <a:ext uri="{FF2B5EF4-FFF2-40B4-BE49-F238E27FC236}">
                <a16:creationId xmlns:a16="http://schemas.microsoft.com/office/drawing/2014/main" id="{2EF9A3CC-D20F-D342-8A46-1F3C1DF78751}"/>
              </a:ext>
            </a:extLst>
          </p:cNvPr>
          <p:cNvPicPr>
            <a:picLocks noChangeAspect="1"/>
          </p:cNvPicPr>
          <p:nvPr/>
        </p:nvPicPr>
        <p:blipFill>
          <a:blip r:embed="rId3"/>
          <a:stretch>
            <a:fillRect/>
          </a:stretch>
        </p:blipFill>
        <p:spPr>
          <a:xfrm>
            <a:off x="3945194" y="2254055"/>
            <a:ext cx="2514600" cy="676275"/>
          </a:xfrm>
          <a:prstGeom prst="rect">
            <a:avLst/>
          </a:prstGeom>
        </p:spPr>
      </p:pic>
      <p:sp>
        <p:nvSpPr>
          <p:cNvPr id="6" name="TextBox 5">
            <a:extLst>
              <a:ext uri="{FF2B5EF4-FFF2-40B4-BE49-F238E27FC236}">
                <a16:creationId xmlns:a16="http://schemas.microsoft.com/office/drawing/2014/main" id="{E4532013-4BB6-C349-AAAD-BA73ED7D3A58}"/>
              </a:ext>
            </a:extLst>
          </p:cNvPr>
          <p:cNvSpPr txBox="1"/>
          <p:nvPr/>
        </p:nvSpPr>
        <p:spPr>
          <a:xfrm>
            <a:off x="2278626" y="3312856"/>
            <a:ext cx="6392623" cy="715581"/>
          </a:xfrm>
          <a:prstGeom prst="rect">
            <a:avLst/>
          </a:prstGeom>
          <a:noFill/>
        </p:spPr>
        <p:txBody>
          <a:bodyPr wrap="square" rtlCol="0">
            <a:spAutoFit/>
          </a:bodyPr>
          <a:lstStyle/>
          <a:p>
            <a:r>
              <a:rPr lang="en-US" sz="1350" dirty="0"/>
              <a:t>S(</a:t>
            </a:r>
            <a:r>
              <a:rPr lang="en-US" sz="1350" dirty="0" err="1"/>
              <a:t>i</a:t>
            </a:r>
            <a:r>
              <a:rPr lang="en-US" sz="1350" dirty="0"/>
              <a:t>) ranges from -1 to +1, where a high value indicates that the object is well matched to its own cluster , and the lower value indicates that the object is poorly matched to its own cluster.</a:t>
            </a:r>
          </a:p>
        </p:txBody>
      </p:sp>
      <p:graphicFrame>
        <p:nvGraphicFramePr>
          <p:cNvPr id="7" name="Table 6">
            <a:extLst>
              <a:ext uri="{FF2B5EF4-FFF2-40B4-BE49-F238E27FC236}">
                <a16:creationId xmlns:a16="http://schemas.microsoft.com/office/drawing/2014/main" id="{4CC131BE-D468-F04A-9001-A9F553FB7ED5}"/>
              </a:ext>
            </a:extLst>
          </p:cNvPr>
          <p:cNvGraphicFramePr>
            <a:graphicFrameLocks noGrp="1"/>
          </p:cNvGraphicFramePr>
          <p:nvPr/>
        </p:nvGraphicFramePr>
        <p:xfrm>
          <a:off x="4295467" y="4205922"/>
          <a:ext cx="1876733" cy="1107710"/>
        </p:xfrm>
        <a:graphic>
          <a:graphicData uri="http://schemas.openxmlformats.org/drawingml/2006/table">
            <a:tbl>
              <a:tblPr>
                <a:tableStyleId>{5C22544A-7EE6-4342-B048-85BDC9FD1C3A}</a:tableStyleId>
              </a:tblPr>
              <a:tblGrid>
                <a:gridCol w="848921">
                  <a:extLst>
                    <a:ext uri="{9D8B030D-6E8A-4147-A177-3AD203B41FA5}">
                      <a16:colId xmlns:a16="http://schemas.microsoft.com/office/drawing/2014/main" val="4014026184"/>
                    </a:ext>
                  </a:extLst>
                </a:gridCol>
                <a:gridCol w="1027812">
                  <a:extLst>
                    <a:ext uri="{9D8B030D-6E8A-4147-A177-3AD203B41FA5}">
                      <a16:colId xmlns:a16="http://schemas.microsoft.com/office/drawing/2014/main" val="1681827816"/>
                    </a:ext>
                  </a:extLst>
                </a:gridCol>
              </a:tblGrid>
              <a:tr h="484572">
                <a:tc>
                  <a:txBody>
                    <a:bodyPr/>
                    <a:lstStyle/>
                    <a:p>
                      <a:pPr algn="ctr" fontAlgn="b"/>
                      <a:r>
                        <a:rPr lang="en-US" sz="1500" u="none" strike="noStrike" dirty="0">
                          <a:effectLst/>
                        </a:rPr>
                        <a:t>Cluster</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Silhouette Score</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0415269"/>
                  </a:ext>
                </a:extLst>
              </a:tr>
              <a:tr h="311569">
                <a:tc>
                  <a:txBody>
                    <a:bodyPr/>
                    <a:lstStyle/>
                    <a:p>
                      <a:pPr algn="ctr" fontAlgn="b"/>
                      <a:r>
                        <a:rPr lang="en-US" sz="1500" u="none" strike="noStrike">
                          <a:effectLst/>
                        </a:rPr>
                        <a:t>3</a:t>
                      </a:r>
                      <a:endParaRPr lang="en-US" sz="15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0.904</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0956391"/>
                  </a:ext>
                </a:extLst>
              </a:tr>
              <a:tr h="311569">
                <a:tc>
                  <a:txBody>
                    <a:bodyPr/>
                    <a:lstStyle/>
                    <a:p>
                      <a:pPr algn="ctr" fontAlgn="b"/>
                      <a:r>
                        <a:rPr lang="en-US" sz="1500" u="none" strike="noStrike">
                          <a:effectLst/>
                        </a:rPr>
                        <a:t>6</a:t>
                      </a:r>
                      <a:endParaRPr lang="en-US" sz="15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0.928</a:t>
                      </a:r>
                      <a:endParaRPr lang="en-US" sz="1500" b="0" i="0" u="none" strike="noStrike" dirty="0">
                        <a:solidFill>
                          <a:srgbClr val="000000"/>
                        </a:solidFill>
                        <a:effectLst/>
                        <a:latin typeface="Courier New" panose="02070309020205020404" pitchFamily="49"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9785393"/>
                  </a:ext>
                </a:extLst>
              </a:tr>
            </a:tbl>
          </a:graphicData>
        </a:graphic>
      </p:graphicFrame>
    </p:spTree>
    <p:extLst>
      <p:ext uri="{BB962C8B-B14F-4D97-AF65-F5344CB8AC3E}">
        <p14:creationId xmlns:p14="http://schemas.microsoft.com/office/powerpoint/2010/main" val="3227780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42A4D-023B-4D46-82E7-510B5B2CAE0B}"/>
              </a:ext>
            </a:extLst>
          </p:cNvPr>
          <p:cNvSpPr>
            <a:spLocks noGrp="1"/>
          </p:cNvSpPr>
          <p:nvPr>
            <p:ph type="title"/>
          </p:nvPr>
        </p:nvSpPr>
        <p:spPr>
          <a:xfrm>
            <a:off x="258442" y="419929"/>
            <a:ext cx="8627123" cy="692136"/>
          </a:xfrm>
        </p:spPr>
        <p:txBody>
          <a:bodyPr>
            <a:normAutofit/>
          </a:bodyPr>
          <a:lstStyle/>
          <a:p>
            <a:r>
              <a:rPr lang="en-US" sz="2400" dirty="0"/>
              <a:t>Current Practice – K-means Algorithm</a:t>
            </a:r>
          </a:p>
        </p:txBody>
      </p:sp>
      <p:sp>
        <p:nvSpPr>
          <p:cNvPr id="2" name="TextBox 1">
            <a:extLst>
              <a:ext uri="{FF2B5EF4-FFF2-40B4-BE49-F238E27FC236}">
                <a16:creationId xmlns:a16="http://schemas.microsoft.com/office/drawing/2014/main" id="{2B16DA47-91A3-5044-BAFA-EDC5EFF7BD47}"/>
              </a:ext>
            </a:extLst>
          </p:cNvPr>
          <p:cNvSpPr txBox="1"/>
          <p:nvPr/>
        </p:nvSpPr>
        <p:spPr>
          <a:xfrm>
            <a:off x="258435" y="904316"/>
            <a:ext cx="2320572" cy="415498"/>
          </a:xfrm>
          <a:prstGeom prst="rect">
            <a:avLst/>
          </a:prstGeom>
          <a:noFill/>
        </p:spPr>
        <p:txBody>
          <a:bodyPr wrap="none" rtlCol="0">
            <a:spAutoFit/>
          </a:bodyPr>
          <a:lstStyle/>
          <a:p>
            <a:r>
              <a:rPr lang="en-US" sz="2100" b="1" dirty="0"/>
              <a:t>K = 3 Classification:</a:t>
            </a:r>
          </a:p>
        </p:txBody>
      </p:sp>
      <p:graphicFrame>
        <p:nvGraphicFramePr>
          <p:cNvPr id="10" name="Table 9">
            <a:extLst>
              <a:ext uri="{FF2B5EF4-FFF2-40B4-BE49-F238E27FC236}">
                <a16:creationId xmlns:a16="http://schemas.microsoft.com/office/drawing/2014/main" id="{6732ACC1-7D6F-AD46-B9A1-43F9E79195BD}"/>
              </a:ext>
            </a:extLst>
          </p:cNvPr>
          <p:cNvGraphicFramePr>
            <a:graphicFrameLocks noGrp="1"/>
          </p:cNvGraphicFramePr>
          <p:nvPr>
            <p:extLst>
              <p:ext uri="{D42A27DB-BD31-4B8C-83A1-F6EECF244321}">
                <p14:modId xmlns:p14="http://schemas.microsoft.com/office/powerpoint/2010/main" val="837630504"/>
              </p:ext>
            </p:extLst>
          </p:nvPr>
        </p:nvGraphicFramePr>
        <p:xfrm>
          <a:off x="258440" y="1724184"/>
          <a:ext cx="8627125" cy="3891440"/>
        </p:xfrm>
        <a:graphic>
          <a:graphicData uri="http://schemas.openxmlformats.org/drawingml/2006/table">
            <a:tbl>
              <a:tblPr/>
              <a:tblGrid>
                <a:gridCol w="663625">
                  <a:extLst>
                    <a:ext uri="{9D8B030D-6E8A-4147-A177-3AD203B41FA5}">
                      <a16:colId xmlns:a16="http://schemas.microsoft.com/office/drawing/2014/main" val="228588480"/>
                    </a:ext>
                  </a:extLst>
                </a:gridCol>
                <a:gridCol w="663625">
                  <a:extLst>
                    <a:ext uri="{9D8B030D-6E8A-4147-A177-3AD203B41FA5}">
                      <a16:colId xmlns:a16="http://schemas.microsoft.com/office/drawing/2014/main" val="1505689824"/>
                    </a:ext>
                  </a:extLst>
                </a:gridCol>
                <a:gridCol w="663625">
                  <a:extLst>
                    <a:ext uri="{9D8B030D-6E8A-4147-A177-3AD203B41FA5}">
                      <a16:colId xmlns:a16="http://schemas.microsoft.com/office/drawing/2014/main" val="3089485118"/>
                    </a:ext>
                  </a:extLst>
                </a:gridCol>
                <a:gridCol w="663625">
                  <a:extLst>
                    <a:ext uri="{9D8B030D-6E8A-4147-A177-3AD203B41FA5}">
                      <a16:colId xmlns:a16="http://schemas.microsoft.com/office/drawing/2014/main" val="682649448"/>
                    </a:ext>
                  </a:extLst>
                </a:gridCol>
                <a:gridCol w="663625">
                  <a:extLst>
                    <a:ext uri="{9D8B030D-6E8A-4147-A177-3AD203B41FA5}">
                      <a16:colId xmlns:a16="http://schemas.microsoft.com/office/drawing/2014/main" val="762842534"/>
                    </a:ext>
                  </a:extLst>
                </a:gridCol>
                <a:gridCol w="663625">
                  <a:extLst>
                    <a:ext uri="{9D8B030D-6E8A-4147-A177-3AD203B41FA5}">
                      <a16:colId xmlns:a16="http://schemas.microsoft.com/office/drawing/2014/main" val="4029534956"/>
                    </a:ext>
                  </a:extLst>
                </a:gridCol>
                <a:gridCol w="663625">
                  <a:extLst>
                    <a:ext uri="{9D8B030D-6E8A-4147-A177-3AD203B41FA5}">
                      <a16:colId xmlns:a16="http://schemas.microsoft.com/office/drawing/2014/main" val="1047380515"/>
                    </a:ext>
                  </a:extLst>
                </a:gridCol>
                <a:gridCol w="663625">
                  <a:extLst>
                    <a:ext uri="{9D8B030D-6E8A-4147-A177-3AD203B41FA5}">
                      <a16:colId xmlns:a16="http://schemas.microsoft.com/office/drawing/2014/main" val="3451456384"/>
                    </a:ext>
                  </a:extLst>
                </a:gridCol>
                <a:gridCol w="663625">
                  <a:extLst>
                    <a:ext uri="{9D8B030D-6E8A-4147-A177-3AD203B41FA5}">
                      <a16:colId xmlns:a16="http://schemas.microsoft.com/office/drawing/2014/main" val="3886414594"/>
                    </a:ext>
                  </a:extLst>
                </a:gridCol>
                <a:gridCol w="663625">
                  <a:extLst>
                    <a:ext uri="{9D8B030D-6E8A-4147-A177-3AD203B41FA5}">
                      <a16:colId xmlns:a16="http://schemas.microsoft.com/office/drawing/2014/main" val="3973355810"/>
                    </a:ext>
                  </a:extLst>
                </a:gridCol>
                <a:gridCol w="663625">
                  <a:extLst>
                    <a:ext uri="{9D8B030D-6E8A-4147-A177-3AD203B41FA5}">
                      <a16:colId xmlns:a16="http://schemas.microsoft.com/office/drawing/2014/main" val="2771814295"/>
                    </a:ext>
                  </a:extLst>
                </a:gridCol>
                <a:gridCol w="663625">
                  <a:extLst>
                    <a:ext uri="{9D8B030D-6E8A-4147-A177-3AD203B41FA5}">
                      <a16:colId xmlns:a16="http://schemas.microsoft.com/office/drawing/2014/main" val="1998834328"/>
                    </a:ext>
                  </a:extLst>
                </a:gridCol>
                <a:gridCol w="663625">
                  <a:extLst>
                    <a:ext uri="{9D8B030D-6E8A-4147-A177-3AD203B41FA5}">
                      <a16:colId xmlns:a16="http://schemas.microsoft.com/office/drawing/2014/main" val="1524087514"/>
                    </a:ext>
                  </a:extLst>
                </a:gridCol>
              </a:tblGrid>
              <a:tr h="327184">
                <a:tc>
                  <a:txBody>
                    <a:bodyPr/>
                    <a:lstStyle/>
                    <a:p>
                      <a:pPr algn="l" fontAlgn="b"/>
                      <a:endParaRPr lang="en-US" sz="11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Registration</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Doors</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Lighting</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Steering</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Exhaust</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Fuel</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Glazing</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Other</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Brakes</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RoadTest</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Tires</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100" b="0" i="0" u="none" strike="noStrike">
                          <a:solidFill>
                            <a:srgbClr val="000000"/>
                          </a:solidFill>
                          <a:effectLst/>
                          <a:latin typeface="Calibri" panose="020F0502020204030204" pitchFamily="34" charset="0"/>
                        </a:rPr>
                        <a:t>Conclusion</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8292257"/>
                  </a:ext>
                </a:extLst>
              </a:tr>
              <a:tr h="487204">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Cluster Category</a:t>
                      </a:r>
                    </a:p>
                    <a:p>
                      <a:pPr algn="l" fontAlgn="b"/>
                      <a:endParaRPr lang="en-US" sz="11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failure_rate</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failure_rate</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failure_rate</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panose="020F0502020204030204" pitchFamily="34" charset="0"/>
                        </a:rPr>
                        <a:t>failure_rate</a:t>
                      </a:r>
                      <a:endParaRPr lang="en-US" sz="11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panose="020F0502020204030204" pitchFamily="34" charset="0"/>
                        </a:rPr>
                        <a:t>failure_rate</a:t>
                      </a:r>
                      <a:endParaRPr lang="en-US" sz="11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failure_rate</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failure_rate</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failure_rate</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failure_rate</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failure_rate</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failure_rate</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262358300"/>
                  </a:ext>
                </a:extLst>
              </a:tr>
              <a:tr h="1607344">
                <a:tc>
                  <a:txBody>
                    <a:bodyPr/>
                    <a:lstStyle/>
                    <a:p>
                      <a:pPr algn="r" fontAlgn="b"/>
                      <a:r>
                        <a:rPr lang="en-US" sz="1100" b="0" i="0" u="none" strike="noStrike" dirty="0">
                          <a:solidFill>
                            <a:srgbClr val="000000"/>
                          </a:solidFill>
                          <a:effectLst/>
                          <a:latin typeface="Calibri" panose="020F0502020204030204" pitchFamily="34" charset="0"/>
                        </a:rPr>
                        <a:t>0</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0.01108801</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D880"/>
                    </a:solidFill>
                  </a:tcPr>
                </a:tc>
                <a:tc>
                  <a:txBody>
                    <a:bodyPr/>
                    <a:lstStyle/>
                    <a:p>
                      <a:pPr algn="r" fontAlgn="b"/>
                      <a:r>
                        <a:rPr lang="en-US" sz="1100" b="0" i="0" u="none" strike="noStrike">
                          <a:solidFill>
                            <a:srgbClr val="000000"/>
                          </a:solidFill>
                          <a:effectLst/>
                          <a:latin typeface="Calibri" panose="020F0502020204030204" pitchFamily="34" charset="0"/>
                        </a:rPr>
                        <a:t>0.05682606</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84"/>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r" fontAlgn="b"/>
                      <a:r>
                        <a:rPr lang="en-US" sz="1100" b="0" i="0" u="none" strike="noStrike">
                          <a:solidFill>
                            <a:srgbClr val="000000"/>
                          </a:solidFill>
                          <a:effectLst/>
                          <a:latin typeface="Calibri" panose="020F0502020204030204" pitchFamily="34" charset="0"/>
                        </a:rPr>
                        <a:t>0.13444213</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82"/>
                    </a:solidFill>
                  </a:tcPr>
                </a:tc>
                <a:tc>
                  <a:txBody>
                    <a:bodyPr/>
                    <a:lstStyle/>
                    <a:p>
                      <a:pPr algn="r" fontAlgn="b"/>
                      <a:r>
                        <a:rPr lang="en-US" sz="1100" b="0" i="0" u="none" strike="noStrike">
                          <a:solidFill>
                            <a:srgbClr val="000000"/>
                          </a:solidFill>
                          <a:effectLst/>
                          <a:latin typeface="Calibri" panose="020F0502020204030204" pitchFamily="34" charset="0"/>
                        </a:rPr>
                        <a:t>0.17325017</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781"/>
                    </a:solidFill>
                  </a:tcPr>
                </a:tc>
                <a:tc>
                  <a:txBody>
                    <a:bodyPr/>
                    <a:lstStyle/>
                    <a:p>
                      <a:pPr algn="r" fontAlgn="b"/>
                      <a:r>
                        <a:rPr lang="en-US" sz="1100" b="0" i="0" u="none" strike="noStrike">
                          <a:solidFill>
                            <a:srgbClr val="000000"/>
                          </a:solidFill>
                          <a:effectLst/>
                          <a:latin typeface="Calibri" panose="020F0502020204030204" pitchFamily="34" charset="0"/>
                        </a:rPr>
                        <a:t>0.02286902</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r" fontAlgn="b"/>
                      <a:r>
                        <a:rPr lang="en-US" sz="1100" b="0" i="0" u="none" strike="noStrike" dirty="0">
                          <a:solidFill>
                            <a:srgbClr val="000000"/>
                          </a:solidFill>
                          <a:effectLst/>
                          <a:latin typeface="Calibri" panose="020F0502020204030204" pitchFamily="34" charset="0"/>
                        </a:rPr>
                        <a:t>0.03534304</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84"/>
                    </a:solidFill>
                  </a:tcPr>
                </a:tc>
                <a:tc>
                  <a:txBody>
                    <a:bodyPr/>
                    <a:lstStyle/>
                    <a:p>
                      <a:pPr algn="r" fontAlgn="b"/>
                      <a:r>
                        <a:rPr lang="en-US" sz="1100" b="0" i="0" u="none" strike="noStrike">
                          <a:solidFill>
                            <a:srgbClr val="000000"/>
                          </a:solidFill>
                          <a:effectLst/>
                          <a:latin typeface="Calibri" panose="020F0502020204030204" pitchFamily="34" charset="0"/>
                        </a:rPr>
                        <a:t>0.23562024</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CF7F"/>
                    </a:solidFill>
                  </a:tcPr>
                </a:tc>
                <a:tc>
                  <a:txBody>
                    <a:bodyPr/>
                    <a:lstStyle/>
                    <a:p>
                      <a:pPr algn="r" fontAlgn="b"/>
                      <a:r>
                        <a:rPr lang="en-US" sz="1100" b="0" i="0" u="none" strike="noStrike" dirty="0">
                          <a:solidFill>
                            <a:srgbClr val="000000"/>
                          </a:solidFill>
                          <a:effectLst/>
                          <a:latin typeface="Calibri" panose="020F0502020204030204" pitchFamily="34" charset="0"/>
                        </a:rPr>
                        <a:t>0.41926542</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B67A"/>
                    </a:solidFill>
                  </a:tcPr>
                </a:tc>
                <a:tc>
                  <a:txBody>
                    <a:bodyPr/>
                    <a:lstStyle/>
                    <a:p>
                      <a:pPr algn="r" fontAlgn="b"/>
                      <a:r>
                        <a:rPr lang="en-US" sz="1100" b="0" i="0" u="none" strike="noStrike" dirty="0">
                          <a:solidFill>
                            <a:srgbClr val="000000"/>
                          </a:solidFill>
                          <a:effectLst/>
                          <a:latin typeface="Calibri" panose="020F0502020204030204" pitchFamily="34" charset="0"/>
                        </a:rPr>
                        <a:t>0.04019404</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84"/>
                    </a:solidFill>
                  </a:tcPr>
                </a:tc>
                <a:tc>
                  <a:txBody>
                    <a:bodyPr/>
                    <a:lstStyle/>
                    <a:p>
                      <a:pPr algn="r" fontAlgn="b"/>
                      <a:r>
                        <a:rPr lang="en-US" sz="1100" b="0" i="0" u="none" strike="noStrike" dirty="0">
                          <a:solidFill>
                            <a:srgbClr val="000000"/>
                          </a:solidFill>
                          <a:effectLst/>
                          <a:latin typeface="Calibri" panose="020F0502020204030204" pitchFamily="34" charset="0"/>
                        </a:rPr>
                        <a:t>0.11503812</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F82"/>
                    </a:solidFill>
                  </a:tcPr>
                </a:tc>
                <a:tc>
                  <a:txBody>
                    <a:bodyPr/>
                    <a:lstStyle/>
                    <a:p>
                      <a:pPr algn="l" fontAlgn="b"/>
                      <a:r>
                        <a:rPr lang="en-US" sz="1100" b="0" i="0" u="none" strike="noStrike" dirty="0">
                          <a:solidFill>
                            <a:srgbClr val="000000"/>
                          </a:solidFill>
                          <a:effectLst/>
                          <a:latin typeface="Calibri" panose="020F0502020204030204" pitchFamily="34" charset="0"/>
                        </a:rPr>
                        <a:t>Vehicles with Lighting Failure and some problems with other components and brakes</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453522"/>
                  </a:ext>
                </a:extLst>
              </a:tr>
              <a:tr h="647224">
                <a:tc>
                  <a:txBody>
                    <a:bodyPr/>
                    <a:lstStyle/>
                    <a:p>
                      <a:pPr algn="r" fontAlgn="b"/>
                      <a:r>
                        <a:rPr lang="en-US" sz="1100" b="0" i="0" u="none" strike="noStrike">
                          <a:solidFill>
                            <a:srgbClr val="000000"/>
                          </a:solidFill>
                          <a:effectLst/>
                          <a:latin typeface="Calibri" panose="020F0502020204030204" pitchFamily="34" charset="0"/>
                        </a:rPr>
                        <a:t>1</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0.00074269</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BF7B"/>
                    </a:solidFill>
                  </a:tcPr>
                </a:tc>
                <a:tc>
                  <a:txBody>
                    <a:bodyPr/>
                    <a:lstStyle/>
                    <a:p>
                      <a:pPr algn="r" fontAlgn="b"/>
                      <a:r>
                        <a:rPr lang="en-US" sz="1100" b="0" i="0" u="none" strike="noStrike">
                          <a:solidFill>
                            <a:srgbClr val="000000"/>
                          </a:solidFill>
                          <a:effectLst/>
                          <a:latin typeface="Calibri" panose="020F0502020204030204" pitchFamily="34" charset="0"/>
                        </a:rPr>
                        <a:t>0.00111403</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C07B"/>
                    </a:solidFill>
                  </a:tcPr>
                </a:tc>
                <a:tc>
                  <a:txBody>
                    <a:bodyPr/>
                    <a:lstStyle/>
                    <a:p>
                      <a:pPr algn="r" fontAlgn="b"/>
                      <a:r>
                        <a:rPr lang="en-US" sz="1100" b="0" i="0" u="none" strike="noStrike">
                          <a:solidFill>
                            <a:srgbClr val="000000"/>
                          </a:solidFill>
                          <a:effectLst/>
                          <a:latin typeface="Calibri" panose="020F0502020204030204" pitchFamily="34" charset="0"/>
                        </a:rPr>
                        <a:t>0</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1100" b="0" i="0" u="none" strike="noStrike">
                          <a:solidFill>
                            <a:srgbClr val="000000"/>
                          </a:solidFill>
                          <a:effectLst/>
                          <a:latin typeface="Calibri" panose="020F0502020204030204" pitchFamily="34" charset="0"/>
                        </a:rPr>
                        <a:t>0.00495126</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C97D"/>
                    </a:solidFill>
                  </a:tcPr>
                </a:tc>
                <a:tc>
                  <a:txBody>
                    <a:bodyPr/>
                    <a:lstStyle/>
                    <a:p>
                      <a:pPr algn="r" fontAlgn="b"/>
                      <a:r>
                        <a:rPr lang="en-US" sz="1100" b="0" i="0" u="none" strike="noStrike">
                          <a:solidFill>
                            <a:srgbClr val="000000"/>
                          </a:solidFill>
                          <a:effectLst/>
                          <a:latin typeface="Calibri" panose="020F0502020204030204" pitchFamily="34" charset="0"/>
                        </a:rPr>
                        <a:t>0.0070246</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DCE7E"/>
                    </a:solidFill>
                  </a:tcPr>
                </a:tc>
                <a:tc>
                  <a:txBody>
                    <a:bodyPr/>
                    <a:lstStyle/>
                    <a:p>
                      <a:pPr algn="r" fontAlgn="b"/>
                      <a:r>
                        <a:rPr lang="en-US" sz="1100" b="0" i="0" u="none" strike="noStrike">
                          <a:solidFill>
                            <a:srgbClr val="000000"/>
                          </a:solidFill>
                          <a:effectLst/>
                          <a:latin typeface="Calibri" panose="020F0502020204030204" pitchFamily="34" charset="0"/>
                        </a:rPr>
                        <a:t>0.00105214</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C07B"/>
                    </a:solidFill>
                  </a:tcPr>
                </a:tc>
                <a:tc>
                  <a:txBody>
                    <a:bodyPr/>
                    <a:lstStyle/>
                    <a:p>
                      <a:pPr algn="r" fontAlgn="b"/>
                      <a:r>
                        <a:rPr lang="en-US" sz="1100" b="0" i="0" u="none" strike="noStrike">
                          <a:solidFill>
                            <a:srgbClr val="000000"/>
                          </a:solidFill>
                          <a:effectLst/>
                          <a:latin typeface="Calibri" panose="020F0502020204030204" pitchFamily="34" charset="0"/>
                        </a:rPr>
                        <a:t>0.00077363</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BF7B"/>
                    </a:solidFill>
                  </a:tcPr>
                </a:tc>
                <a:tc>
                  <a:txBody>
                    <a:bodyPr/>
                    <a:lstStyle/>
                    <a:p>
                      <a:pPr algn="r" fontAlgn="b"/>
                      <a:r>
                        <a:rPr lang="en-US" sz="1100" b="0" i="0" u="none" strike="noStrike">
                          <a:solidFill>
                            <a:srgbClr val="000000"/>
                          </a:solidFill>
                          <a:effectLst/>
                          <a:latin typeface="Calibri" panose="020F0502020204030204" pitchFamily="34" charset="0"/>
                        </a:rPr>
                        <a:t>0.00912889</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D37F"/>
                    </a:solidFill>
                  </a:tcPr>
                </a:tc>
                <a:tc>
                  <a:txBody>
                    <a:bodyPr/>
                    <a:lstStyle/>
                    <a:p>
                      <a:pPr algn="r" fontAlgn="b"/>
                      <a:r>
                        <a:rPr lang="en-US" sz="1100" b="0" i="0" u="none" strike="noStrike">
                          <a:solidFill>
                            <a:srgbClr val="000000"/>
                          </a:solidFill>
                          <a:effectLst/>
                          <a:latin typeface="Calibri" panose="020F0502020204030204" pitchFamily="34" charset="0"/>
                        </a:rPr>
                        <a:t>0</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1100" b="0" i="0" u="none" strike="noStrike">
                          <a:solidFill>
                            <a:srgbClr val="000000"/>
                          </a:solidFill>
                          <a:effectLst/>
                          <a:latin typeface="Calibri" panose="020F0502020204030204" pitchFamily="34" charset="0"/>
                        </a:rPr>
                        <a:t>0.00030945</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BE7B"/>
                    </a:solidFill>
                  </a:tcPr>
                </a:tc>
                <a:tc>
                  <a:txBody>
                    <a:bodyPr/>
                    <a:lstStyle/>
                    <a:p>
                      <a:pPr algn="r" fontAlgn="b"/>
                      <a:r>
                        <a:rPr lang="en-US" sz="1100" b="0" i="0" u="none" strike="noStrike">
                          <a:solidFill>
                            <a:srgbClr val="000000"/>
                          </a:solidFill>
                          <a:effectLst/>
                          <a:latin typeface="Calibri" panose="020F0502020204030204" pitchFamily="34" charset="0"/>
                        </a:rPr>
                        <a:t>0.00810769</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D17E"/>
                    </a:solidFill>
                  </a:tcPr>
                </a:tc>
                <a:tc>
                  <a:txBody>
                    <a:bodyPr/>
                    <a:lstStyle/>
                    <a:p>
                      <a:pPr algn="l" fontAlgn="b"/>
                      <a:r>
                        <a:rPr lang="en-US" sz="1100" b="0" i="0" u="none" strike="noStrike">
                          <a:solidFill>
                            <a:srgbClr val="000000"/>
                          </a:solidFill>
                          <a:effectLst/>
                          <a:latin typeface="Calibri" panose="020F0502020204030204" pitchFamily="34" charset="0"/>
                        </a:rPr>
                        <a:t>Vehicles with no or few problems</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6590588"/>
                  </a:ext>
                </a:extLst>
              </a:tr>
              <a:tr h="487204">
                <a:tc>
                  <a:txBody>
                    <a:bodyPr/>
                    <a:lstStyle/>
                    <a:p>
                      <a:pPr algn="r" fontAlgn="b"/>
                      <a:r>
                        <a:rPr lang="en-US" sz="1100" b="0" i="0" u="none" strike="noStrike">
                          <a:solidFill>
                            <a:srgbClr val="000000"/>
                          </a:solidFill>
                          <a:effectLst/>
                          <a:latin typeface="Calibri" panose="020F0502020204030204" pitchFamily="34" charset="0"/>
                        </a:rPr>
                        <a:t>2</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0.00169924</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1C27B"/>
                    </a:solidFill>
                  </a:tcPr>
                </a:tc>
                <a:tc>
                  <a:txBody>
                    <a:bodyPr/>
                    <a:lstStyle/>
                    <a:p>
                      <a:pPr algn="r" fontAlgn="b"/>
                      <a:r>
                        <a:rPr lang="en-US" sz="1100" b="0" i="0" u="none" strike="noStrike">
                          <a:solidFill>
                            <a:srgbClr val="000000"/>
                          </a:solidFill>
                          <a:effectLst/>
                          <a:latin typeface="Calibri" panose="020F0502020204030204" pitchFamily="34" charset="0"/>
                        </a:rPr>
                        <a:t>0.02039082</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r" fontAlgn="b"/>
                      <a:r>
                        <a:rPr lang="en-US" sz="1100" b="0" i="0" u="none" strike="noStrike">
                          <a:solidFill>
                            <a:srgbClr val="000000"/>
                          </a:solidFill>
                          <a:effectLst/>
                          <a:latin typeface="Calibri" panose="020F0502020204030204" pitchFamily="34" charset="0"/>
                        </a:rPr>
                        <a:t>0</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1100" b="0" i="0" u="none" strike="noStrike">
                          <a:solidFill>
                            <a:srgbClr val="000000"/>
                          </a:solidFill>
                          <a:effectLst/>
                          <a:latin typeface="Calibri" panose="020F0502020204030204" pitchFamily="34" charset="0"/>
                        </a:rPr>
                        <a:t>0.13338997</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82"/>
                    </a:solidFill>
                  </a:tcPr>
                </a:tc>
                <a:tc>
                  <a:txBody>
                    <a:bodyPr/>
                    <a:lstStyle/>
                    <a:p>
                      <a:pPr algn="r" fontAlgn="b"/>
                      <a:r>
                        <a:rPr lang="en-US" sz="1100" b="0" i="0" u="none" strike="noStrike">
                          <a:solidFill>
                            <a:srgbClr val="000000"/>
                          </a:solidFill>
                          <a:effectLst/>
                          <a:latin typeface="Calibri" panose="020F0502020204030204" pitchFamily="34" charset="0"/>
                        </a:rPr>
                        <a:t>0.14273577</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B81"/>
                    </a:solidFill>
                  </a:tcPr>
                </a:tc>
                <a:tc>
                  <a:txBody>
                    <a:bodyPr/>
                    <a:lstStyle/>
                    <a:p>
                      <a:pPr algn="r" fontAlgn="b"/>
                      <a:r>
                        <a:rPr lang="en-US" sz="1100" b="0" i="0" u="none" strike="noStrike">
                          <a:solidFill>
                            <a:srgbClr val="000000"/>
                          </a:solidFill>
                          <a:effectLst/>
                          <a:latin typeface="Calibri" panose="020F0502020204030204" pitchFamily="34" charset="0"/>
                        </a:rPr>
                        <a:t>0.01869159</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r" fontAlgn="b"/>
                      <a:r>
                        <a:rPr lang="en-US" sz="1100" b="0" i="0" u="none" strike="noStrike">
                          <a:solidFill>
                            <a:srgbClr val="000000"/>
                          </a:solidFill>
                          <a:effectLst/>
                          <a:latin typeface="Calibri" panose="020F0502020204030204" pitchFamily="34" charset="0"/>
                        </a:rPr>
                        <a:t>0.01104503</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D880"/>
                    </a:solidFill>
                  </a:tcPr>
                </a:tc>
                <a:tc>
                  <a:txBody>
                    <a:bodyPr/>
                    <a:lstStyle/>
                    <a:p>
                      <a:pPr algn="r" fontAlgn="b"/>
                      <a:r>
                        <a:rPr lang="en-US" sz="1100" b="0" i="0" u="none" strike="noStrike">
                          <a:solidFill>
                            <a:srgbClr val="000000"/>
                          </a:solidFill>
                          <a:effectLst/>
                          <a:latin typeface="Calibri" panose="020F0502020204030204" pitchFamily="34" charset="0"/>
                        </a:rPr>
                        <a:t>0.17247239</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781"/>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r" fontAlgn="b"/>
                      <a:r>
                        <a:rPr lang="en-US" sz="1100" b="0" i="0" u="none" strike="noStrike">
                          <a:solidFill>
                            <a:srgbClr val="000000"/>
                          </a:solidFill>
                          <a:effectLst/>
                          <a:latin typeface="Calibri" panose="020F0502020204030204" pitchFamily="34" charset="0"/>
                        </a:rPr>
                        <a:t>0.01359388</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E81"/>
                    </a:solidFill>
                  </a:tcPr>
                </a:tc>
                <a:tc>
                  <a:txBody>
                    <a:bodyPr/>
                    <a:lstStyle/>
                    <a:p>
                      <a:pPr algn="r" fontAlgn="b"/>
                      <a:r>
                        <a:rPr lang="en-US" sz="1100" b="0" i="0" u="none" strike="noStrike">
                          <a:solidFill>
                            <a:srgbClr val="000000"/>
                          </a:solidFill>
                          <a:effectLst/>
                          <a:latin typeface="Calibri" panose="020F0502020204030204" pitchFamily="34" charset="0"/>
                        </a:rPr>
                        <a:t>0.10790144</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82"/>
                    </a:solidFill>
                  </a:tcPr>
                </a:tc>
                <a:tc>
                  <a:txBody>
                    <a:bodyPr/>
                    <a:lstStyle/>
                    <a:p>
                      <a:pPr algn="l" fontAlgn="b"/>
                      <a:r>
                        <a:rPr lang="en-US" sz="1100" b="0" i="0" u="none" strike="noStrike" dirty="0">
                          <a:solidFill>
                            <a:srgbClr val="000000"/>
                          </a:solidFill>
                          <a:effectLst/>
                          <a:latin typeface="Calibri" panose="020F0502020204030204" pitchFamily="34" charset="0"/>
                        </a:rPr>
                        <a:t>Vehicles with brakes problem</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7934547"/>
                  </a:ext>
                </a:extLst>
              </a:tr>
            </a:tbl>
          </a:graphicData>
        </a:graphic>
      </p:graphicFrame>
    </p:spTree>
    <p:extLst>
      <p:ext uri="{BB962C8B-B14F-4D97-AF65-F5344CB8AC3E}">
        <p14:creationId xmlns:p14="http://schemas.microsoft.com/office/powerpoint/2010/main" val="1161735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16DA47-91A3-5044-BAFA-EDC5EFF7BD47}"/>
              </a:ext>
            </a:extLst>
          </p:cNvPr>
          <p:cNvSpPr txBox="1"/>
          <p:nvPr/>
        </p:nvSpPr>
        <p:spPr>
          <a:xfrm>
            <a:off x="0" y="881765"/>
            <a:ext cx="2320572" cy="415498"/>
          </a:xfrm>
          <a:prstGeom prst="rect">
            <a:avLst/>
          </a:prstGeom>
          <a:noFill/>
        </p:spPr>
        <p:txBody>
          <a:bodyPr wrap="none" rtlCol="0">
            <a:spAutoFit/>
          </a:bodyPr>
          <a:lstStyle/>
          <a:p>
            <a:r>
              <a:rPr lang="en-US" sz="2100" b="1" dirty="0"/>
              <a:t>K = 6 Classification:</a:t>
            </a:r>
          </a:p>
        </p:txBody>
      </p:sp>
      <p:graphicFrame>
        <p:nvGraphicFramePr>
          <p:cNvPr id="3" name="Table 2">
            <a:extLst>
              <a:ext uri="{FF2B5EF4-FFF2-40B4-BE49-F238E27FC236}">
                <a16:creationId xmlns:a16="http://schemas.microsoft.com/office/drawing/2014/main" id="{7063A6B8-ABE7-C347-9831-CF2703F68C4E}"/>
              </a:ext>
            </a:extLst>
          </p:cNvPr>
          <p:cNvGraphicFramePr>
            <a:graphicFrameLocks noGrp="1"/>
          </p:cNvGraphicFramePr>
          <p:nvPr/>
        </p:nvGraphicFramePr>
        <p:xfrm>
          <a:off x="1" y="1519349"/>
          <a:ext cx="9037067" cy="5268416"/>
        </p:xfrm>
        <a:graphic>
          <a:graphicData uri="http://schemas.openxmlformats.org/drawingml/2006/table">
            <a:tbl>
              <a:tblPr/>
              <a:tblGrid>
                <a:gridCol w="695159">
                  <a:extLst>
                    <a:ext uri="{9D8B030D-6E8A-4147-A177-3AD203B41FA5}">
                      <a16:colId xmlns:a16="http://schemas.microsoft.com/office/drawing/2014/main" val="113206846"/>
                    </a:ext>
                  </a:extLst>
                </a:gridCol>
                <a:gridCol w="695159">
                  <a:extLst>
                    <a:ext uri="{9D8B030D-6E8A-4147-A177-3AD203B41FA5}">
                      <a16:colId xmlns:a16="http://schemas.microsoft.com/office/drawing/2014/main" val="3541965128"/>
                    </a:ext>
                  </a:extLst>
                </a:gridCol>
                <a:gridCol w="695159">
                  <a:extLst>
                    <a:ext uri="{9D8B030D-6E8A-4147-A177-3AD203B41FA5}">
                      <a16:colId xmlns:a16="http://schemas.microsoft.com/office/drawing/2014/main" val="1853965557"/>
                    </a:ext>
                  </a:extLst>
                </a:gridCol>
                <a:gridCol w="695159">
                  <a:extLst>
                    <a:ext uri="{9D8B030D-6E8A-4147-A177-3AD203B41FA5}">
                      <a16:colId xmlns:a16="http://schemas.microsoft.com/office/drawing/2014/main" val="3243912191"/>
                    </a:ext>
                  </a:extLst>
                </a:gridCol>
                <a:gridCol w="695159">
                  <a:extLst>
                    <a:ext uri="{9D8B030D-6E8A-4147-A177-3AD203B41FA5}">
                      <a16:colId xmlns:a16="http://schemas.microsoft.com/office/drawing/2014/main" val="1086223231"/>
                    </a:ext>
                  </a:extLst>
                </a:gridCol>
                <a:gridCol w="695159">
                  <a:extLst>
                    <a:ext uri="{9D8B030D-6E8A-4147-A177-3AD203B41FA5}">
                      <a16:colId xmlns:a16="http://schemas.microsoft.com/office/drawing/2014/main" val="1068132701"/>
                    </a:ext>
                  </a:extLst>
                </a:gridCol>
                <a:gridCol w="695159">
                  <a:extLst>
                    <a:ext uri="{9D8B030D-6E8A-4147-A177-3AD203B41FA5}">
                      <a16:colId xmlns:a16="http://schemas.microsoft.com/office/drawing/2014/main" val="3224797475"/>
                    </a:ext>
                  </a:extLst>
                </a:gridCol>
                <a:gridCol w="695159">
                  <a:extLst>
                    <a:ext uri="{9D8B030D-6E8A-4147-A177-3AD203B41FA5}">
                      <a16:colId xmlns:a16="http://schemas.microsoft.com/office/drawing/2014/main" val="1432601996"/>
                    </a:ext>
                  </a:extLst>
                </a:gridCol>
                <a:gridCol w="695159">
                  <a:extLst>
                    <a:ext uri="{9D8B030D-6E8A-4147-A177-3AD203B41FA5}">
                      <a16:colId xmlns:a16="http://schemas.microsoft.com/office/drawing/2014/main" val="2744152617"/>
                    </a:ext>
                  </a:extLst>
                </a:gridCol>
                <a:gridCol w="695159">
                  <a:extLst>
                    <a:ext uri="{9D8B030D-6E8A-4147-A177-3AD203B41FA5}">
                      <a16:colId xmlns:a16="http://schemas.microsoft.com/office/drawing/2014/main" val="3234864695"/>
                    </a:ext>
                  </a:extLst>
                </a:gridCol>
                <a:gridCol w="695159">
                  <a:extLst>
                    <a:ext uri="{9D8B030D-6E8A-4147-A177-3AD203B41FA5}">
                      <a16:colId xmlns:a16="http://schemas.microsoft.com/office/drawing/2014/main" val="3068348388"/>
                    </a:ext>
                  </a:extLst>
                </a:gridCol>
                <a:gridCol w="695159">
                  <a:extLst>
                    <a:ext uri="{9D8B030D-6E8A-4147-A177-3AD203B41FA5}">
                      <a16:colId xmlns:a16="http://schemas.microsoft.com/office/drawing/2014/main" val="3991947584"/>
                    </a:ext>
                  </a:extLst>
                </a:gridCol>
                <a:gridCol w="695159">
                  <a:extLst>
                    <a:ext uri="{9D8B030D-6E8A-4147-A177-3AD203B41FA5}">
                      <a16:colId xmlns:a16="http://schemas.microsoft.com/office/drawing/2014/main" val="1829385085"/>
                    </a:ext>
                  </a:extLst>
                </a:gridCol>
              </a:tblGrid>
              <a:tr h="117532">
                <a:tc>
                  <a:txBody>
                    <a:bodyPr/>
                    <a:lstStyle/>
                    <a:p>
                      <a:pPr algn="l" fontAlgn="b"/>
                      <a:endParaRPr lang="en-US" sz="800" b="0" i="0" u="none" strike="noStrike" dirty="0">
                        <a:solidFill>
                          <a:srgbClr val="000000"/>
                        </a:solidFill>
                        <a:effectLst/>
                        <a:latin typeface="Calibri" panose="020F0502020204030204" pitchFamily="34" charset="0"/>
                      </a:endParaRP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Registration</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Doors</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Lighting</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Steering</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Exhaust</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Fuel</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Glazing</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Other</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Brakes</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RoadTest</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Tires</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800" b="0" i="0" u="none" strike="noStrike">
                          <a:solidFill>
                            <a:srgbClr val="000000"/>
                          </a:solidFill>
                          <a:effectLst/>
                          <a:latin typeface="Calibri" panose="020F0502020204030204" pitchFamily="34" charset="0"/>
                        </a:rPr>
                        <a:t>Conclusion</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6537171"/>
                  </a:ext>
                </a:extLst>
              </a:tr>
              <a:tr h="117532">
                <a:tc>
                  <a:txBody>
                    <a:bodyPr/>
                    <a:lstStyle/>
                    <a:p>
                      <a:pPr algn="l" fontAlgn="b"/>
                      <a:r>
                        <a:rPr lang="en-US" sz="800" b="0" i="0" u="none" strike="noStrike" dirty="0">
                          <a:solidFill>
                            <a:srgbClr val="000000"/>
                          </a:solidFill>
                          <a:effectLst/>
                          <a:latin typeface="Calibri" panose="020F0502020204030204" pitchFamily="34" charset="0"/>
                        </a:rPr>
                        <a:t>Cluster Category</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dirty="0" err="1">
                          <a:solidFill>
                            <a:srgbClr val="000000"/>
                          </a:solidFill>
                          <a:effectLst/>
                          <a:latin typeface="Calibri" panose="020F0502020204030204" pitchFamily="34" charset="0"/>
                        </a:rPr>
                        <a:t>failure_rate</a:t>
                      </a:r>
                      <a:endParaRPr lang="en-US" sz="800" b="0" i="0" u="none" strike="noStrike" dirty="0">
                        <a:solidFill>
                          <a:srgbClr val="000000"/>
                        </a:solidFill>
                        <a:effectLst/>
                        <a:latin typeface="Calibri" panose="020F0502020204030204" pitchFamily="34" charset="0"/>
                      </a:endParaRP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failure_rate</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failure_rate</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failure_rate</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failure_rate</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failure_rate</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failure_rate</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failure_rate</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failure_rate</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failure_rate</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failure_rate</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123454031"/>
                  </a:ext>
                </a:extLst>
              </a:tr>
              <a:tr h="117532">
                <a:tc>
                  <a:txBody>
                    <a:bodyPr/>
                    <a:lstStyle/>
                    <a:p>
                      <a:pPr algn="r" fontAlgn="b"/>
                      <a:r>
                        <a:rPr lang="en-US" sz="800" b="0" i="0" u="none" strike="noStrike">
                          <a:solidFill>
                            <a:srgbClr val="000000"/>
                          </a:solidFill>
                          <a:effectLst/>
                          <a:latin typeface="Calibri" panose="020F0502020204030204" pitchFamily="34" charset="0"/>
                        </a:rPr>
                        <a:t>0</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0.00056618</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BF7B"/>
                    </a:solidFill>
                  </a:tcPr>
                </a:tc>
                <a:tc>
                  <a:txBody>
                    <a:bodyPr/>
                    <a:lstStyle/>
                    <a:p>
                      <a:pPr algn="r" fontAlgn="b"/>
                      <a:r>
                        <a:rPr lang="en-US" sz="800" b="0" i="0" u="none" strike="noStrike" dirty="0">
                          <a:solidFill>
                            <a:srgbClr val="000000"/>
                          </a:solidFill>
                          <a:effectLst/>
                          <a:latin typeface="Calibri" panose="020F0502020204030204" pitchFamily="34" charset="0"/>
                        </a:rPr>
                        <a:t>0.00081782</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BF7B"/>
                    </a:solidFill>
                  </a:tcPr>
                </a:tc>
                <a:tc>
                  <a:txBody>
                    <a:bodyPr/>
                    <a:lstStyle/>
                    <a:p>
                      <a:pPr algn="r" fontAlgn="b"/>
                      <a:r>
                        <a:rPr lang="en-US" sz="800" b="0" i="0" u="none" strike="noStrike" dirty="0">
                          <a:solidFill>
                            <a:srgbClr val="000000"/>
                          </a:solidFill>
                          <a:effectLst/>
                          <a:latin typeface="Calibri" panose="020F0502020204030204" pitchFamily="34" charset="0"/>
                        </a:rPr>
                        <a:t>0</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800" b="0" i="0" u="none" strike="noStrike" dirty="0">
                          <a:solidFill>
                            <a:srgbClr val="000000"/>
                          </a:solidFill>
                          <a:effectLst/>
                          <a:latin typeface="Calibri" panose="020F0502020204030204" pitchFamily="34" charset="0"/>
                        </a:rPr>
                        <a:t>0.00396326</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EC67C"/>
                    </a:solidFill>
                  </a:tcPr>
                </a:tc>
                <a:tc>
                  <a:txBody>
                    <a:bodyPr/>
                    <a:lstStyle/>
                    <a:p>
                      <a:pPr algn="r" fontAlgn="b"/>
                      <a:r>
                        <a:rPr lang="en-US" sz="800" b="0" i="0" u="none" strike="noStrike" dirty="0">
                          <a:solidFill>
                            <a:srgbClr val="000000"/>
                          </a:solidFill>
                          <a:effectLst/>
                          <a:latin typeface="Calibri" panose="020F0502020204030204" pitchFamily="34" charset="0"/>
                        </a:rPr>
                        <a:t>0.00512708</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C87D"/>
                    </a:solidFill>
                  </a:tcPr>
                </a:tc>
                <a:tc>
                  <a:txBody>
                    <a:bodyPr/>
                    <a:lstStyle/>
                    <a:p>
                      <a:pPr algn="r" fontAlgn="b"/>
                      <a:r>
                        <a:rPr lang="en-US" sz="800" b="0" i="0" u="none" strike="noStrike" dirty="0">
                          <a:solidFill>
                            <a:srgbClr val="000000"/>
                          </a:solidFill>
                          <a:effectLst/>
                          <a:latin typeface="Calibri" panose="020F0502020204030204" pitchFamily="34" charset="0"/>
                        </a:rPr>
                        <a:t>0.00081782</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BF7B"/>
                    </a:solidFill>
                  </a:tcPr>
                </a:tc>
                <a:tc>
                  <a:txBody>
                    <a:bodyPr/>
                    <a:lstStyle/>
                    <a:p>
                      <a:pPr algn="r" fontAlgn="b"/>
                      <a:r>
                        <a:rPr lang="en-US" sz="800" b="0" i="0" u="none" strike="noStrike" dirty="0">
                          <a:solidFill>
                            <a:srgbClr val="000000"/>
                          </a:solidFill>
                          <a:effectLst/>
                          <a:latin typeface="Calibri" panose="020F0502020204030204" pitchFamily="34" charset="0"/>
                        </a:rPr>
                        <a:t>0.00050327</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BF7B"/>
                    </a:solidFill>
                  </a:tcPr>
                </a:tc>
                <a:tc>
                  <a:txBody>
                    <a:bodyPr/>
                    <a:lstStyle/>
                    <a:p>
                      <a:pPr algn="r" fontAlgn="b"/>
                      <a:r>
                        <a:rPr lang="en-US" sz="800" b="0" i="0" u="none" strike="noStrike">
                          <a:solidFill>
                            <a:srgbClr val="000000"/>
                          </a:solidFill>
                          <a:effectLst/>
                          <a:latin typeface="Calibri" panose="020F0502020204030204" pitchFamily="34" charset="0"/>
                        </a:rPr>
                        <a:t>0</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800" b="0" i="0" u="none" strike="noStrike">
                          <a:solidFill>
                            <a:srgbClr val="000000"/>
                          </a:solidFill>
                          <a:effectLst/>
                          <a:latin typeface="Calibri" panose="020F0502020204030204" pitchFamily="34" charset="0"/>
                        </a:rPr>
                        <a:t>0</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800" b="0" i="0" u="none" strike="noStrike">
                          <a:solidFill>
                            <a:srgbClr val="000000"/>
                          </a:solidFill>
                          <a:effectLst/>
                          <a:latin typeface="Calibri" panose="020F0502020204030204" pitchFamily="34" charset="0"/>
                        </a:rPr>
                        <a:t>0</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800" b="0" i="0" u="none" strike="noStrike" dirty="0">
                          <a:solidFill>
                            <a:srgbClr val="000000"/>
                          </a:solidFill>
                          <a:effectLst/>
                          <a:latin typeface="Calibri" panose="020F0502020204030204" pitchFamily="34" charset="0"/>
                        </a:rPr>
                        <a:t>0</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l" fontAlgn="b"/>
                      <a:r>
                        <a:rPr lang="en-US" sz="800" b="0" i="0" u="none" strike="noStrike" dirty="0">
                          <a:solidFill>
                            <a:srgbClr val="000000"/>
                          </a:solidFill>
                          <a:effectLst/>
                          <a:latin typeface="Calibri" panose="020F0502020204030204" pitchFamily="34" charset="0"/>
                        </a:rPr>
                        <a:t>No problems</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0860164"/>
                  </a:ext>
                </a:extLst>
              </a:tr>
              <a:tr h="803332">
                <a:tc>
                  <a:txBody>
                    <a:bodyPr/>
                    <a:lstStyle/>
                    <a:p>
                      <a:pPr algn="r" fontAlgn="b"/>
                      <a:r>
                        <a:rPr lang="en-US" sz="800" b="0" i="0" u="none" strike="noStrike">
                          <a:solidFill>
                            <a:srgbClr val="000000"/>
                          </a:solidFill>
                          <a:effectLst/>
                          <a:latin typeface="Calibri" panose="020F0502020204030204" pitchFamily="34" charset="0"/>
                        </a:rPr>
                        <a:t>1</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0.01322314</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D880"/>
                    </a:solidFill>
                  </a:tcPr>
                </a:tc>
                <a:tc>
                  <a:txBody>
                    <a:bodyPr/>
                    <a:lstStyle/>
                    <a:p>
                      <a:pPr algn="r" fontAlgn="b"/>
                      <a:r>
                        <a:rPr lang="en-US" sz="800" b="0" i="0" u="none" strike="noStrike" dirty="0">
                          <a:solidFill>
                            <a:srgbClr val="000000"/>
                          </a:solidFill>
                          <a:effectLst/>
                          <a:latin typeface="Calibri" panose="020F0502020204030204" pitchFamily="34" charset="0"/>
                        </a:rPr>
                        <a:t>0.07933884</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3"/>
                    </a:solidFill>
                  </a:tcPr>
                </a:tc>
                <a:tc>
                  <a:txBody>
                    <a:bodyPr/>
                    <a:lstStyle/>
                    <a:p>
                      <a:pPr algn="r" fontAlgn="b"/>
                      <a:r>
                        <a:rPr lang="en-US" sz="800" b="0" i="0" u="none" strike="noStrike" dirty="0">
                          <a:solidFill>
                            <a:srgbClr val="000000"/>
                          </a:solidFill>
                          <a:effectLst/>
                          <a:latin typeface="Calibri" panose="020F0502020204030204" pitchFamily="34" charset="0"/>
                        </a:rPr>
                        <a:t>1</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r" fontAlgn="b"/>
                      <a:r>
                        <a:rPr lang="en-US" sz="800" b="0" i="0" u="none" strike="noStrike" dirty="0">
                          <a:solidFill>
                            <a:srgbClr val="000000"/>
                          </a:solidFill>
                          <a:effectLst/>
                          <a:latin typeface="Calibri" panose="020F0502020204030204" pitchFamily="34" charset="0"/>
                        </a:rPr>
                        <a:t>0.20826446</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380"/>
                    </a:solidFill>
                  </a:tcPr>
                </a:tc>
                <a:tc>
                  <a:txBody>
                    <a:bodyPr/>
                    <a:lstStyle/>
                    <a:p>
                      <a:pPr algn="r" fontAlgn="b"/>
                      <a:r>
                        <a:rPr lang="en-US" sz="800" b="0" i="0" u="none" strike="noStrike">
                          <a:solidFill>
                            <a:srgbClr val="000000"/>
                          </a:solidFill>
                          <a:effectLst/>
                          <a:latin typeface="Calibri" panose="020F0502020204030204" pitchFamily="34" charset="0"/>
                        </a:rPr>
                        <a:t>0.2446281</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CE7F"/>
                    </a:solidFill>
                  </a:tcPr>
                </a:tc>
                <a:tc>
                  <a:txBody>
                    <a:bodyPr/>
                    <a:lstStyle/>
                    <a:p>
                      <a:pPr algn="r" fontAlgn="b"/>
                      <a:r>
                        <a:rPr lang="en-US" sz="800" b="0" i="0" u="none" strike="noStrike">
                          <a:solidFill>
                            <a:srgbClr val="000000"/>
                          </a:solidFill>
                          <a:effectLst/>
                          <a:latin typeface="Calibri" panose="020F0502020204030204" pitchFamily="34" charset="0"/>
                        </a:rPr>
                        <a:t>0.0231405</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r" fontAlgn="b"/>
                      <a:r>
                        <a:rPr lang="en-US" sz="800" b="0" i="0" u="none" strike="noStrike" dirty="0">
                          <a:solidFill>
                            <a:srgbClr val="000000"/>
                          </a:solidFill>
                          <a:effectLst/>
                          <a:latin typeface="Calibri" panose="020F0502020204030204" pitchFamily="34" charset="0"/>
                        </a:rPr>
                        <a:t>0.04958678</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4"/>
                    </a:solidFill>
                  </a:tcPr>
                </a:tc>
                <a:tc>
                  <a:txBody>
                    <a:bodyPr/>
                    <a:lstStyle/>
                    <a:p>
                      <a:pPr algn="r" fontAlgn="b"/>
                      <a:r>
                        <a:rPr lang="en-US" sz="800" b="0" i="0" u="none" strike="noStrike" dirty="0">
                          <a:solidFill>
                            <a:srgbClr val="000000"/>
                          </a:solidFill>
                          <a:effectLst/>
                          <a:latin typeface="Calibri" panose="020F0502020204030204" pitchFamily="34" charset="0"/>
                        </a:rPr>
                        <a:t>0.30247934</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C67D"/>
                    </a:solidFill>
                  </a:tcPr>
                </a:tc>
                <a:tc>
                  <a:txBody>
                    <a:bodyPr/>
                    <a:lstStyle/>
                    <a:p>
                      <a:pPr algn="r" fontAlgn="b"/>
                      <a:r>
                        <a:rPr lang="en-US" sz="800" b="0" i="0" u="none" strike="noStrike" dirty="0">
                          <a:solidFill>
                            <a:srgbClr val="000000"/>
                          </a:solidFill>
                          <a:effectLst/>
                          <a:latin typeface="Calibri" panose="020F0502020204030204" pitchFamily="34" charset="0"/>
                        </a:rPr>
                        <a:t>1</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r" fontAlgn="b"/>
                      <a:r>
                        <a:rPr lang="en-US" sz="800" b="0" i="0" u="none" strike="noStrike" dirty="0">
                          <a:solidFill>
                            <a:srgbClr val="000000"/>
                          </a:solidFill>
                          <a:effectLst/>
                          <a:latin typeface="Calibri" panose="020F0502020204030204" pitchFamily="34" charset="0"/>
                        </a:rPr>
                        <a:t>0.0661157</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83"/>
                    </a:solidFill>
                  </a:tcPr>
                </a:tc>
                <a:tc>
                  <a:txBody>
                    <a:bodyPr/>
                    <a:lstStyle/>
                    <a:p>
                      <a:pPr algn="r" fontAlgn="b"/>
                      <a:r>
                        <a:rPr lang="en-US" sz="800" b="0" i="0" u="none" strike="noStrike" dirty="0">
                          <a:solidFill>
                            <a:srgbClr val="000000"/>
                          </a:solidFill>
                          <a:effectLst/>
                          <a:latin typeface="Calibri" panose="020F0502020204030204" pitchFamily="34" charset="0"/>
                        </a:rPr>
                        <a:t>0.13057851</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82"/>
                    </a:solidFill>
                  </a:tcPr>
                </a:tc>
                <a:tc>
                  <a:txBody>
                    <a:bodyPr/>
                    <a:lstStyle/>
                    <a:p>
                      <a:pPr algn="l" fontAlgn="b"/>
                      <a:r>
                        <a:rPr lang="en-US" sz="800" b="0" i="0" u="none" strike="noStrike">
                          <a:solidFill>
                            <a:srgbClr val="000000"/>
                          </a:solidFill>
                          <a:effectLst/>
                          <a:latin typeface="Calibri" panose="020F0502020204030204" pitchFamily="34" charset="0"/>
                        </a:rPr>
                        <a:t>Vehicles with both lighting and brakes problem, while steering and exhaust problems might occur</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1973491"/>
                  </a:ext>
                </a:extLst>
              </a:tr>
              <a:tr h="460432">
                <a:tc>
                  <a:txBody>
                    <a:bodyPr/>
                    <a:lstStyle/>
                    <a:p>
                      <a:pPr algn="r" fontAlgn="b"/>
                      <a:r>
                        <a:rPr lang="en-US" sz="800" b="0" i="0" u="none" strike="noStrike">
                          <a:solidFill>
                            <a:srgbClr val="000000"/>
                          </a:solidFill>
                          <a:effectLst/>
                          <a:latin typeface="Calibri" panose="020F0502020204030204" pitchFamily="34" charset="0"/>
                        </a:rPr>
                        <a:t>2</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0.00954654</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D17E"/>
                    </a:solidFill>
                  </a:tcPr>
                </a:tc>
                <a:tc>
                  <a:txBody>
                    <a:bodyPr/>
                    <a:lstStyle/>
                    <a:p>
                      <a:pPr algn="r" fontAlgn="b"/>
                      <a:r>
                        <a:rPr lang="en-US" sz="800" b="0" i="0" u="none" strike="noStrike">
                          <a:solidFill>
                            <a:srgbClr val="000000"/>
                          </a:solidFill>
                          <a:effectLst/>
                          <a:latin typeface="Calibri" panose="020F0502020204030204" pitchFamily="34" charset="0"/>
                        </a:rPr>
                        <a:t>0.04057279</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84"/>
                    </a:solidFill>
                  </a:tcPr>
                </a:tc>
                <a:tc>
                  <a:txBody>
                    <a:bodyPr/>
                    <a:lstStyle/>
                    <a:p>
                      <a:pPr algn="r" fontAlgn="b"/>
                      <a:r>
                        <a:rPr lang="en-US" sz="800" b="0" i="0" u="none" strike="noStrike">
                          <a:solidFill>
                            <a:srgbClr val="000000"/>
                          </a:solidFill>
                          <a:effectLst/>
                          <a:latin typeface="Calibri" panose="020F0502020204030204" pitchFamily="34" charset="0"/>
                        </a:rPr>
                        <a:t>1</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r" fontAlgn="b"/>
                      <a:r>
                        <a:rPr lang="en-US" sz="800" b="0" i="0" u="none" strike="noStrike">
                          <a:solidFill>
                            <a:srgbClr val="000000"/>
                          </a:solidFill>
                          <a:effectLst/>
                          <a:latin typeface="Calibri" panose="020F0502020204030204" pitchFamily="34" charset="0"/>
                        </a:rPr>
                        <a:t>0.08114558</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3"/>
                    </a:solidFill>
                  </a:tcPr>
                </a:tc>
                <a:tc>
                  <a:txBody>
                    <a:bodyPr/>
                    <a:lstStyle/>
                    <a:p>
                      <a:pPr algn="r" fontAlgn="b"/>
                      <a:r>
                        <a:rPr lang="en-US" sz="800" b="0" i="0" u="none" strike="noStrike" dirty="0">
                          <a:solidFill>
                            <a:srgbClr val="000000"/>
                          </a:solidFill>
                          <a:effectLst/>
                          <a:latin typeface="Calibri" panose="020F0502020204030204" pitchFamily="34" charset="0"/>
                        </a:rPr>
                        <a:t>0.12171838</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82"/>
                    </a:solidFill>
                  </a:tcPr>
                </a:tc>
                <a:tc>
                  <a:txBody>
                    <a:bodyPr/>
                    <a:lstStyle/>
                    <a:p>
                      <a:pPr algn="r" fontAlgn="b"/>
                      <a:r>
                        <a:rPr lang="en-US" sz="800" b="0" i="0" u="none" strike="noStrike" dirty="0">
                          <a:solidFill>
                            <a:srgbClr val="000000"/>
                          </a:solidFill>
                          <a:effectLst/>
                          <a:latin typeface="Calibri" panose="020F0502020204030204" pitchFamily="34" charset="0"/>
                        </a:rPr>
                        <a:t>0.02267303</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r" fontAlgn="b"/>
                      <a:r>
                        <a:rPr lang="en-US" sz="800" b="0" i="0" u="none" strike="noStrike" dirty="0">
                          <a:solidFill>
                            <a:srgbClr val="000000"/>
                          </a:solidFill>
                          <a:effectLst/>
                          <a:latin typeface="Calibri" panose="020F0502020204030204" pitchFamily="34" charset="0"/>
                        </a:rPr>
                        <a:t>0.02505967</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r" fontAlgn="b"/>
                      <a:r>
                        <a:rPr lang="en-US" sz="800" b="0" i="0" u="none" strike="noStrike">
                          <a:solidFill>
                            <a:srgbClr val="000000"/>
                          </a:solidFill>
                          <a:effectLst/>
                          <a:latin typeface="Calibri" panose="020F0502020204030204" pitchFamily="34" charset="0"/>
                        </a:rPr>
                        <a:t>0.18735084</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680"/>
                    </a:solidFill>
                  </a:tcPr>
                </a:tc>
                <a:tc>
                  <a:txBody>
                    <a:bodyPr/>
                    <a:lstStyle/>
                    <a:p>
                      <a:pPr algn="r" fontAlgn="b"/>
                      <a:r>
                        <a:rPr lang="en-US" sz="800" b="0" i="0" u="none" strike="noStrike">
                          <a:solidFill>
                            <a:srgbClr val="000000"/>
                          </a:solidFill>
                          <a:effectLst/>
                          <a:latin typeface="Calibri" panose="020F0502020204030204" pitchFamily="34" charset="0"/>
                        </a:rPr>
                        <a:t>0</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800" b="0" i="0" u="none" strike="noStrike">
                          <a:solidFill>
                            <a:srgbClr val="000000"/>
                          </a:solidFill>
                          <a:effectLst/>
                          <a:latin typeface="Calibri" panose="020F0502020204030204" pitchFamily="34" charset="0"/>
                        </a:rPr>
                        <a:t>0.02147971</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983"/>
                    </a:solidFill>
                  </a:tcPr>
                </a:tc>
                <a:tc>
                  <a:txBody>
                    <a:bodyPr/>
                    <a:lstStyle/>
                    <a:p>
                      <a:pPr algn="r" fontAlgn="b"/>
                      <a:r>
                        <a:rPr lang="en-US" sz="800" b="0" i="0" u="none" strike="noStrike">
                          <a:solidFill>
                            <a:srgbClr val="000000"/>
                          </a:solidFill>
                          <a:effectLst/>
                          <a:latin typeface="Calibri" panose="020F0502020204030204" pitchFamily="34" charset="0"/>
                        </a:rPr>
                        <a:t>0.10381862</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82"/>
                    </a:solidFill>
                  </a:tcPr>
                </a:tc>
                <a:tc>
                  <a:txBody>
                    <a:bodyPr/>
                    <a:lstStyle/>
                    <a:p>
                      <a:pPr algn="l" fontAlgn="b"/>
                      <a:r>
                        <a:rPr lang="en-US" sz="800" b="0" i="0" u="none" strike="noStrike">
                          <a:solidFill>
                            <a:srgbClr val="000000"/>
                          </a:solidFill>
                          <a:effectLst/>
                          <a:latin typeface="Calibri" panose="020F0502020204030204" pitchFamily="34" charset="0"/>
                        </a:rPr>
                        <a:t>Vehicles with lighting problems but without any brakes problem</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7274769"/>
                  </a:ext>
                </a:extLst>
              </a:tr>
              <a:tr h="803332">
                <a:tc>
                  <a:txBody>
                    <a:bodyPr/>
                    <a:lstStyle/>
                    <a:p>
                      <a:pPr algn="r" fontAlgn="b"/>
                      <a:r>
                        <a:rPr lang="en-US" sz="800" b="0" i="0" u="none" strike="noStrike">
                          <a:solidFill>
                            <a:srgbClr val="000000"/>
                          </a:solidFill>
                          <a:effectLst/>
                          <a:latin typeface="Calibri" panose="020F0502020204030204" pitchFamily="34" charset="0"/>
                        </a:rPr>
                        <a:t>3</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0.00537634</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8C87D"/>
                    </a:solidFill>
                  </a:tcPr>
                </a:tc>
                <a:tc>
                  <a:txBody>
                    <a:bodyPr/>
                    <a:lstStyle/>
                    <a:p>
                      <a:pPr algn="r" fontAlgn="b"/>
                      <a:r>
                        <a:rPr lang="en-US" sz="800" b="0" i="0" u="none" strike="noStrike">
                          <a:solidFill>
                            <a:srgbClr val="000000"/>
                          </a:solidFill>
                          <a:effectLst/>
                          <a:latin typeface="Calibri" panose="020F0502020204030204" pitchFamily="34" charset="0"/>
                        </a:rPr>
                        <a:t>0.0188172</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482"/>
                    </a:solidFill>
                  </a:tcPr>
                </a:tc>
                <a:tc>
                  <a:txBody>
                    <a:bodyPr/>
                    <a:lstStyle/>
                    <a:p>
                      <a:pPr algn="r" fontAlgn="b"/>
                      <a:r>
                        <a:rPr lang="en-US" sz="800" b="0" i="0" u="none" strike="noStrike">
                          <a:solidFill>
                            <a:srgbClr val="000000"/>
                          </a:solidFill>
                          <a:effectLst/>
                          <a:latin typeface="Calibri" panose="020F0502020204030204" pitchFamily="34" charset="0"/>
                        </a:rPr>
                        <a:t>0</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800" b="0" i="0" u="none" strike="noStrike">
                          <a:solidFill>
                            <a:srgbClr val="000000"/>
                          </a:solidFill>
                          <a:effectLst/>
                          <a:latin typeface="Calibri" panose="020F0502020204030204" pitchFamily="34" charset="0"/>
                        </a:rPr>
                        <a:t>0.04301075</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84"/>
                    </a:solidFill>
                  </a:tcPr>
                </a:tc>
                <a:tc>
                  <a:txBody>
                    <a:bodyPr/>
                    <a:lstStyle/>
                    <a:p>
                      <a:pPr algn="r" fontAlgn="b"/>
                      <a:r>
                        <a:rPr lang="en-US" sz="800" b="0" i="0" u="none" strike="noStrike">
                          <a:solidFill>
                            <a:srgbClr val="000000"/>
                          </a:solidFill>
                          <a:effectLst/>
                          <a:latin typeface="Calibri" panose="020F0502020204030204" pitchFamily="34" charset="0"/>
                        </a:rPr>
                        <a:t>0.13709677</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82"/>
                    </a:solidFill>
                  </a:tcPr>
                </a:tc>
                <a:tc>
                  <a:txBody>
                    <a:bodyPr/>
                    <a:lstStyle/>
                    <a:p>
                      <a:pPr algn="r" fontAlgn="b"/>
                      <a:r>
                        <a:rPr lang="en-US" sz="800" b="0" i="0" u="none" strike="noStrike">
                          <a:solidFill>
                            <a:srgbClr val="000000"/>
                          </a:solidFill>
                          <a:effectLst/>
                          <a:latin typeface="Calibri" panose="020F0502020204030204" pitchFamily="34" charset="0"/>
                        </a:rPr>
                        <a:t>0.02150538</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983"/>
                    </a:solidFill>
                  </a:tcPr>
                </a:tc>
                <a:tc>
                  <a:txBody>
                    <a:bodyPr/>
                    <a:lstStyle/>
                    <a:p>
                      <a:pPr algn="r" fontAlgn="b"/>
                      <a:r>
                        <a:rPr lang="en-US" sz="800" b="0" i="0" u="none" strike="noStrike">
                          <a:solidFill>
                            <a:srgbClr val="000000"/>
                          </a:solidFill>
                          <a:effectLst/>
                          <a:latin typeface="Calibri" panose="020F0502020204030204" pitchFamily="34" charset="0"/>
                        </a:rPr>
                        <a:t>0.00537634</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8C87D"/>
                    </a:solidFill>
                  </a:tcPr>
                </a:tc>
                <a:tc>
                  <a:txBody>
                    <a:bodyPr/>
                    <a:lstStyle/>
                    <a:p>
                      <a:pPr algn="r" fontAlgn="b"/>
                      <a:r>
                        <a:rPr lang="en-US" sz="800" b="0" i="0" u="none" strike="noStrike">
                          <a:solidFill>
                            <a:srgbClr val="000000"/>
                          </a:solidFill>
                          <a:effectLst/>
                          <a:latin typeface="Calibri" panose="020F0502020204030204" pitchFamily="34" charset="0"/>
                        </a:rPr>
                        <a:t>0.08602151</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383"/>
                    </a:solidFill>
                  </a:tcPr>
                </a:tc>
                <a:tc>
                  <a:txBody>
                    <a:bodyPr/>
                    <a:lstStyle/>
                    <a:p>
                      <a:pPr algn="r" fontAlgn="b"/>
                      <a:r>
                        <a:rPr lang="en-US" sz="800" b="0" i="0" u="none" strike="noStrike">
                          <a:solidFill>
                            <a:srgbClr val="000000"/>
                          </a:solidFill>
                          <a:effectLst/>
                          <a:latin typeface="Calibri" panose="020F0502020204030204" pitchFamily="34" charset="0"/>
                        </a:rPr>
                        <a:t>0.30107527</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C67D"/>
                    </a:solidFill>
                  </a:tcPr>
                </a:tc>
                <a:tc>
                  <a:txBody>
                    <a:bodyPr/>
                    <a:lstStyle/>
                    <a:p>
                      <a:pPr algn="r" fontAlgn="b"/>
                      <a:r>
                        <a:rPr lang="en-US" sz="800" b="0" i="0" u="none" strike="noStrike" dirty="0">
                          <a:solidFill>
                            <a:srgbClr val="000000"/>
                          </a:solidFill>
                          <a:effectLst/>
                          <a:latin typeface="Calibri" panose="020F0502020204030204" pitchFamily="34" charset="0"/>
                        </a:rPr>
                        <a:t>0.01075269</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D37F"/>
                    </a:solidFill>
                  </a:tcPr>
                </a:tc>
                <a:tc>
                  <a:txBody>
                    <a:bodyPr/>
                    <a:lstStyle/>
                    <a:p>
                      <a:pPr algn="r" fontAlgn="b"/>
                      <a:r>
                        <a:rPr lang="en-US" sz="800" b="0" i="0" u="none" strike="noStrike">
                          <a:solidFill>
                            <a:srgbClr val="000000"/>
                          </a:solidFill>
                          <a:effectLst/>
                          <a:latin typeface="Calibri" panose="020F0502020204030204" pitchFamily="34" charset="0"/>
                        </a:rPr>
                        <a:t>1</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l" fontAlgn="b"/>
                      <a:r>
                        <a:rPr lang="en-US" sz="800" b="0" i="0" u="none" strike="noStrike">
                          <a:solidFill>
                            <a:srgbClr val="000000"/>
                          </a:solidFill>
                          <a:effectLst/>
                          <a:latin typeface="Calibri" panose="020F0502020204030204" pitchFamily="34" charset="0"/>
                        </a:rPr>
                        <a:t>Vehicles without any lighting problems but with tires problem, brakes problem might occur</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481828"/>
                  </a:ext>
                </a:extLst>
              </a:tr>
              <a:tr h="1146232">
                <a:tc>
                  <a:txBody>
                    <a:bodyPr/>
                    <a:lstStyle/>
                    <a:p>
                      <a:pPr algn="r" fontAlgn="b"/>
                      <a:r>
                        <a:rPr lang="en-US" sz="800" b="0" i="0" u="none" strike="noStrike">
                          <a:solidFill>
                            <a:srgbClr val="000000"/>
                          </a:solidFill>
                          <a:effectLst/>
                          <a:latin typeface="Calibri" panose="020F0502020204030204" pitchFamily="34" charset="0"/>
                        </a:rPr>
                        <a:t>4</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0.00858369</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F7E"/>
                    </a:solidFill>
                  </a:tcPr>
                </a:tc>
                <a:tc>
                  <a:txBody>
                    <a:bodyPr/>
                    <a:lstStyle/>
                    <a:p>
                      <a:pPr algn="r" fontAlgn="b"/>
                      <a:r>
                        <a:rPr lang="en-US" sz="800" b="0" i="0" u="none" strike="noStrike">
                          <a:solidFill>
                            <a:srgbClr val="000000"/>
                          </a:solidFill>
                          <a:effectLst/>
                          <a:latin typeface="Calibri" panose="020F0502020204030204" pitchFamily="34" charset="0"/>
                        </a:rPr>
                        <a:t>0.04291845</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84"/>
                    </a:solidFill>
                  </a:tcPr>
                </a:tc>
                <a:tc>
                  <a:txBody>
                    <a:bodyPr/>
                    <a:lstStyle/>
                    <a:p>
                      <a:pPr algn="r" fontAlgn="b"/>
                      <a:r>
                        <a:rPr lang="en-US" sz="800" b="0" i="0" u="none" strike="noStrike">
                          <a:solidFill>
                            <a:srgbClr val="000000"/>
                          </a:solidFill>
                          <a:effectLst/>
                          <a:latin typeface="Calibri" panose="020F0502020204030204" pitchFamily="34" charset="0"/>
                        </a:rPr>
                        <a:t>0</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800" b="0" i="0" u="none" strike="noStrike">
                          <a:solidFill>
                            <a:srgbClr val="000000"/>
                          </a:solidFill>
                          <a:effectLst/>
                          <a:latin typeface="Calibri" panose="020F0502020204030204" pitchFamily="34" charset="0"/>
                        </a:rPr>
                        <a:t>0.16094421</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81"/>
                    </a:solidFill>
                  </a:tcPr>
                </a:tc>
                <a:tc>
                  <a:txBody>
                    <a:bodyPr/>
                    <a:lstStyle/>
                    <a:p>
                      <a:pPr algn="r" fontAlgn="b"/>
                      <a:r>
                        <a:rPr lang="en-US" sz="800" b="0" i="0" u="none" strike="noStrike">
                          <a:solidFill>
                            <a:srgbClr val="000000"/>
                          </a:solidFill>
                          <a:effectLst/>
                          <a:latin typeface="Calibri" panose="020F0502020204030204" pitchFamily="34" charset="0"/>
                        </a:rPr>
                        <a:t>0.16309013</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981"/>
                    </a:solidFill>
                  </a:tcPr>
                </a:tc>
                <a:tc>
                  <a:txBody>
                    <a:bodyPr/>
                    <a:lstStyle/>
                    <a:p>
                      <a:pPr algn="r" fontAlgn="b"/>
                      <a:r>
                        <a:rPr lang="en-US" sz="800" b="0" i="0" u="none" strike="noStrike">
                          <a:solidFill>
                            <a:srgbClr val="000000"/>
                          </a:solidFill>
                          <a:effectLst/>
                          <a:latin typeface="Calibri" panose="020F0502020204030204" pitchFamily="34" charset="0"/>
                        </a:rPr>
                        <a:t>0.01287554</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880"/>
                    </a:solidFill>
                  </a:tcPr>
                </a:tc>
                <a:tc>
                  <a:txBody>
                    <a:bodyPr/>
                    <a:lstStyle/>
                    <a:p>
                      <a:pPr algn="r" fontAlgn="b"/>
                      <a:r>
                        <a:rPr lang="en-US" sz="800" b="0" i="0" u="none" strike="noStrike">
                          <a:solidFill>
                            <a:srgbClr val="000000"/>
                          </a:solidFill>
                          <a:effectLst/>
                          <a:latin typeface="Calibri" panose="020F0502020204030204" pitchFamily="34" charset="0"/>
                        </a:rPr>
                        <a:t>0.0193133</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582"/>
                    </a:solidFill>
                  </a:tcPr>
                </a:tc>
                <a:tc>
                  <a:txBody>
                    <a:bodyPr/>
                    <a:lstStyle/>
                    <a:p>
                      <a:pPr algn="r" fontAlgn="b"/>
                      <a:r>
                        <a:rPr lang="en-US" sz="800" b="0" i="0" u="none" strike="noStrike">
                          <a:solidFill>
                            <a:srgbClr val="000000"/>
                          </a:solidFill>
                          <a:effectLst/>
                          <a:latin typeface="Calibri" panose="020F0502020204030204" pitchFamily="34" charset="0"/>
                        </a:rPr>
                        <a:t>1</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r" fontAlgn="b"/>
                      <a:r>
                        <a:rPr lang="en-US" sz="800" b="0" i="0" u="none" strike="noStrike">
                          <a:solidFill>
                            <a:srgbClr val="000000"/>
                          </a:solidFill>
                          <a:effectLst/>
                          <a:latin typeface="Calibri" panose="020F0502020204030204" pitchFamily="34" charset="0"/>
                        </a:rPr>
                        <a:t>0.43562232</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B57A"/>
                    </a:solidFill>
                  </a:tcPr>
                </a:tc>
                <a:tc>
                  <a:txBody>
                    <a:bodyPr/>
                    <a:lstStyle/>
                    <a:p>
                      <a:pPr algn="r" fontAlgn="b"/>
                      <a:r>
                        <a:rPr lang="en-US" sz="800" b="0" i="0" u="none" strike="noStrike" dirty="0">
                          <a:solidFill>
                            <a:srgbClr val="000000"/>
                          </a:solidFill>
                          <a:effectLst/>
                          <a:latin typeface="Calibri" panose="020F0502020204030204" pitchFamily="34" charset="0"/>
                        </a:rPr>
                        <a:t>0.0472103</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4"/>
                    </a:solidFill>
                  </a:tcPr>
                </a:tc>
                <a:tc>
                  <a:txBody>
                    <a:bodyPr/>
                    <a:lstStyle/>
                    <a:p>
                      <a:pPr algn="r" fontAlgn="b"/>
                      <a:r>
                        <a:rPr lang="en-US" sz="800" b="0" i="0" u="none" strike="noStrike">
                          <a:solidFill>
                            <a:srgbClr val="000000"/>
                          </a:solidFill>
                          <a:effectLst/>
                          <a:latin typeface="Calibri" panose="020F0502020204030204" pitchFamily="34" charset="0"/>
                        </a:rPr>
                        <a:t>0.03648069</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84"/>
                    </a:solidFill>
                  </a:tcPr>
                </a:tc>
                <a:tc>
                  <a:txBody>
                    <a:bodyPr/>
                    <a:lstStyle/>
                    <a:p>
                      <a:pPr algn="l" fontAlgn="b"/>
                      <a:r>
                        <a:rPr lang="en-US" sz="800" b="0" i="0" u="none" strike="noStrike" dirty="0">
                          <a:solidFill>
                            <a:srgbClr val="000000"/>
                          </a:solidFill>
                          <a:effectLst/>
                          <a:latin typeface="Calibri" panose="020F0502020204030204" pitchFamily="34" charset="0"/>
                        </a:rPr>
                        <a:t>Vehicles without any lighting problems but with other components problems, brakes, steering and exhaust problems might occur</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5722982"/>
                  </a:ext>
                </a:extLst>
              </a:tr>
              <a:tr h="917632">
                <a:tc>
                  <a:txBody>
                    <a:bodyPr/>
                    <a:lstStyle/>
                    <a:p>
                      <a:pPr algn="r" fontAlgn="b"/>
                      <a:r>
                        <a:rPr lang="en-US" sz="800" b="0" i="0" u="none" strike="noStrike">
                          <a:solidFill>
                            <a:srgbClr val="000000"/>
                          </a:solidFill>
                          <a:effectLst/>
                          <a:latin typeface="Calibri" panose="020F0502020204030204" pitchFamily="34" charset="0"/>
                        </a:rPr>
                        <a:t>5</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0.00232019</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C27B"/>
                    </a:solidFill>
                  </a:tcPr>
                </a:tc>
                <a:tc>
                  <a:txBody>
                    <a:bodyPr/>
                    <a:lstStyle/>
                    <a:p>
                      <a:pPr algn="r" fontAlgn="b"/>
                      <a:r>
                        <a:rPr lang="en-US" sz="800" b="0" i="0" u="none" strike="noStrike">
                          <a:solidFill>
                            <a:srgbClr val="000000"/>
                          </a:solidFill>
                          <a:effectLst/>
                          <a:latin typeface="Calibri" panose="020F0502020204030204" pitchFamily="34" charset="0"/>
                        </a:rPr>
                        <a:t>0.00812065</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CE7E"/>
                    </a:solidFill>
                  </a:tcPr>
                </a:tc>
                <a:tc>
                  <a:txBody>
                    <a:bodyPr/>
                    <a:lstStyle/>
                    <a:p>
                      <a:pPr algn="r" fontAlgn="b"/>
                      <a:r>
                        <a:rPr lang="en-US" sz="800" b="0" i="0" u="none" strike="noStrike">
                          <a:solidFill>
                            <a:srgbClr val="000000"/>
                          </a:solidFill>
                          <a:effectLst/>
                          <a:latin typeface="Calibri" panose="020F0502020204030204" pitchFamily="34" charset="0"/>
                        </a:rPr>
                        <a:t>0</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800" b="0" i="0" u="none" strike="noStrike" dirty="0">
                          <a:solidFill>
                            <a:srgbClr val="000000"/>
                          </a:solidFill>
                          <a:effectLst/>
                          <a:latin typeface="Calibri" panose="020F0502020204030204" pitchFamily="34" charset="0"/>
                        </a:rPr>
                        <a:t>0.11600928</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F82"/>
                    </a:solidFill>
                  </a:tcPr>
                </a:tc>
                <a:tc>
                  <a:txBody>
                    <a:bodyPr/>
                    <a:lstStyle/>
                    <a:p>
                      <a:pPr algn="r" fontAlgn="b"/>
                      <a:r>
                        <a:rPr lang="en-US" sz="800" b="0" i="0" u="none" strike="noStrike">
                          <a:solidFill>
                            <a:srgbClr val="000000"/>
                          </a:solidFill>
                          <a:effectLst/>
                          <a:latin typeface="Calibri" panose="020F0502020204030204" pitchFamily="34" charset="0"/>
                        </a:rPr>
                        <a:t>0.12180974</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82"/>
                    </a:solidFill>
                  </a:tcPr>
                </a:tc>
                <a:tc>
                  <a:txBody>
                    <a:bodyPr/>
                    <a:lstStyle/>
                    <a:p>
                      <a:pPr algn="r" fontAlgn="b"/>
                      <a:r>
                        <a:rPr lang="en-US" sz="800" b="0" i="0" u="none" strike="noStrike">
                          <a:solidFill>
                            <a:srgbClr val="000000"/>
                          </a:solidFill>
                          <a:effectLst/>
                          <a:latin typeface="Calibri" panose="020F0502020204030204" pitchFamily="34" charset="0"/>
                        </a:rPr>
                        <a:t>0.01856148</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382"/>
                    </a:solidFill>
                  </a:tcPr>
                </a:tc>
                <a:tc>
                  <a:txBody>
                    <a:bodyPr/>
                    <a:lstStyle/>
                    <a:p>
                      <a:pPr algn="r" fontAlgn="b"/>
                      <a:r>
                        <a:rPr lang="en-US" sz="800" b="0" i="0" u="none" strike="noStrike">
                          <a:solidFill>
                            <a:srgbClr val="000000"/>
                          </a:solidFill>
                          <a:effectLst/>
                          <a:latin typeface="Calibri" panose="020F0502020204030204" pitchFamily="34" charset="0"/>
                        </a:rPr>
                        <a:t>0.01276102</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80"/>
                    </a:solidFill>
                  </a:tcPr>
                </a:tc>
                <a:tc>
                  <a:txBody>
                    <a:bodyPr/>
                    <a:lstStyle/>
                    <a:p>
                      <a:pPr algn="r" fontAlgn="b"/>
                      <a:r>
                        <a:rPr lang="en-US" sz="800" b="0" i="0" u="none" strike="noStrike">
                          <a:solidFill>
                            <a:srgbClr val="000000"/>
                          </a:solidFill>
                          <a:effectLst/>
                          <a:latin typeface="Calibri" panose="020F0502020204030204" pitchFamily="34" charset="0"/>
                        </a:rPr>
                        <a:t>0</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800" b="0" i="0" u="none" strike="noStrike">
                          <a:solidFill>
                            <a:srgbClr val="000000"/>
                          </a:solidFill>
                          <a:effectLst/>
                          <a:latin typeface="Calibri" panose="020F0502020204030204" pitchFamily="34" charset="0"/>
                        </a:rPr>
                        <a:t>1</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r" fontAlgn="b"/>
                      <a:r>
                        <a:rPr lang="en-US" sz="800" b="0" i="0" u="none" strike="noStrike">
                          <a:solidFill>
                            <a:srgbClr val="000000"/>
                          </a:solidFill>
                          <a:effectLst/>
                          <a:latin typeface="Calibri" panose="020F0502020204030204" pitchFamily="34" charset="0"/>
                        </a:rPr>
                        <a:t>0</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800" b="0" i="0" u="none" strike="noStrike">
                          <a:solidFill>
                            <a:srgbClr val="000000"/>
                          </a:solidFill>
                          <a:effectLst/>
                          <a:latin typeface="Calibri" panose="020F0502020204030204" pitchFamily="34" charset="0"/>
                        </a:rPr>
                        <a:t>0</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l" fontAlgn="b"/>
                      <a:r>
                        <a:rPr lang="en-US" sz="800" b="0" i="0" u="none" strike="noStrike" dirty="0">
                          <a:solidFill>
                            <a:srgbClr val="000000"/>
                          </a:solidFill>
                          <a:effectLst/>
                          <a:latin typeface="Calibri" panose="020F0502020204030204" pitchFamily="34" charset="0"/>
                        </a:rPr>
                        <a:t>Vehicles without any lighting, other components, </a:t>
                      </a:r>
                      <a:r>
                        <a:rPr lang="en-US" sz="800" b="0" i="0" u="none" strike="noStrike" dirty="0" err="1">
                          <a:solidFill>
                            <a:srgbClr val="000000"/>
                          </a:solidFill>
                          <a:effectLst/>
                          <a:latin typeface="Calibri" panose="020F0502020204030204" pitchFamily="34" charset="0"/>
                        </a:rPr>
                        <a:t>roadtest</a:t>
                      </a:r>
                      <a:r>
                        <a:rPr lang="en-US" sz="800" b="0" i="0" u="none" strike="noStrike" dirty="0">
                          <a:solidFill>
                            <a:srgbClr val="000000"/>
                          </a:solidFill>
                          <a:effectLst/>
                          <a:latin typeface="Calibri" panose="020F0502020204030204" pitchFamily="34" charset="0"/>
                        </a:rPr>
                        <a:t> and tires problems but with brakes problem</a:t>
                      </a:r>
                    </a:p>
                  </a:txBody>
                  <a:tcPr marL="3232" marR="3232" marT="3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2084200"/>
                  </a:ext>
                </a:extLst>
              </a:tr>
            </a:tbl>
          </a:graphicData>
        </a:graphic>
      </p:graphicFrame>
      <p:sp>
        <p:nvSpPr>
          <p:cNvPr id="6" name="Title 4">
            <a:extLst>
              <a:ext uri="{FF2B5EF4-FFF2-40B4-BE49-F238E27FC236}">
                <a16:creationId xmlns:a16="http://schemas.microsoft.com/office/drawing/2014/main" id="{DB3FF53B-2AC9-2541-80E7-EBF94413A12B}"/>
              </a:ext>
            </a:extLst>
          </p:cNvPr>
          <p:cNvSpPr txBox="1">
            <a:spLocks/>
          </p:cNvSpPr>
          <p:nvPr/>
        </p:nvSpPr>
        <p:spPr>
          <a:xfrm>
            <a:off x="258438" y="383041"/>
            <a:ext cx="8627123" cy="692136"/>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Open Sans"/>
                <a:ea typeface="+mj-ea"/>
                <a:cs typeface="Open Sans"/>
              </a:defRPr>
            </a:lvl1pPr>
          </a:lstStyle>
          <a:p>
            <a:r>
              <a:rPr lang="en-US" sz="2400" dirty="0"/>
              <a:t>Current Practice – K-means Algorithm</a:t>
            </a:r>
          </a:p>
        </p:txBody>
      </p:sp>
    </p:spTree>
    <p:extLst>
      <p:ext uri="{BB962C8B-B14F-4D97-AF65-F5344CB8AC3E}">
        <p14:creationId xmlns:p14="http://schemas.microsoft.com/office/powerpoint/2010/main" val="3558590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42A4D-023B-4D46-82E7-510B5B2CAE0B}"/>
              </a:ext>
            </a:extLst>
          </p:cNvPr>
          <p:cNvSpPr>
            <a:spLocks noGrp="1"/>
          </p:cNvSpPr>
          <p:nvPr>
            <p:ph type="title"/>
          </p:nvPr>
        </p:nvSpPr>
        <p:spPr>
          <a:xfrm>
            <a:off x="258439" y="392426"/>
            <a:ext cx="8627123" cy="692136"/>
          </a:xfrm>
        </p:spPr>
        <p:txBody>
          <a:bodyPr>
            <a:normAutofit/>
          </a:bodyPr>
          <a:lstStyle/>
          <a:p>
            <a:r>
              <a:rPr lang="en-US" sz="2400" dirty="0"/>
              <a:t>Current Practice – K-means Algorithm</a:t>
            </a:r>
          </a:p>
        </p:txBody>
      </p:sp>
      <p:sp>
        <p:nvSpPr>
          <p:cNvPr id="4" name="TextBox 3">
            <a:extLst>
              <a:ext uri="{FF2B5EF4-FFF2-40B4-BE49-F238E27FC236}">
                <a16:creationId xmlns:a16="http://schemas.microsoft.com/office/drawing/2014/main" id="{3C3CA977-FD40-4846-A539-2639E04943CA}"/>
              </a:ext>
            </a:extLst>
          </p:cNvPr>
          <p:cNvSpPr txBox="1"/>
          <p:nvPr/>
        </p:nvSpPr>
        <p:spPr>
          <a:xfrm>
            <a:off x="258439" y="1577057"/>
            <a:ext cx="2855782" cy="369332"/>
          </a:xfrm>
          <a:prstGeom prst="rect">
            <a:avLst/>
          </a:prstGeom>
          <a:noFill/>
        </p:spPr>
        <p:txBody>
          <a:bodyPr wrap="none" rtlCol="0">
            <a:spAutoFit/>
          </a:bodyPr>
          <a:lstStyle/>
          <a:p>
            <a:r>
              <a:rPr lang="en-US" b="1" dirty="0">
                <a:solidFill>
                  <a:srgbClr val="FF0000"/>
                </a:solidFill>
              </a:rPr>
              <a:t>Visualization Method: t-SNE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DF52950-92BB-7F43-B192-ED9F5C72C8E9}"/>
                  </a:ext>
                </a:extLst>
              </p:cNvPr>
              <p:cNvSpPr txBox="1"/>
              <p:nvPr/>
            </p:nvSpPr>
            <p:spPr>
              <a:xfrm>
                <a:off x="221227" y="2051869"/>
                <a:ext cx="8664335" cy="541174"/>
              </a:xfrm>
              <a:prstGeom prst="rect">
                <a:avLst/>
              </a:prstGeom>
              <a:noFill/>
            </p:spPr>
            <p:txBody>
              <a:bodyPr wrap="square" rtlCol="0">
                <a:spAutoFit/>
              </a:bodyPr>
              <a:lstStyle/>
              <a:p>
                <a:r>
                  <a:rPr lang="en-US" sz="1350" dirty="0"/>
                  <a:t>Given a set of N high-dimensional objects</a:t>
                </a:r>
                <a14:m>
                  <m:oMath xmlns:m="http://schemas.openxmlformats.org/officeDocument/2006/math">
                    <m:r>
                      <a:rPr lang="en-US" sz="1350">
                        <a:latin typeface="Cambria Math" panose="02040503050406030204" pitchFamily="18" charset="0"/>
                      </a:rPr>
                      <m:t> </m:t>
                    </m:r>
                    <m:sSub>
                      <m:sSubPr>
                        <m:ctrlPr>
                          <a:rPr lang="en-US" sz="1350" i="1">
                            <a:latin typeface="Cambria Math" panose="02040503050406030204" pitchFamily="18" charset="0"/>
                          </a:rPr>
                        </m:ctrlPr>
                      </m:sSubPr>
                      <m:e>
                        <m:r>
                          <a:rPr lang="en-US" sz="1350" i="1">
                            <a:latin typeface="Cambria Math" panose="02040503050406030204" pitchFamily="18" charset="0"/>
                          </a:rPr>
                          <m:t>𝑥</m:t>
                        </m:r>
                      </m:e>
                      <m:sub>
                        <m:r>
                          <a:rPr lang="en-US" sz="1350" i="1">
                            <a:latin typeface="Cambria Math" panose="02040503050406030204" pitchFamily="18" charset="0"/>
                          </a:rPr>
                          <m:t>1</m:t>
                        </m:r>
                      </m:sub>
                    </m:sSub>
                  </m:oMath>
                </a14:m>
                <a:r>
                  <a:rPr lang="en-US" sz="1350" dirty="0"/>
                  <a:t>, …,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𝑥</m:t>
                        </m:r>
                      </m:e>
                      <m:sub>
                        <m:r>
                          <a:rPr lang="en-US" sz="1350" i="1">
                            <a:latin typeface="Cambria Math" panose="02040503050406030204" pitchFamily="18" charset="0"/>
                          </a:rPr>
                          <m:t>𝑛</m:t>
                        </m:r>
                      </m:sub>
                    </m:sSub>
                  </m:oMath>
                </a14:m>
                <a:r>
                  <a:rPr lang="en-US" sz="1350" dirty="0"/>
                  <a:t>, t-SNE first computes probabilities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𝑝</m:t>
                        </m:r>
                      </m:e>
                      <m:sub>
                        <m:r>
                          <a:rPr lang="en-US" sz="1350" i="1">
                            <a:latin typeface="Cambria Math" panose="02040503050406030204" pitchFamily="18" charset="0"/>
                          </a:rPr>
                          <m:t>𝑖𝑗</m:t>
                        </m:r>
                      </m:sub>
                    </m:sSub>
                  </m:oMath>
                </a14:m>
                <a:r>
                  <a:rPr lang="en-US" sz="1350" dirty="0"/>
                  <a:t> that are proportional to the similarity of objects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𝑥</m:t>
                        </m:r>
                      </m:e>
                      <m:sub>
                        <m:r>
                          <a:rPr lang="en-US" sz="1350" i="1">
                            <a:latin typeface="Cambria Math" panose="02040503050406030204" pitchFamily="18" charset="0"/>
                          </a:rPr>
                          <m:t>𝑖</m:t>
                        </m:r>
                        <m:r>
                          <a:rPr lang="en-US" sz="1350" i="1">
                            <a:latin typeface="Cambria Math" panose="02040503050406030204" pitchFamily="18" charset="0"/>
                          </a:rPr>
                          <m:t>  </m:t>
                        </m:r>
                      </m:sub>
                    </m:sSub>
                  </m:oMath>
                </a14:m>
                <a:r>
                  <a:rPr lang="en-US" sz="1350" dirty="0"/>
                  <a:t> and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𝑥</m:t>
                        </m:r>
                      </m:e>
                      <m:sub>
                        <m:r>
                          <a:rPr lang="en-US" sz="1350" i="1">
                            <a:latin typeface="Cambria Math" panose="02040503050406030204" pitchFamily="18" charset="0"/>
                          </a:rPr>
                          <m:t>𝑗</m:t>
                        </m:r>
                        <m:r>
                          <a:rPr lang="en-US" sz="1350" i="1">
                            <a:latin typeface="Cambria Math" panose="02040503050406030204" pitchFamily="18" charset="0"/>
                          </a:rPr>
                          <m:t> </m:t>
                        </m:r>
                      </m:sub>
                    </m:sSub>
                  </m:oMath>
                </a14:m>
                <a:endParaRPr lang="en-US" sz="1350" dirty="0"/>
              </a:p>
            </p:txBody>
          </p:sp>
        </mc:Choice>
        <mc:Fallback xmlns="">
          <p:sp>
            <p:nvSpPr>
              <p:cNvPr id="7" name="TextBox 6">
                <a:extLst>
                  <a:ext uri="{FF2B5EF4-FFF2-40B4-BE49-F238E27FC236}">
                    <a16:creationId xmlns:a16="http://schemas.microsoft.com/office/drawing/2014/main" id="{EDF52950-92BB-7F43-B192-ED9F5C72C8E9}"/>
                  </a:ext>
                </a:extLst>
              </p:cNvPr>
              <p:cNvSpPr txBox="1">
                <a:spLocks noRot="1" noChangeAspect="1" noMove="1" noResize="1" noEditPoints="1" noAdjustHandles="1" noChangeArrowheads="1" noChangeShapeType="1" noTextEdit="1"/>
              </p:cNvSpPr>
              <p:nvPr/>
            </p:nvSpPr>
            <p:spPr>
              <a:xfrm>
                <a:off x="221227" y="2051869"/>
                <a:ext cx="8664335" cy="541174"/>
              </a:xfrm>
              <a:prstGeom prst="rect">
                <a:avLst/>
              </a:prstGeom>
              <a:blipFill>
                <a:blip r:embed="rId3"/>
                <a:stretch>
                  <a:fillRect l="-146" t="-2273" b="-6818"/>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4B7FDF2B-7740-9245-A9DA-4302860F0179}"/>
              </a:ext>
            </a:extLst>
          </p:cNvPr>
          <p:cNvPicPr>
            <a:picLocks noChangeAspect="1"/>
          </p:cNvPicPr>
          <p:nvPr/>
        </p:nvPicPr>
        <p:blipFill>
          <a:blip r:embed="rId4"/>
          <a:stretch>
            <a:fillRect/>
          </a:stretch>
        </p:blipFill>
        <p:spPr>
          <a:xfrm>
            <a:off x="3079187" y="2570087"/>
            <a:ext cx="2543175" cy="61912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5E0FBD4-22FD-D746-84E9-27F2091F9A3A}"/>
                  </a:ext>
                </a:extLst>
              </p:cNvPr>
              <p:cNvSpPr txBox="1"/>
              <p:nvPr/>
            </p:nvSpPr>
            <p:spPr>
              <a:xfrm>
                <a:off x="718984" y="3266641"/>
                <a:ext cx="7930945" cy="541174"/>
              </a:xfrm>
              <a:prstGeom prst="rect">
                <a:avLst/>
              </a:prstGeom>
              <a:noFill/>
            </p:spPr>
            <p:txBody>
              <a:bodyPr wrap="square" rtlCol="0">
                <a:spAutoFit/>
              </a:bodyPr>
              <a:lstStyle/>
              <a:p>
                <a:r>
                  <a:rPr lang="en-US" sz="1350" dirty="0"/>
                  <a:t>T-SNE aims to learn a d-dimensional map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𝑦</m:t>
                        </m:r>
                      </m:e>
                      <m:sub>
                        <m:r>
                          <a:rPr lang="en-US" sz="1350" i="1">
                            <a:latin typeface="Cambria Math" panose="02040503050406030204" pitchFamily="18" charset="0"/>
                          </a:rPr>
                          <m:t>1</m:t>
                        </m:r>
                      </m:sub>
                    </m:sSub>
                  </m:oMath>
                </a14:m>
                <a:r>
                  <a:rPr lang="en-US" sz="1350" dirty="0"/>
                  <a:t>, …,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𝑦</m:t>
                        </m:r>
                      </m:e>
                      <m:sub>
                        <m:r>
                          <a:rPr lang="en-US" sz="1350" i="1">
                            <a:latin typeface="Cambria Math" panose="02040503050406030204" pitchFamily="18" charset="0"/>
                          </a:rPr>
                          <m:t>𝑛</m:t>
                        </m:r>
                      </m:sub>
                    </m:sSub>
                  </m:oMath>
                </a14:m>
                <a:r>
                  <a:rPr lang="en-US" sz="1350" dirty="0"/>
                  <a:t> that reflects the similarities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𝑝</m:t>
                        </m:r>
                      </m:e>
                      <m:sub>
                        <m:r>
                          <a:rPr lang="en-US" sz="1350" i="1">
                            <a:latin typeface="Cambria Math" panose="02040503050406030204" pitchFamily="18" charset="0"/>
                          </a:rPr>
                          <m:t>𝑖𝑗</m:t>
                        </m:r>
                      </m:sub>
                    </m:sSub>
                  </m:oMath>
                </a14:m>
                <a:r>
                  <a:rPr lang="en-US" sz="1350" dirty="0"/>
                  <a:t> as well. So it uses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𝑞</m:t>
                        </m:r>
                      </m:e>
                      <m:sub>
                        <m:r>
                          <a:rPr lang="en-US" sz="1350" i="1">
                            <a:latin typeface="Cambria Math" panose="02040503050406030204" pitchFamily="18" charset="0"/>
                          </a:rPr>
                          <m:t>𝑖𝑗</m:t>
                        </m:r>
                      </m:sub>
                    </m:sSub>
                  </m:oMath>
                </a14:m>
                <a:r>
                  <a:rPr lang="en-US" sz="1350" dirty="0"/>
                  <a:t> to reflect similarities between two points in the map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𝑦</m:t>
                        </m:r>
                      </m:e>
                      <m:sub>
                        <m:r>
                          <a:rPr lang="en-US" sz="1350" i="1">
                            <a:latin typeface="Cambria Math" panose="02040503050406030204" pitchFamily="18" charset="0"/>
                          </a:rPr>
                          <m:t>𝑖</m:t>
                        </m:r>
                      </m:sub>
                    </m:sSub>
                  </m:oMath>
                </a14:m>
                <a:r>
                  <a:rPr lang="en-US" sz="1350" dirty="0"/>
                  <a:t> and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𝑦</m:t>
                        </m:r>
                      </m:e>
                      <m:sub>
                        <m:r>
                          <a:rPr lang="en-US" sz="1350" i="1">
                            <a:latin typeface="Cambria Math" panose="02040503050406030204" pitchFamily="18" charset="0"/>
                          </a:rPr>
                          <m:t>𝑗</m:t>
                        </m:r>
                      </m:sub>
                    </m:sSub>
                  </m:oMath>
                </a14:m>
                <a:r>
                  <a:rPr lang="en-US" sz="1350" dirty="0"/>
                  <a:t> using a very similar approach</a:t>
                </a:r>
              </a:p>
            </p:txBody>
          </p:sp>
        </mc:Choice>
        <mc:Fallback xmlns="">
          <p:sp>
            <p:nvSpPr>
              <p:cNvPr id="9" name="TextBox 8">
                <a:extLst>
                  <a:ext uri="{FF2B5EF4-FFF2-40B4-BE49-F238E27FC236}">
                    <a16:creationId xmlns:a16="http://schemas.microsoft.com/office/drawing/2014/main" id="{95E0FBD4-22FD-D746-84E9-27F2091F9A3A}"/>
                  </a:ext>
                </a:extLst>
              </p:cNvPr>
              <p:cNvSpPr txBox="1">
                <a:spLocks noRot="1" noChangeAspect="1" noMove="1" noResize="1" noEditPoints="1" noAdjustHandles="1" noChangeArrowheads="1" noChangeShapeType="1" noTextEdit="1"/>
              </p:cNvSpPr>
              <p:nvPr/>
            </p:nvSpPr>
            <p:spPr>
              <a:xfrm>
                <a:off x="718984" y="3266641"/>
                <a:ext cx="7930945" cy="541174"/>
              </a:xfrm>
              <a:prstGeom prst="rect">
                <a:avLst/>
              </a:prstGeom>
              <a:blipFill>
                <a:blip r:embed="rId5"/>
                <a:stretch>
                  <a:fillRect l="-160" t="-2326" b="-6977"/>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E8B00916-40EB-4D4F-A9DC-792BA2C40B81}"/>
              </a:ext>
            </a:extLst>
          </p:cNvPr>
          <p:cNvPicPr>
            <a:picLocks noChangeAspect="1"/>
          </p:cNvPicPr>
          <p:nvPr/>
        </p:nvPicPr>
        <p:blipFill>
          <a:blip r:embed="rId6"/>
          <a:stretch>
            <a:fillRect/>
          </a:stretch>
        </p:blipFill>
        <p:spPr>
          <a:xfrm>
            <a:off x="3086390" y="3794231"/>
            <a:ext cx="2657475" cy="73342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2E67A7B-E2F7-564D-8BBC-93D6A9CC4538}"/>
                  </a:ext>
                </a:extLst>
              </p:cNvPr>
              <p:cNvSpPr txBox="1"/>
              <p:nvPr/>
            </p:nvSpPr>
            <p:spPr>
              <a:xfrm>
                <a:off x="420330" y="4527657"/>
                <a:ext cx="8723671" cy="715581"/>
              </a:xfrm>
              <a:prstGeom prst="rect">
                <a:avLst/>
              </a:prstGeom>
              <a:noFill/>
            </p:spPr>
            <p:txBody>
              <a:bodyPr wrap="square" rtlCol="0">
                <a:spAutoFit/>
              </a:bodyPr>
              <a:lstStyle/>
              <a:p>
                <a:r>
                  <a:rPr lang="en-US" sz="1350" dirty="0"/>
                  <a:t>And we also use student-t distribution to measure similarities between high dimensional similarities and low dimensional similarities. The locations of the points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𝑦</m:t>
                        </m:r>
                      </m:e>
                      <m:sub>
                        <m:r>
                          <a:rPr lang="en-US" sz="1350" i="1">
                            <a:latin typeface="Cambria Math" panose="02040503050406030204" pitchFamily="18" charset="0"/>
                          </a:rPr>
                          <m:t>𝑖</m:t>
                        </m:r>
                      </m:sub>
                    </m:sSub>
                  </m:oMath>
                </a14:m>
                <a:r>
                  <a:rPr lang="en-US" sz="1350" dirty="0"/>
                  <a:t> in the map are determined by minimizing the </a:t>
                </a:r>
                <a:r>
                  <a:rPr lang="en-US" sz="1350" dirty="0" err="1"/>
                  <a:t>Kullback-Leiber</a:t>
                </a:r>
                <a:r>
                  <a:rPr lang="en-US" sz="1350" dirty="0"/>
                  <a:t> divergence of the distribution P from distribution Q</a:t>
                </a:r>
              </a:p>
            </p:txBody>
          </p:sp>
        </mc:Choice>
        <mc:Fallback xmlns="">
          <p:sp>
            <p:nvSpPr>
              <p:cNvPr id="11" name="TextBox 10">
                <a:extLst>
                  <a:ext uri="{FF2B5EF4-FFF2-40B4-BE49-F238E27FC236}">
                    <a16:creationId xmlns:a16="http://schemas.microsoft.com/office/drawing/2014/main" id="{E2E67A7B-E2F7-564D-8BBC-93D6A9CC4538}"/>
                  </a:ext>
                </a:extLst>
              </p:cNvPr>
              <p:cNvSpPr txBox="1">
                <a:spLocks noRot="1" noChangeAspect="1" noMove="1" noResize="1" noEditPoints="1" noAdjustHandles="1" noChangeArrowheads="1" noChangeShapeType="1" noTextEdit="1"/>
              </p:cNvSpPr>
              <p:nvPr/>
            </p:nvSpPr>
            <p:spPr>
              <a:xfrm>
                <a:off x="420330" y="4527657"/>
                <a:ext cx="8723671" cy="715581"/>
              </a:xfrm>
              <a:prstGeom prst="rect">
                <a:avLst/>
              </a:prstGeom>
              <a:blipFill>
                <a:blip r:embed="rId7"/>
                <a:stretch>
                  <a:fillRect l="-146" t="-1754" b="-8772"/>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A6D2D9C1-10CB-DB47-86D2-F92435418BCD}"/>
              </a:ext>
            </a:extLst>
          </p:cNvPr>
          <p:cNvPicPr>
            <a:picLocks noChangeAspect="1"/>
          </p:cNvPicPr>
          <p:nvPr/>
        </p:nvPicPr>
        <p:blipFill>
          <a:blip r:embed="rId8"/>
          <a:stretch>
            <a:fillRect/>
          </a:stretch>
        </p:blipFill>
        <p:spPr>
          <a:xfrm>
            <a:off x="3386428" y="5242800"/>
            <a:ext cx="2057400" cy="571500"/>
          </a:xfrm>
          <a:prstGeom prst="rect">
            <a:avLst/>
          </a:prstGeom>
        </p:spPr>
      </p:pic>
    </p:spTree>
    <p:extLst>
      <p:ext uri="{BB962C8B-B14F-4D97-AF65-F5344CB8AC3E}">
        <p14:creationId xmlns:p14="http://schemas.microsoft.com/office/powerpoint/2010/main" val="2680542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DB3FF53B-2AC9-2541-80E7-EBF94413A12B}"/>
              </a:ext>
            </a:extLst>
          </p:cNvPr>
          <p:cNvSpPr txBox="1">
            <a:spLocks/>
          </p:cNvSpPr>
          <p:nvPr/>
        </p:nvSpPr>
        <p:spPr>
          <a:xfrm>
            <a:off x="258438" y="325074"/>
            <a:ext cx="8627123" cy="692136"/>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Open Sans"/>
                <a:ea typeface="+mj-ea"/>
                <a:cs typeface="Open Sans"/>
              </a:defRPr>
            </a:lvl1pPr>
          </a:lstStyle>
          <a:p>
            <a:r>
              <a:rPr lang="en-US" sz="2400" dirty="0"/>
              <a:t>Current Practice – K-means Algorithm</a:t>
            </a:r>
          </a:p>
        </p:txBody>
      </p:sp>
      <p:pic>
        <p:nvPicPr>
          <p:cNvPr id="4" name="Picture 3">
            <a:extLst>
              <a:ext uri="{FF2B5EF4-FFF2-40B4-BE49-F238E27FC236}">
                <a16:creationId xmlns:a16="http://schemas.microsoft.com/office/drawing/2014/main" id="{1FEE23E8-AA30-674E-B0E1-693177613703}"/>
              </a:ext>
            </a:extLst>
          </p:cNvPr>
          <p:cNvPicPr>
            <a:picLocks noChangeAspect="1"/>
          </p:cNvPicPr>
          <p:nvPr/>
        </p:nvPicPr>
        <p:blipFill>
          <a:blip r:embed="rId3"/>
          <a:stretch>
            <a:fillRect/>
          </a:stretch>
        </p:blipFill>
        <p:spPr>
          <a:xfrm>
            <a:off x="98169" y="3711220"/>
            <a:ext cx="7025456" cy="2267811"/>
          </a:xfrm>
          <a:prstGeom prst="rect">
            <a:avLst/>
          </a:prstGeom>
        </p:spPr>
      </p:pic>
      <p:pic>
        <p:nvPicPr>
          <p:cNvPr id="5" name="Picture 4">
            <a:extLst>
              <a:ext uri="{FF2B5EF4-FFF2-40B4-BE49-F238E27FC236}">
                <a16:creationId xmlns:a16="http://schemas.microsoft.com/office/drawing/2014/main" id="{57761F3C-A155-C449-8D3A-EFFA20DCA82B}"/>
              </a:ext>
            </a:extLst>
          </p:cNvPr>
          <p:cNvPicPr>
            <a:picLocks noChangeAspect="1"/>
          </p:cNvPicPr>
          <p:nvPr/>
        </p:nvPicPr>
        <p:blipFill>
          <a:blip r:embed="rId4"/>
          <a:stretch>
            <a:fillRect/>
          </a:stretch>
        </p:blipFill>
        <p:spPr>
          <a:xfrm>
            <a:off x="183894" y="1506861"/>
            <a:ext cx="5785362" cy="2268604"/>
          </a:xfrm>
          <a:prstGeom prst="rect">
            <a:avLst/>
          </a:prstGeom>
        </p:spPr>
      </p:pic>
      <p:graphicFrame>
        <p:nvGraphicFramePr>
          <p:cNvPr id="2" name="Table 1">
            <a:extLst>
              <a:ext uri="{FF2B5EF4-FFF2-40B4-BE49-F238E27FC236}">
                <a16:creationId xmlns:a16="http://schemas.microsoft.com/office/drawing/2014/main" id="{BF373F42-3E7D-E54B-9B5F-FB1072FB1200}"/>
              </a:ext>
            </a:extLst>
          </p:cNvPr>
          <p:cNvGraphicFramePr>
            <a:graphicFrameLocks noGrp="1"/>
          </p:cNvGraphicFramePr>
          <p:nvPr/>
        </p:nvGraphicFramePr>
        <p:xfrm>
          <a:off x="7123625" y="2151841"/>
          <a:ext cx="1238250" cy="457200"/>
        </p:xfrm>
        <a:graphic>
          <a:graphicData uri="http://schemas.openxmlformats.org/drawingml/2006/table">
            <a:tbl>
              <a:tblPr/>
              <a:tblGrid>
                <a:gridCol w="619125">
                  <a:extLst>
                    <a:ext uri="{9D8B030D-6E8A-4147-A177-3AD203B41FA5}">
                      <a16:colId xmlns:a16="http://schemas.microsoft.com/office/drawing/2014/main" val="3684495455"/>
                    </a:ext>
                  </a:extLst>
                </a:gridCol>
                <a:gridCol w="619125">
                  <a:extLst>
                    <a:ext uri="{9D8B030D-6E8A-4147-A177-3AD203B41FA5}">
                      <a16:colId xmlns:a16="http://schemas.microsoft.com/office/drawing/2014/main" val="3987089866"/>
                    </a:ext>
                  </a:extLst>
                </a:gridCol>
              </a:tblGrid>
              <a:tr h="152400">
                <a:tc>
                  <a:txBody>
                    <a:bodyPr/>
                    <a:lstStyle/>
                    <a:p>
                      <a:pPr algn="ctr" fontAlgn="b"/>
                      <a:r>
                        <a:rPr lang="en-US" sz="900" b="0" i="0" u="none" strike="noStrike">
                          <a:solidFill>
                            <a:srgbClr val="000000"/>
                          </a:solidFill>
                          <a:effectLst/>
                          <a:latin typeface="Calibri" panose="020F0502020204030204" pitchFamily="34" charset="0"/>
                        </a:rPr>
                        <a:t>0</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a:solidFill>
                            <a:srgbClr val="000000"/>
                          </a:solidFill>
                          <a:effectLst/>
                          <a:latin typeface="Calibri" panose="020F0502020204030204" pitchFamily="34" charset="0"/>
                        </a:rPr>
                        <a:t>494</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5763865"/>
                  </a:ext>
                </a:extLst>
              </a:tr>
              <a:tr h="152400">
                <a:tc>
                  <a:txBody>
                    <a:bodyPr/>
                    <a:lstStyle/>
                    <a:p>
                      <a:pPr algn="ctr" fontAlgn="b"/>
                      <a:r>
                        <a:rPr lang="en-US" sz="900" b="0" i="0" u="none" strike="noStrike">
                          <a:solidFill>
                            <a:srgbClr val="000000"/>
                          </a:solidFill>
                          <a:effectLst/>
                          <a:latin typeface="Calibri" panose="020F0502020204030204" pitchFamily="34" charset="0"/>
                        </a:rPr>
                        <a:t>1</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a:solidFill>
                            <a:srgbClr val="000000"/>
                          </a:solidFill>
                          <a:effectLst/>
                          <a:latin typeface="Calibri" panose="020F0502020204030204" pitchFamily="34" charset="0"/>
                        </a:rPr>
                        <a:t>13602</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442882"/>
                  </a:ext>
                </a:extLst>
              </a:tr>
              <a:tr h="152400">
                <a:tc>
                  <a:txBody>
                    <a:bodyPr/>
                    <a:lstStyle/>
                    <a:p>
                      <a:pPr algn="ctr" fontAlgn="b"/>
                      <a:r>
                        <a:rPr lang="en-US" sz="900" b="0" i="0" u="none" strike="noStrike">
                          <a:solidFill>
                            <a:srgbClr val="000000"/>
                          </a:solidFill>
                          <a:effectLst/>
                          <a:latin typeface="Calibri" panose="020F0502020204030204" pitchFamily="34" charset="0"/>
                        </a:rPr>
                        <a:t>2</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effectLst/>
                          <a:latin typeface="Calibri" panose="020F0502020204030204" pitchFamily="34" charset="0"/>
                        </a:rPr>
                        <a:t>368</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193581"/>
                  </a:ext>
                </a:extLst>
              </a:tr>
            </a:tbl>
          </a:graphicData>
        </a:graphic>
      </p:graphicFrame>
      <p:sp>
        <p:nvSpPr>
          <p:cNvPr id="3" name="TextBox 2">
            <a:extLst>
              <a:ext uri="{FF2B5EF4-FFF2-40B4-BE49-F238E27FC236}">
                <a16:creationId xmlns:a16="http://schemas.microsoft.com/office/drawing/2014/main" id="{DA83DFC6-593E-F541-B3F5-404FDFB5B741}"/>
              </a:ext>
            </a:extLst>
          </p:cNvPr>
          <p:cNvSpPr txBox="1"/>
          <p:nvPr/>
        </p:nvSpPr>
        <p:spPr>
          <a:xfrm>
            <a:off x="5869546" y="1584474"/>
            <a:ext cx="3321871" cy="300082"/>
          </a:xfrm>
          <a:prstGeom prst="rect">
            <a:avLst/>
          </a:prstGeom>
          <a:noFill/>
        </p:spPr>
        <p:txBody>
          <a:bodyPr wrap="none" rtlCol="0">
            <a:spAutoFit/>
          </a:bodyPr>
          <a:lstStyle/>
          <a:p>
            <a:r>
              <a:rPr lang="en-US" sz="1350" dirty="0"/>
              <a:t>Numbers of vehicle in different Classification</a:t>
            </a:r>
          </a:p>
        </p:txBody>
      </p:sp>
      <p:graphicFrame>
        <p:nvGraphicFramePr>
          <p:cNvPr id="7" name="Table 6">
            <a:extLst>
              <a:ext uri="{FF2B5EF4-FFF2-40B4-BE49-F238E27FC236}">
                <a16:creationId xmlns:a16="http://schemas.microsoft.com/office/drawing/2014/main" id="{FD930F22-6EFC-604A-9874-5976C8F5BBF3}"/>
              </a:ext>
            </a:extLst>
          </p:cNvPr>
          <p:cNvGraphicFramePr>
            <a:graphicFrameLocks noGrp="1"/>
          </p:cNvGraphicFramePr>
          <p:nvPr/>
        </p:nvGraphicFramePr>
        <p:xfrm>
          <a:off x="7123625" y="4387925"/>
          <a:ext cx="1238250" cy="914400"/>
        </p:xfrm>
        <a:graphic>
          <a:graphicData uri="http://schemas.openxmlformats.org/drawingml/2006/table">
            <a:tbl>
              <a:tblPr/>
              <a:tblGrid>
                <a:gridCol w="619125">
                  <a:extLst>
                    <a:ext uri="{9D8B030D-6E8A-4147-A177-3AD203B41FA5}">
                      <a16:colId xmlns:a16="http://schemas.microsoft.com/office/drawing/2014/main" val="3389941848"/>
                    </a:ext>
                  </a:extLst>
                </a:gridCol>
                <a:gridCol w="619125">
                  <a:extLst>
                    <a:ext uri="{9D8B030D-6E8A-4147-A177-3AD203B41FA5}">
                      <a16:colId xmlns:a16="http://schemas.microsoft.com/office/drawing/2014/main" val="360531395"/>
                    </a:ext>
                  </a:extLst>
                </a:gridCol>
              </a:tblGrid>
              <a:tr h="152400">
                <a:tc>
                  <a:txBody>
                    <a:bodyPr/>
                    <a:lstStyle/>
                    <a:p>
                      <a:pPr algn="ctr" fontAlgn="b"/>
                      <a:r>
                        <a:rPr lang="en-US" sz="900" b="0" i="0" u="none" strike="noStrike">
                          <a:solidFill>
                            <a:srgbClr val="000000"/>
                          </a:solidFill>
                          <a:effectLst/>
                          <a:latin typeface="Calibri" panose="020F0502020204030204" pitchFamily="34" charset="0"/>
                        </a:rPr>
                        <a:t>0</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13437</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1103714"/>
                  </a:ext>
                </a:extLst>
              </a:tr>
              <a:tr h="152400">
                <a:tc>
                  <a:txBody>
                    <a:bodyPr/>
                    <a:lstStyle/>
                    <a:p>
                      <a:pPr algn="ctr" fontAlgn="b"/>
                      <a:r>
                        <a:rPr lang="en-US" sz="900" b="0" i="0" u="none" strike="noStrike">
                          <a:solidFill>
                            <a:srgbClr val="000000"/>
                          </a:solidFill>
                          <a:effectLst/>
                          <a:latin typeface="Calibri" panose="020F0502020204030204" pitchFamily="34" charset="0"/>
                        </a:rPr>
                        <a:t>1</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219</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7085250"/>
                  </a:ext>
                </a:extLst>
              </a:tr>
              <a:tr h="152400">
                <a:tc>
                  <a:txBody>
                    <a:bodyPr/>
                    <a:lstStyle/>
                    <a:p>
                      <a:pPr algn="ctr" fontAlgn="b"/>
                      <a:r>
                        <a:rPr lang="en-US" sz="900" b="0" i="0" u="none" strike="noStrike">
                          <a:solidFill>
                            <a:srgbClr val="000000"/>
                          </a:solidFill>
                          <a:effectLst/>
                          <a:latin typeface="Calibri" panose="020F0502020204030204" pitchFamily="34" charset="0"/>
                        </a:rPr>
                        <a:t>2</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272</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5803487"/>
                  </a:ext>
                </a:extLst>
              </a:tr>
              <a:tr h="152400">
                <a:tc>
                  <a:txBody>
                    <a:bodyPr/>
                    <a:lstStyle/>
                    <a:p>
                      <a:pPr algn="ctr" fontAlgn="b"/>
                      <a:r>
                        <a:rPr lang="en-US" sz="900" b="0" i="0" u="none" strike="noStrike">
                          <a:solidFill>
                            <a:srgbClr val="000000"/>
                          </a:solidFill>
                          <a:effectLst/>
                          <a:latin typeface="Calibri" panose="020F0502020204030204" pitchFamily="34" charset="0"/>
                        </a:rPr>
                        <a:t>3</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107</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5291897"/>
                  </a:ext>
                </a:extLst>
              </a:tr>
              <a:tr h="152400">
                <a:tc>
                  <a:txBody>
                    <a:bodyPr/>
                    <a:lstStyle/>
                    <a:p>
                      <a:pPr algn="ctr" fontAlgn="b"/>
                      <a:r>
                        <a:rPr lang="en-US" sz="900" b="0" i="0" u="none" strike="noStrike">
                          <a:solidFill>
                            <a:srgbClr val="000000"/>
                          </a:solidFill>
                          <a:effectLst/>
                          <a:latin typeface="Calibri" panose="020F0502020204030204" pitchFamily="34" charset="0"/>
                        </a:rPr>
                        <a:t>4</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156</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9713820"/>
                  </a:ext>
                </a:extLst>
              </a:tr>
              <a:tr h="152400">
                <a:tc>
                  <a:txBody>
                    <a:bodyPr/>
                    <a:lstStyle/>
                    <a:p>
                      <a:pPr algn="ctr" fontAlgn="b"/>
                      <a:r>
                        <a:rPr lang="en-US" sz="900" b="0" i="0" u="none" strike="noStrike">
                          <a:solidFill>
                            <a:srgbClr val="000000"/>
                          </a:solidFill>
                          <a:effectLst/>
                          <a:latin typeface="Calibri" panose="020F0502020204030204" pitchFamily="34" charset="0"/>
                        </a:rPr>
                        <a:t>5</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273</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334191"/>
                  </a:ext>
                </a:extLst>
              </a:tr>
            </a:tbl>
          </a:graphicData>
        </a:graphic>
      </p:graphicFrame>
    </p:spTree>
    <p:extLst>
      <p:ext uri="{BB962C8B-B14F-4D97-AF65-F5344CB8AC3E}">
        <p14:creationId xmlns:p14="http://schemas.microsoft.com/office/powerpoint/2010/main" val="553624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8426F-38FA-EF4D-A75C-2A9D84FC0D26}"/>
              </a:ext>
            </a:extLst>
          </p:cNvPr>
          <p:cNvSpPr>
            <a:spLocks noGrp="1"/>
          </p:cNvSpPr>
          <p:nvPr>
            <p:ph type="title"/>
          </p:nvPr>
        </p:nvSpPr>
        <p:spPr>
          <a:xfrm>
            <a:off x="0" y="494790"/>
            <a:ext cx="9144000" cy="922848"/>
          </a:xfrm>
        </p:spPr>
        <p:txBody>
          <a:bodyPr/>
          <a:lstStyle/>
          <a:p>
            <a:r>
              <a:rPr lang="en-US" sz="3600" dirty="0"/>
              <a:t>References</a:t>
            </a:r>
          </a:p>
        </p:txBody>
      </p:sp>
      <p:sp>
        <p:nvSpPr>
          <p:cNvPr id="3" name="Slide Number Placeholder 2">
            <a:extLst>
              <a:ext uri="{FF2B5EF4-FFF2-40B4-BE49-F238E27FC236}">
                <a16:creationId xmlns:a16="http://schemas.microsoft.com/office/drawing/2014/main" id="{A88E10E2-DC28-374A-B528-D5DB5537DADB}"/>
              </a:ext>
            </a:extLst>
          </p:cNvPr>
          <p:cNvSpPr>
            <a:spLocks noGrp="1"/>
          </p:cNvSpPr>
          <p:nvPr>
            <p:ph type="sldNum" sz="quarter" idx="10"/>
          </p:nvPr>
        </p:nvSpPr>
        <p:spPr/>
        <p:txBody>
          <a:bodyPr/>
          <a:lstStyle/>
          <a:p>
            <a:fld id="{ABE39B13-D4D1-D347-9DBC-C7910C9039B8}" type="slidenum">
              <a:rPr lang="en-US" smtClean="0"/>
              <a:t>17</a:t>
            </a:fld>
            <a:endParaRPr lang="en-US"/>
          </a:p>
        </p:txBody>
      </p:sp>
      <p:sp>
        <p:nvSpPr>
          <p:cNvPr id="6" name="TextBox 5">
            <a:extLst>
              <a:ext uri="{FF2B5EF4-FFF2-40B4-BE49-F238E27FC236}">
                <a16:creationId xmlns:a16="http://schemas.microsoft.com/office/drawing/2014/main" id="{8AE8E848-2CE3-3A41-9D8F-5A9932A7E414}"/>
              </a:ext>
            </a:extLst>
          </p:cNvPr>
          <p:cNvSpPr txBox="1"/>
          <p:nvPr/>
        </p:nvSpPr>
        <p:spPr>
          <a:xfrm>
            <a:off x="0" y="1094909"/>
            <a:ext cx="9144000" cy="1815882"/>
          </a:xfrm>
          <a:prstGeom prst="rect">
            <a:avLst/>
          </a:prstGeom>
          <a:noFill/>
        </p:spPr>
        <p:txBody>
          <a:bodyPr wrap="square" rtlCol="0">
            <a:spAutoFit/>
          </a:bodyPr>
          <a:lstStyle/>
          <a:p>
            <a:r>
              <a:rPr lang="en-US" sz="1600" dirty="0"/>
              <a:t>[1] </a:t>
            </a:r>
            <a:r>
              <a:rPr lang="en-US" sz="1600" dirty="0">
                <a:hlinkClick r:id="rId3"/>
              </a:rPr>
              <a:t>https://www.cnblogs.com/ljhdo/p/5556635.html</a:t>
            </a:r>
            <a:endParaRPr lang="en-US" sz="1600" dirty="0"/>
          </a:p>
          <a:p>
            <a:r>
              <a:rPr lang="en-US" sz="1600" dirty="0"/>
              <a:t>[2] </a:t>
            </a:r>
            <a:r>
              <a:rPr lang="en-US" sz="1600" dirty="0">
                <a:hlinkClick r:id="rId4"/>
              </a:rPr>
              <a:t>https://www.i4k.xyz/article/swy_swy_swy/106109004</a:t>
            </a:r>
            <a:endParaRPr lang="en-US" sz="1600" dirty="0"/>
          </a:p>
          <a:p>
            <a:r>
              <a:rPr lang="en-US" sz="1600" dirty="0"/>
              <a:t>[3] </a:t>
            </a:r>
            <a:r>
              <a:rPr lang="en-US" sz="1600" dirty="0">
                <a:hlinkClick r:id="rId5"/>
              </a:rPr>
              <a:t>https://blog.csdn.net/tszupup/article/details/84997804</a:t>
            </a:r>
            <a:endParaRPr lang="en-US" sz="1600" dirty="0"/>
          </a:p>
          <a:p>
            <a:r>
              <a:rPr lang="en-US" sz="1600" dirty="0"/>
              <a:t>[4] Francisco C. Pereira, Filipe Rodrigues, Moshe Ben-</a:t>
            </a:r>
            <a:r>
              <a:rPr lang="en-US" sz="1600" dirty="0" err="1"/>
              <a:t>Akiva</a:t>
            </a:r>
            <a:r>
              <a:rPr lang="en-US" sz="1600" dirty="0"/>
              <a:t>,</a:t>
            </a:r>
            <a:r>
              <a:rPr lang="zh-CN" altLang="en-US" sz="1600" dirty="0"/>
              <a:t> </a:t>
            </a:r>
            <a:r>
              <a:rPr lang="en-US" sz="1600" dirty="0"/>
              <a:t>Text analysis in incident duration prediction,</a:t>
            </a:r>
            <a:r>
              <a:rPr lang="zh-CN" altLang="en-US" sz="1600" dirty="0"/>
              <a:t> </a:t>
            </a:r>
            <a:r>
              <a:rPr lang="en-US" sz="1600" dirty="0"/>
              <a:t>Transportation Research Part C: Emerging Technologies,</a:t>
            </a:r>
            <a:r>
              <a:rPr lang="zh-CN" altLang="en-US" sz="1600" dirty="0"/>
              <a:t> </a:t>
            </a:r>
            <a:r>
              <a:rPr lang="en-US" sz="1600" dirty="0"/>
              <a:t>Volume 37, 2013, Pages 177-192, ISSN 0968-090X, </a:t>
            </a:r>
            <a:r>
              <a:rPr lang="en-US" sz="1600" dirty="0">
                <a:hlinkClick r:id="rId6"/>
              </a:rPr>
              <a:t>https://doi.org/10.1016/j.trc.2013.10.002</a:t>
            </a:r>
            <a:r>
              <a:rPr lang="en-US" sz="1600" dirty="0"/>
              <a:t>.</a:t>
            </a:r>
          </a:p>
          <a:p>
            <a:r>
              <a:rPr lang="en-US" sz="1600" dirty="0"/>
              <a:t>[</a:t>
            </a:r>
            <a:r>
              <a:rPr lang="en-US" altLang="zh-CN" sz="1600" dirty="0"/>
              <a:t>5</a:t>
            </a:r>
            <a:r>
              <a:rPr lang="en-US" sz="1600" dirty="0"/>
              <a:t>] </a:t>
            </a:r>
            <a:r>
              <a:rPr lang="en-US" sz="1600" dirty="0">
                <a:hlinkClick r:id="rId7"/>
              </a:rPr>
              <a:t>http://www.datakit.cn/blog/2017/02/05/t_sne_full.html</a:t>
            </a:r>
            <a:endParaRPr lang="en-US" sz="1600" dirty="0"/>
          </a:p>
        </p:txBody>
      </p:sp>
    </p:spTree>
    <p:extLst>
      <p:ext uri="{BB962C8B-B14F-4D97-AF65-F5344CB8AC3E}">
        <p14:creationId xmlns:p14="http://schemas.microsoft.com/office/powerpoint/2010/main" val="1376223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8426F-38FA-EF4D-A75C-2A9D84FC0D26}"/>
              </a:ext>
            </a:extLst>
          </p:cNvPr>
          <p:cNvSpPr>
            <a:spLocks noGrp="1"/>
          </p:cNvSpPr>
          <p:nvPr>
            <p:ph type="title"/>
          </p:nvPr>
        </p:nvSpPr>
        <p:spPr>
          <a:xfrm>
            <a:off x="285750" y="414253"/>
            <a:ext cx="8229600" cy="922848"/>
          </a:xfrm>
        </p:spPr>
        <p:txBody>
          <a:bodyPr/>
          <a:lstStyle/>
          <a:p>
            <a:r>
              <a:rPr lang="en-US" dirty="0"/>
              <a:t>Content</a:t>
            </a:r>
          </a:p>
        </p:txBody>
      </p:sp>
      <p:sp>
        <p:nvSpPr>
          <p:cNvPr id="3" name="Slide Number Placeholder 2">
            <a:extLst>
              <a:ext uri="{FF2B5EF4-FFF2-40B4-BE49-F238E27FC236}">
                <a16:creationId xmlns:a16="http://schemas.microsoft.com/office/drawing/2014/main" id="{B97671F9-E08A-5643-8FAD-D74A68BF53ED}"/>
              </a:ext>
            </a:extLst>
          </p:cNvPr>
          <p:cNvSpPr>
            <a:spLocks noGrp="1"/>
          </p:cNvSpPr>
          <p:nvPr>
            <p:ph type="sldNum" sz="quarter" idx="10"/>
          </p:nvPr>
        </p:nvSpPr>
        <p:spPr/>
        <p:txBody>
          <a:bodyPr/>
          <a:lstStyle/>
          <a:p>
            <a:fld id="{ABE39B13-D4D1-D347-9DBC-C7910C9039B8}" type="slidenum">
              <a:rPr lang="en-US" smtClean="0"/>
              <a:t>2</a:t>
            </a:fld>
            <a:endParaRPr lang="en-US"/>
          </a:p>
        </p:txBody>
      </p:sp>
      <p:sp>
        <p:nvSpPr>
          <p:cNvPr id="8" name="Content Placeholder 7">
            <a:extLst>
              <a:ext uri="{FF2B5EF4-FFF2-40B4-BE49-F238E27FC236}">
                <a16:creationId xmlns:a16="http://schemas.microsoft.com/office/drawing/2014/main" id="{391527B0-8BDE-A343-AEC0-F1A8BF0D37C4}"/>
              </a:ext>
            </a:extLst>
          </p:cNvPr>
          <p:cNvSpPr>
            <a:spLocks noGrp="1"/>
          </p:cNvSpPr>
          <p:nvPr>
            <p:ph idx="1"/>
          </p:nvPr>
        </p:nvSpPr>
        <p:spPr>
          <a:xfrm>
            <a:off x="183524" y="1660275"/>
            <a:ext cx="8776952" cy="4372900"/>
          </a:xfrm>
        </p:spPr>
        <p:txBody>
          <a:bodyPr/>
          <a:lstStyle/>
          <a:p>
            <a:r>
              <a:rPr lang="en-US" sz="3600" dirty="0"/>
              <a:t>Motivation and Introduction</a:t>
            </a:r>
          </a:p>
          <a:p>
            <a:r>
              <a:rPr lang="en-US" sz="3600"/>
              <a:t>Data Sources</a:t>
            </a:r>
            <a:endParaRPr lang="en-US" sz="3600" dirty="0"/>
          </a:p>
          <a:p>
            <a:r>
              <a:rPr lang="en-US" sz="3600" dirty="0"/>
              <a:t>Current Practice</a:t>
            </a:r>
          </a:p>
          <a:p>
            <a:r>
              <a:rPr lang="en-US" sz="3600" dirty="0"/>
              <a:t>Conclusion and Future Work</a:t>
            </a:r>
          </a:p>
        </p:txBody>
      </p:sp>
    </p:spTree>
    <p:extLst>
      <p:ext uri="{BB962C8B-B14F-4D97-AF65-F5344CB8AC3E}">
        <p14:creationId xmlns:p14="http://schemas.microsoft.com/office/powerpoint/2010/main" val="387908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8426F-38FA-EF4D-A75C-2A9D84FC0D26}"/>
              </a:ext>
            </a:extLst>
          </p:cNvPr>
          <p:cNvSpPr>
            <a:spLocks noGrp="1"/>
          </p:cNvSpPr>
          <p:nvPr>
            <p:ph type="title"/>
          </p:nvPr>
        </p:nvSpPr>
        <p:spPr/>
        <p:txBody>
          <a:bodyPr/>
          <a:lstStyle/>
          <a:p>
            <a:r>
              <a:rPr lang="en-US" dirty="0"/>
              <a:t>Motivation and Introduction</a:t>
            </a:r>
          </a:p>
        </p:txBody>
      </p:sp>
      <p:sp>
        <p:nvSpPr>
          <p:cNvPr id="3" name="Slide Number Placeholder 2">
            <a:extLst>
              <a:ext uri="{FF2B5EF4-FFF2-40B4-BE49-F238E27FC236}">
                <a16:creationId xmlns:a16="http://schemas.microsoft.com/office/drawing/2014/main" id="{A88E10E2-DC28-374A-B528-D5DB5537DADB}"/>
              </a:ext>
            </a:extLst>
          </p:cNvPr>
          <p:cNvSpPr>
            <a:spLocks noGrp="1"/>
          </p:cNvSpPr>
          <p:nvPr>
            <p:ph type="sldNum" sz="quarter" idx="10"/>
          </p:nvPr>
        </p:nvSpPr>
        <p:spPr/>
        <p:txBody>
          <a:bodyPr/>
          <a:lstStyle/>
          <a:p>
            <a:fld id="{ABE39B13-D4D1-D347-9DBC-C7910C9039B8}" type="slidenum">
              <a:rPr lang="en-US" smtClean="0"/>
              <a:t>3</a:t>
            </a:fld>
            <a:endParaRPr lang="en-US"/>
          </a:p>
        </p:txBody>
      </p:sp>
      <p:sp>
        <p:nvSpPr>
          <p:cNvPr id="4" name="TextBox 3">
            <a:extLst>
              <a:ext uri="{FF2B5EF4-FFF2-40B4-BE49-F238E27FC236}">
                <a16:creationId xmlns:a16="http://schemas.microsoft.com/office/drawing/2014/main" id="{53F8426F-992B-4E49-B886-B9A8D82A4328}"/>
              </a:ext>
            </a:extLst>
          </p:cNvPr>
          <p:cNvSpPr txBox="1"/>
          <p:nvPr/>
        </p:nvSpPr>
        <p:spPr>
          <a:xfrm>
            <a:off x="117967" y="1265606"/>
            <a:ext cx="3132268" cy="369332"/>
          </a:xfrm>
          <a:prstGeom prst="rect">
            <a:avLst/>
          </a:prstGeom>
          <a:noFill/>
        </p:spPr>
        <p:txBody>
          <a:bodyPr wrap="none" rtlCol="0">
            <a:spAutoFit/>
          </a:bodyPr>
          <a:lstStyle/>
          <a:p>
            <a:r>
              <a:rPr lang="en-US" dirty="0"/>
              <a:t>Historical Truck Inspection Data</a:t>
            </a:r>
          </a:p>
        </p:txBody>
      </p:sp>
      <p:sp>
        <p:nvSpPr>
          <p:cNvPr id="44" name="TextBox 43">
            <a:extLst>
              <a:ext uri="{FF2B5EF4-FFF2-40B4-BE49-F238E27FC236}">
                <a16:creationId xmlns:a16="http://schemas.microsoft.com/office/drawing/2014/main" id="{28EA3444-2852-ED45-83BF-D1CE351E1FCC}"/>
              </a:ext>
            </a:extLst>
          </p:cNvPr>
          <p:cNvSpPr txBox="1"/>
          <p:nvPr/>
        </p:nvSpPr>
        <p:spPr>
          <a:xfrm>
            <a:off x="101167" y="4948434"/>
            <a:ext cx="2675476" cy="369332"/>
          </a:xfrm>
          <a:prstGeom prst="rect">
            <a:avLst/>
          </a:prstGeom>
          <a:noFill/>
        </p:spPr>
        <p:txBody>
          <a:bodyPr wrap="none" rtlCol="0">
            <a:spAutoFit/>
          </a:bodyPr>
          <a:lstStyle/>
          <a:p>
            <a:r>
              <a:rPr lang="en-US" dirty="0"/>
              <a:t>Historical Truck Crash Data</a:t>
            </a:r>
          </a:p>
        </p:txBody>
      </p:sp>
      <p:sp>
        <p:nvSpPr>
          <p:cNvPr id="5" name="TextBox 4">
            <a:extLst>
              <a:ext uri="{FF2B5EF4-FFF2-40B4-BE49-F238E27FC236}">
                <a16:creationId xmlns:a16="http://schemas.microsoft.com/office/drawing/2014/main" id="{BF855C06-4F33-1341-9D24-D927110EA263}"/>
              </a:ext>
            </a:extLst>
          </p:cNvPr>
          <p:cNvSpPr txBox="1"/>
          <p:nvPr/>
        </p:nvSpPr>
        <p:spPr>
          <a:xfrm>
            <a:off x="8679" y="6228859"/>
            <a:ext cx="4450706" cy="369332"/>
          </a:xfrm>
          <a:prstGeom prst="rect">
            <a:avLst/>
          </a:prstGeom>
          <a:noFill/>
        </p:spPr>
        <p:txBody>
          <a:bodyPr wrap="none" rtlCol="0">
            <a:spAutoFit/>
          </a:bodyPr>
          <a:lstStyle/>
          <a:p>
            <a:r>
              <a:rPr lang="en-US" dirty="0"/>
              <a:t>Real-time Telematics Data (under permission)</a:t>
            </a:r>
          </a:p>
        </p:txBody>
      </p:sp>
      <p:sp>
        <p:nvSpPr>
          <p:cNvPr id="45" name="TextBox 44">
            <a:extLst>
              <a:ext uri="{FF2B5EF4-FFF2-40B4-BE49-F238E27FC236}">
                <a16:creationId xmlns:a16="http://schemas.microsoft.com/office/drawing/2014/main" id="{9DE43B6F-72F8-B14C-8410-BCBE30B5A6E5}"/>
              </a:ext>
            </a:extLst>
          </p:cNvPr>
          <p:cNvSpPr txBox="1"/>
          <p:nvPr/>
        </p:nvSpPr>
        <p:spPr>
          <a:xfrm>
            <a:off x="3267035" y="1126979"/>
            <a:ext cx="840038" cy="369332"/>
          </a:xfrm>
          <a:prstGeom prst="rect">
            <a:avLst/>
          </a:prstGeom>
          <a:noFill/>
        </p:spPr>
        <p:txBody>
          <a:bodyPr wrap="none" rtlCol="0">
            <a:spAutoFit/>
          </a:bodyPr>
          <a:lstStyle/>
          <a:p>
            <a:r>
              <a:rPr lang="en-US" dirty="0"/>
              <a:t>Cluster</a:t>
            </a:r>
          </a:p>
        </p:txBody>
      </p:sp>
      <p:sp>
        <p:nvSpPr>
          <p:cNvPr id="46" name="TextBox 45">
            <a:extLst>
              <a:ext uri="{FF2B5EF4-FFF2-40B4-BE49-F238E27FC236}">
                <a16:creationId xmlns:a16="http://schemas.microsoft.com/office/drawing/2014/main" id="{C7F98849-55F0-424B-B4DE-A156BAAFB8EA}"/>
              </a:ext>
            </a:extLst>
          </p:cNvPr>
          <p:cNvSpPr txBox="1"/>
          <p:nvPr/>
        </p:nvSpPr>
        <p:spPr>
          <a:xfrm>
            <a:off x="4225303" y="1126979"/>
            <a:ext cx="2883583" cy="923330"/>
          </a:xfrm>
          <a:prstGeom prst="rect">
            <a:avLst/>
          </a:prstGeom>
          <a:noFill/>
        </p:spPr>
        <p:txBody>
          <a:bodyPr wrap="square" rtlCol="0">
            <a:spAutoFit/>
          </a:bodyPr>
          <a:lstStyle/>
          <a:p>
            <a:pPr algn="ctr"/>
            <a:r>
              <a:rPr lang="en-US" dirty="0"/>
              <a:t>Explore different failure mode for different groups of vehicles</a:t>
            </a:r>
          </a:p>
        </p:txBody>
      </p:sp>
      <p:sp>
        <p:nvSpPr>
          <p:cNvPr id="6" name="TextBox 5">
            <a:extLst>
              <a:ext uri="{FF2B5EF4-FFF2-40B4-BE49-F238E27FC236}">
                <a16:creationId xmlns:a16="http://schemas.microsoft.com/office/drawing/2014/main" id="{C6909DE0-1539-FE45-9AD3-D4F3115DA750}"/>
              </a:ext>
            </a:extLst>
          </p:cNvPr>
          <p:cNvSpPr txBox="1"/>
          <p:nvPr/>
        </p:nvSpPr>
        <p:spPr>
          <a:xfrm>
            <a:off x="6538717" y="2907589"/>
            <a:ext cx="2326979" cy="1200329"/>
          </a:xfrm>
          <a:prstGeom prst="rect">
            <a:avLst/>
          </a:prstGeom>
          <a:noFill/>
        </p:spPr>
        <p:txBody>
          <a:bodyPr wrap="square" rtlCol="0">
            <a:spAutoFit/>
          </a:bodyPr>
          <a:lstStyle/>
          <a:p>
            <a:pPr algn="ctr"/>
            <a:r>
              <a:rPr lang="en-US" dirty="0"/>
              <a:t>Predict the potential risks compared with FMCSA vehicle maintenance criteria</a:t>
            </a:r>
          </a:p>
        </p:txBody>
      </p:sp>
      <p:sp>
        <p:nvSpPr>
          <p:cNvPr id="7" name="Rectangle 6">
            <a:extLst>
              <a:ext uri="{FF2B5EF4-FFF2-40B4-BE49-F238E27FC236}">
                <a16:creationId xmlns:a16="http://schemas.microsoft.com/office/drawing/2014/main" id="{1B9EFEE4-5232-CE49-B1B2-7AE7395CB463}"/>
              </a:ext>
            </a:extLst>
          </p:cNvPr>
          <p:cNvSpPr/>
          <p:nvPr/>
        </p:nvSpPr>
        <p:spPr>
          <a:xfrm>
            <a:off x="101167" y="1274617"/>
            <a:ext cx="3165869" cy="369332"/>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7FD2546-D04B-5047-8009-2B47719C01C9}"/>
              </a:ext>
            </a:extLst>
          </p:cNvPr>
          <p:cNvSpPr/>
          <p:nvPr/>
        </p:nvSpPr>
        <p:spPr>
          <a:xfrm>
            <a:off x="101167" y="4901289"/>
            <a:ext cx="2675476" cy="406708"/>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E74F742-88C9-A449-979B-943A38F89032}"/>
              </a:ext>
            </a:extLst>
          </p:cNvPr>
          <p:cNvSpPr/>
          <p:nvPr/>
        </p:nvSpPr>
        <p:spPr>
          <a:xfrm>
            <a:off x="0" y="6192645"/>
            <a:ext cx="4450706" cy="406708"/>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AFCC69D0-A7CB-9841-872D-7ACF5617074C}"/>
              </a:ext>
            </a:extLst>
          </p:cNvPr>
          <p:cNvCxnSpPr>
            <a:stCxn id="7" idx="3"/>
          </p:cNvCxnSpPr>
          <p:nvPr/>
        </p:nvCxnSpPr>
        <p:spPr>
          <a:xfrm flipV="1">
            <a:off x="3267036" y="1450272"/>
            <a:ext cx="955628" cy="901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24B7BE11-CA8D-5846-9537-CE910E3B0396}"/>
              </a:ext>
            </a:extLst>
          </p:cNvPr>
          <p:cNvSpPr/>
          <p:nvPr/>
        </p:nvSpPr>
        <p:spPr>
          <a:xfrm>
            <a:off x="4232485" y="1125058"/>
            <a:ext cx="2883583" cy="922848"/>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4759970-0698-7D45-B577-E890B2227596}"/>
              </a:ext>
            </a:extLst>
          </p:cNvPr>
          <p:cNvSpPr txBox="1"/>
          <p:nvPr/>
        </p:nvSpPr>
        <p:spPr>
          <a:xfrm>
            <a:off x="2220065" y="1964830"/>
            <a:ext cx="2119745" cy="923330"/>
          </a:xfrm>
          <a:prstGeom prst="rect">
            <a:avLst/>
          </a:prstGeom>
          <a:noFill/>
        </p:spPr>
        <p:txBody>
          <a:bodyPr wrap="square" rtlCol="0">
            <a:spAutoFit/>
          </a:bodyPr>
          <a:lstStyle/>
          <a:p>
            <a:pPr algn="ctr"/>
            <a:r>
              <a:rPr lang="en-US" dirty="0"/>
              <a:t>Basic Feature Importance Selection</a:t>
            </a:r>
          </a:p>
        </p:txBody>
      </p:sp>
      <p:sp>
        <p:nvSpPr>
          <p:cNvPr id="50" name="Rectangle 49">
            <a:extLst>
              <a:ext uri="{FF2B5EF4-FFF2-40B4-BE49-F238E27FC236}">
                <a16:creationId xmlns:a16="http://schemas.microsoft.com/office/drawing/2014/main" id="{0D68C89F-4451-274F-A244-1C662811094D}"/>
              </a:ext>
            </a:extLst>
          </p:cNvPr>
          <p:cNvSpPr/>
          <p:nvPr/>
        </p:nvSpPr>
        <p:spPr>
          <a:xfrm>
            <a:off x="2563791" y="1964831"/>
            <a:ext cx="1432292" cy="923329"/>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6D23AE15-1265-594B-A4BD-D8CEF315C0BC}"/>
              </a:ext>
            </a:extLst>
          </p:cNvPr>
          <p:cNvCxnSpPr>
            <a:cxnSpLocks/>
          </p:cNvCxnSpPr>
          <p:nvPr/>
        </p:nvCxnSpPr>
        <p:spPr>
          <a:xfrm>
            <a:off x="1732693" y="2426495"/>
            <a:ext cx="8310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7" name="Straight Connector 56">
            <a:extLst>
              <a:ext uri="{FF2B5EF4-FFF2-40B4-BE49-F238E27FC236}">
                <a16:creationId xmlns:a16="http://schemas.microsoft.com/office/drawing/2014/main" id="{24A91F9B-04CC-8345-8649-EA4BC826ED11}"/>
              </a:ext>
            </a:extLst>
          </p:cNvPr>
          <p:cNvCxnSpPr>
            <a:cxnSpLocks/>
          </p:cNvCxnSpPr>
          <p:nvPr/>
        </p:nvCxnSpPr>
        <p:spPr>
          <a:xfrm flipH="1">
            <a:off x="1725665" y="1634938"/>
            <a:ext cx="7028" cy="7915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AA9C5923-69B5-7045-A919-51439DE311A1}"/>
              </a:ext>
            </a:extLst>
          </p:cNvPr>
          <p:cNvSpPr/>
          <p:nvPr/>
        </p:nvSpPr>
        <p:spPr>
          <a:xfrm>
            <a:off x="6606779" y="2863551"/>
            <a:ext cx="2190839" cy="1200325"/>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AB825739-1AAB-B24C-B6AD-C215D2100639}"/>
              </a:ext>
            </a:extLst>
          </p:cNvPr>
          <p:cNvCxnSpPr>
            <a:cxnSpLocks/>
          </p:cNvCxnSpPr>
          <p:nvPr/>
        </p:nvCxnSpPr>
        <p:spPr>
          <a:xfrm>
            <a:off x="3292939" y="2865541"/>
            <a:ext cx="0" cy="5281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1CB5602D-691F-964C-8C1B-8FE51CA8CDF9}"/>
              </a:ext>
            </a:extLst>
          </p:cNvPr>
          <p:cNvCxnSpPr>
            <a:cxnSpLocks/>
          </p:cNvCxnSpPr>
          <p:nvPr/>
        </p:nvCxnSpPr>
        <p:spPr>
          <a:xfrm>
            <a:off x="3292939" y="3389815"/>
            <a:ext cx="33138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7" name="Straight Connector 66">
            <a:extLst>
              <a:ext uri="{FF2B5EF4-FFF2-40B4-BE49-F238E27FC236}">
                <a16:creationId xmlns:a16="http://schemas.microsoft.com/office/drawing/2014/main" id="{3BDED5F6-C479-9A45-B659-C8031293758B}"/>
              </a:ext>
            </a:extLst>
          </p:cNvPr>
          <p:cNvCxnSpPr>
            <a:stCxn id="49" idx="3"/>
          </p:cNvCxnSpPr>
          <p:nvPr/>
        </p:nvCxnSpPr>
        <p:spPr>
          <a:xfrm>
            <a:off x="7116068" y="1586482"/>
            <a:ext cx="93342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B913D272-F7A9-4B43-A5D6-833F700DD56D}"/>
              </a:ext>
            </a:extLst>
          </p:cNvPr>
          <p:cNvCxnSpPr/>
          <p:nvPr/>
        </p:nvCxnSpPr>
        <p:spPr>
          <a:xfrm>
            <a:off x="8063345" y="1586482"/>
            <a:ext cx="0" cy="132110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0DF34D59-417D-0E45-8141-28941AF87E8C}"/>
              </a:ext>
            </a:extLst>
          </p:cNvPr>
          <p:cNvSpPr txBox="1"/>
          <p:nvPr/>
        </p:nvSpPr>
        <p:spPr>
          <a:xfrm>
            <a:off x="3661134" y="4919977"/>
            <a:ext cx="2877583" cy="369332"/>
          </a:xfrm>
          <a:prstGeom prst="rect">
            <a:avLst/>
          </a:prstGeom>
          <a:noFill/>
        </p:spPr>
        <p:txBody>
          <a:bodyPr wrap="none" rtlCol="0">
            <a:spAutoFit/>
          </a:bodyPr>
          <a:lstStyle/>
          <a:p>
            <a:r>
              <a:rPr lang="en-US" dirty="0"/>
              <a:t>FMCSA Satisfactory Indicator</a:t>
            </a:r>
          </a:p>
        </p:txBody>
      </p:sp>
      <p:sp>
        <p:nvSpPr>
          <p:cNvPr id="72" name="Rectangle 71">
            <a:extLst>
              <a:ext uri="{FF2B5EF4-FFF2-40B4-BE49-F238E27FC236}">
                <a16:creationId xmlns:a16="http://schemas.microsoft.com/office/drawing/2014/main" id="{0B4B555A-0417-B840-B997-46D6346D224F}"/>
              </a:ext>
            </a:extLst>
          </p:cNvPr>
          <p:cNvSpPr/>
          <p:nvPr/>
        </p:nvSpPr>
        <p:spPr>
          <a:xfrm>
            <a:off x="3661134" y="4877697"/>
            <a:ext cx="2770896" cy="406708"/>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46D3567E-88B3-2248-B2E0-A086DC53EC1D}"/>
              </a:ext>
            </a:extLst>
          </p:cNvPr>
          <p:cNvCxnSpPr>
            <a:cxnSpLocks/>
          </p:cNvCxnSpPr>
          <p:nvPr/>
        </p:nvCxnSpPr>
        <p:spPr>
          <a:xfrm>
            <a:off x="7715200" y="4044798"/>
            <a:ext cx="0" cy="45792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82A3B64-48D9-874A-A01D-CB5F5B6966A6}"/>
              </a:ext>
            </a:extLst>
          </p:cNvPr>
          <p:cNvCxnSpPr>
            <a:cxnSpLocks/>
          </p:cNvCxnSpPr>
          <p:nvPr/>
        </p:nvCxnSpPr>
        <p:spPr>
          <a:xfrm>
            <a:off x="1438905" y="4482082"/>
            <a:ext cx="630061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A138D657-CE59-A742-B553-EB248FC94644}"/>
              </a:ext>
            </a:extLst>
          </p:cNvPr>
          <p:cNvCxnSpPr>
            <a:cxnSpLocks/>
            <a:endCxn id="44" idx="0"/>
          </p:cNvCxnSpPr>
          <p:nvPr/>
        </p:nvCxnSpPr>
        <p:spPr>
          <a:xfrm>
            <a:off x="1438905" y="4444089"/>
            <a:ext cx="0" cy="50434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AB3BE404-BDF8-7C47-9334-B812FB97FF12}"/>
              </a:ext>
            </a:extLst>
          </p:cNvPr>
          <p:cNvCxnSpPr>
            <a:cxnSpLocks/>
          </p:cNvCxnSpPr>
          <p:nvPr/>
        </p:nvCxnSpPr>
        <p:spPr>
          <a:xfrm>
            <a:off x="5099925" y="4444089"/>
            <a:ext cx="0" cy="50434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BF0457A3-1CFF-274C-88FA-59615F0FD8AB}"/>
              </a:ext>
            </a:extLst>
          </p:cNvPr>
          <p:cNvSpPr txBox="1"/>
          <p:nvPr/>
        </p:nvSpPr>
        <p:spPr>
          <a:xfrm>
            <a:off x="3820180" y="4115203"/>
            <a:ext cx="1039259" cy="369332"/>
          </a:xfrm>
          <a:prstGeom prst="rect">
            <a:avLst/>
          </a:prstGeom>
          <a:noFill/>
        </p:spPr>
        <p:txBody>
          <a:bodyPr wrap="none" rtlCol="0">
            <a:spAutoFit/>
          </a:bodyPr>
          <a:lstStyle/>
          <a:p>
            <a:r>
              <a:rPr lang="en-US" dirty="0"/>
              <a:t>Compare</a:t>
            </a:r>
          </a:p>
        </p:txBody>
      </p:sp>
      <p:cxnSp>
        <p:nvCxnSpPr>
          <p:cNvPr id="82" name="Straight Connector 81">
            <a:extLst>
              <a:ext uri="{FF2B5EF4-FFF2-40B4-BE49-F238E27FC236}">
                <a16:creationId xmlns:a16="http://schemas.microsoft.com/office/drawing/2014/main" id="{CE889783-09FD-0C47-92F9-F16469E935A0}"/>
              </a:ext>
            </a:extLst>
          </p:cNvPr>
          <p:cNvCxnSpPr>
            <a:cxnSpLocks/>
          </p:cNvCxnSpPr>
          <p:nvPr/>
        </p:nvCxnSpPr>
        <p:spPr>
          <a:xfrm>
            <a:off x="8047709" y="4063876"/>
            <a:ext cx="15636" cy="18036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C7B54992-7B8C-C048-939C-2752874444F0}"/>
              </a:ext>
            </a:extLst>
          </p:cNvPr>
          <p:cNvCxnSpPr>
            <a:cxnSpLocks/>
          </p:cNvCxnSpPr>
          <p:nvPr/>
        </p:nvCxnSpPr>
        <p:spPr>
          <a:xfrm>
            <a:off x="1309076" y="5867536"/>
            <a:ext cx="675426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171410B1-4A07-974D-9A32-A76231C1CF68}"/>
              </a:ext>
            </a:extLst>
          </p:cNvPr>
          <p:cNvCxnSpPr>
            <a:cxnSpLocks/>
          </p:cNvCxnSpPr>
          <p:nvPr/>
        </p:nvCxnSpPr>
        <p:spPr>
          <a:xfrm>
            <a:off x="1309076" y="5852005"/>
            <a:ext cx="0" cy="37685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0" name="Straight Arrow Connector 89">
            <a:extLst>
              <a:ext uri="{FF2B5EF4-FFF2-40B4-BE49-F238E27FC236}">
                <a16:creationId xmlns:a16="http://schemas.microsoft.com/office/drawing/2014/main" id="{B57D61DF-759A-164D-B576-2AAD498A1C49}"/>
              </a:ext>
            </a:extLst>
          </p:cNvPr>
          <p:cNvCxnSpPr>
            <a:cxnSpLocks/>
          </p:cNvCxnSpPr>
          <p:nvPr/>
        </p:nvCxnSpPr>
        <p:spPr>
          <a:xfrm>
            <a:off x="4443890" y="6413525"/>
            <a:ext cx="8310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1" name="TextBox 90">
            <a:extLst>
              <a:ext uri="{FF2B5EF4-FFF2-40B4-BE49-F238E27FC236}">
                <a16:creationId xmlns:a16="http://schemas.microsoft.com/office/drawing/2014/main" id="{C9F91181-F94D-7F42-B736-09E497FE2E23}"/>
              </a:ext>
            </a:extLst>
          </p:cNvPr>
          <p:cNvSpPr txBox="1"/>
          <p:nvPr/>
        </p:nvSpPr>
        <p:spPr>
          <a:xfrm>
            <a:off x="5283675" y="6163504"/>
            <a:ext cx="3667559" cy="646331"/>
          </a:xfrm>
          <a:prstGeom prst="rect">
            <a:avLst/>
          </a:prstGeom>
          <a:noFill/>
        </p:spPr>
        <p:txBody>
          <a:bodyPr wrap="square" rtlCol="0">
            <a:spAutoFit/>
          </a:bodyPr>
          <a:lstStyle/>
          <a:p>
            <a:pPr algn="ctr"/>
            <a:r>
              <a:rPr lang="en-US" dirty="0"/>
              <a:t>Set up a data collection plan for fleet and carrier</a:t>
            </a:r>
          </a:p>
        </p:txBody>
      </p:sp>
      <p:sp>
        <p:nvSpPr>
          <p:cNvPr id="92" name="Rectangle 91">
            <a:extLst>
              <a:ext uri="{FF2B5EF4-FFF2-40B4-BE49-F238E27FC236}">
                <a16:creationId xmlns:a16="http://schemas.microsoft.com/office/drawing/2014/main" id="{A73E2C76-7DB4-1444-8743-67FA5639B2B2}"/>
              </a:ext>
            </a:extLst>
          </p:cNvPr>
          <p:cNvSpPr/>
          <p:nvPr/>
        </p:nvSpPr>
        <p:spPr>
          <a:xfrm>
            <a:off x="5292449" y="6163502"/>
            <a:ext cx="3643148" cy="64632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DE3B54B2-6A21-2049-A358-2A6C6C356183}"/>
              </a:ext>
            </a:extLst>
          </p:cNvPr>
          <p:cNvSpPr txBox="1"/>
          <p:nvPr/>
        </p:nvSpPr>
        <p:spPr>
          <a:xfrm>
            <a:off x="4356638" y="5853691"/>
            <a:ext cx="1038653" cy="369332"/>
          </a:xfrm>
          <a:prstGeom prst="rect">
            <a:avLst/>
          </a:prstGeom>
          <a:noFill/>
        </p:spPr>
        <p:txBody>
          <a:bodyPr wrap="square" rtlCol="0">
            <a:spAutoFit/>
          </a:bodyPr>
          <a:lstStyle/>
          <a:p>
            <a:r>
              <a:rPr lang="en-US" dirty="0"/>
              <a:t>feedback</a:t>
            </a:r>
          </a:p>
        </p:txBody>
      </p:sp>
      <p:cxnSp>
        <p:nvCxnSpPr>
          <p:cNvPr id="95" name="Straight Arrow Connector 94">
            <a:extLst>
              <a:ext uri="{FF2B5EF4-FFF2-40B4-BE49-F238E27FC236}">
                <a16:creationId xmlns:a16="http://schemas.microsoft.com/office/drawing/2014/main" id="{2E44B880-23A7-9640-8717-F38E6990ACBC}"/>
              </a:ext>
            </a:extLst>
          </p:cNvPr>
          <p:cNvCxnSpPr>
            <a:cxnSpLocks/>
          </p:cNvCxnSpPr>
          <p:nvPr/>
        </p:nvCxnSpPr>
        <p:spPr>
          <a:xfrm flipH="1">
            <a:off x="2776643" y="3597633"/>
            <a:ext cx="381223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8" name="TextBox 97">
            <a:extLst>
              <a:ext uri="{FF2B5EF4-FFF2-40B4-BE49-F238E27FC236}">
                <a16:creationId xmlns:a16="http://schemas.microsoft.com/office/drawing/2014/main" id="{42101664-F12E-644E-B943-8903591A1376}"/>
              </a:ext>
            </a:extLst>
          </p:cNvPr>
          <p:cNvSpPr txBox="1"/>
          <p:nvPr/>
        </p:nvSpPr>
        <p:spPr>
          <a:xfrm>
            <a:off x="4222664" y="3616894"/>
            <a:ext cx="816249" cy="369332"/>
          </a:xfrm>
          <a:prstGeom prst="rect">
            <a:avLst/>
          </a:prstGeom>
          <a:noFill/>
        </p:spPr>
        <p:txBody>
          <a:bodyPr wrap="none" rtlCol="0">
            <a:spAutoFit/>
          </a:bodyPr>
          <a:lstStyle/>
          <a:p>
            <a:r>
              <a:rPr lang="en-US" dirty="0"/>
              <a:t>Design</a:t>
            </a:r>
          </a:p>
        </p:txBody>
      </p:sp>
      <p:sp>
        <p:nvSpPr>
          <p:cNvPr id="99" name="TextBox 98">
            <a:extLst>
              <a:ext uri="{FF2B5EF4-FFF2-40B4-BE49-F238E27FC236}">
                <a16:creationId xmlns:a16="http://schemas.microsoft.com/office/drawing/2014/main" id="{32DB52CC-7E70-1C4B-886C-6DD343E975BD}"/>
              </a:ext>
            </a:extLst>
          </p:cNvPr>
          <p:cNvSpPr txBox="1"/>
          <p:nvPr/>
        </p:nvSpPr>
        <p:spPr>
          <a:xfrm>
            <a:off x="97489" y="3007418"/>
            <a:ext cx="2501187" cy="1169551"/>
          </a:xfrm>
          <a:prstGeom prst="rect">
            <a:avLst/>
          </a:prstGeom>
          <a:noFill/>
        </p:spPr>
        <p:txBody>
          <a:bodyPr wrap="square" rtlCol="0">
            <a:spAutoFit/>
          </a:bodyPr>
          <a:lstStyle/>
          <a:p>
            <a:pPr algn="ctr"/>
            <a:r>
              <a:rPr lang="en-US" sz="1400" dirty="0"/>
              <a:t>A user-interactive dashboard</a:t>
            </a:r>
          </a:p>
          <a:p>
            <a:pPr marL="285750" indent="-285750" algn="ctr">
              <a:buFont typeface="Arial" panose="020B0604020202020204" pitchFamily="34" charset="0"/>
              <a:buChar char="•"/>
            </a:pPr>
            <a:r>
              <a:rPr lang="en-US" sz="1400" dirty="0"/>
              <a:t>Statistical fact of fleet performance</a:t>
            </a:r>
          </a:p>
          <a:p>
            <a:pPr marL="285750" indent="-285750" algn="ctr">
              <a:buFont typeface="Arial" panose="020B0604020202020204" pitchFamily="34" charset="0"/>
              <a:buChar char="•"/>
            </a:pPr>
            <a:r>
              <a:rPr lang="en-US" sz="1400" dirty="0"/>
              <a:t>Cost/Safety-Oriented Consultant</a:t>
            </a:r>
          </a:p>
        </p:txBody>
      </p:sp>
      <p:sp>
        <p:nvSpPr>
          <p:cNvPr id="100" name="Rectangle 99">
            <a:extLst>
              <a:ext uri="{FF2B5EF4-FFF2-40B4-BE49-F238E27FC236}">
                <a16:creationId xmlns:a16="http://schemas.microsoft.com/office/drawing/2014/main" id="{3A8989BA-4D2B-774F-A3DD-45D5B1B3F597}"/>
              </a:ext>
            </a:extLst>
          </p:cNvPr>
          <p:cNvSpPr/>
          <p:nvPr/>
        </p:nvSpPr>
        <p:spPr>
          <a:xfrm>
            <a:off x="117967" y="3017267"/>
            <a:ext cx="2658671" cy="1109329"/>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51DA01F-D570-404F-B6E6-BE6C66032A0F}"/>
              </a:ext>
            </a:extLst>
          </p:cNvPr>
          <p:cNvSpPr/>
          <p:nvPr/>
        </p:nvSpPr>
        <p:spPr>
          <a:xfrm>
            <a:off x="22197" y="1125058"/>
            <a:ext cx="8857017" cy="1738493"/>
          </a:xfrm>
          <a:prstGeom prst="rect">
            <a:avLst/>
          </a:prstGeom>
          <a:noFill/>
          <a:ln w="381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2981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8426F-38FA-EF4D-A75C-2A9D84FC0D26}"/>
              </a:ext>
            </a:extLst>
          </p:cNvPr>
          <p:cNvSpPr>
            <a:spLocks noGrp="1"/>
          </p:cNvSpPr>
          <p:nvPr>
            <p:ph type="title"/>
          </p:nvPr>
        </p:nvSpPr>
        <p:spPr/>
        <p:txBody>
          <a:bodyPr/>
          <a:lstStyle/>
          <a:p>
            <a:r>
              <a:rPr lang="en-US" sz="3600" dirty="0"/>
              <a:t>Data Sources</a:t>
            </a:r>
          </a:p>
        </p:txBody>
      </p:sp>
      <p:sp>
        <p:nvSpPr>
          <p:cNvPr id="3" name="Slide Number Placeholder 2">
            <a:extLst>
              <a:ext uri="{FF2B5EF4-FFF2-40B4-BE49-F238E27FC236}">
                <a16:creationId xmlns:a16="http://schemas.microsoft.com/office/drawing/2014/main" id="{A88E10E2-DC28-374A-B528-D5DB5537DADB}"/>
              </a:ext>
            </a:extLst>
          </p:cNvPr>
          <p:cNvSpPr>
            <a:spLocks noGrp="1"/>
          </p:cNvSpPr>
          <p:nvPr>
            <p:ph type="sldNum" sz="quarter" idx="10"/>
          </p:nvPr>
        </p:nvSpPr>
        <p:spPr/>
        <p:txBody>
          <a:bodyPr/>
          <a:lstStyle/>
          <a:p>
            <a:fld id="{ABE39B13-D4D1-D347-9DBC-C7910C9039B8}" type="slidenum">
              <a:rPr lang="en-US" smtClean="0"/>
              <a:t>4</a:t>
            </a:fld>
            <a:endParaRPr lang="en-US"/>
          </a:p>
        </p:txBody>
      </p:sp>
      <p:pic>
        <p:nvPicPr>
          <p:cNvPr id="5" name="Picture 4" descr="Car Inspection Near Me | Firestone Complete Auto Care">
            <a:extLst>
              <a:ext uri="{FF2B5EF4-FFF2-40B4-BE49-F238E27FC236}">
                <a16:creationId xmlns:a16="http://schemas.microsoft.com/office/drawing/2014/main" id="{AD3161D0-E690-DA45-9DBB-BA02135D5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37" y="1045419"/>
            <a:ext cx="3641989" cy="23054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189384D9-C20E-744A-967B-3C4BFB8D54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1" y="4057783"/>
            <a:ext cx="3987329" cy="23054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387CA2B-E25D-344B-B55F-BEA67D430B8E}"/>
              </a:ext>
            </a:extLst>
          </p:cNvPr>
          <p:cNvSpPr txBox="1"/>
          <p:nvPr/>
        </p:nvSpPr>
        <p:spPr>
          <a:xfrm>
            <a:off x="4946076" y="1537381"/>
            <a:ext cx="3839461" cy="1200329"/>
          </a:xfrm>
          <a:prstGeom prst="rect">
            <a:avLst/>
          </a:prstGeom>
          <a:noFill/>
        </p:spPr>
        <p:txBody>
          <a:bodyPr wrap="square" rtlCol="0">
            <a:spAutoFit/>
          </a:bodyPr>
          <a:lstStyle/>
          <a:p>
            <a:pPr marL="285750" indent="-285750">
              <a:buFont typeface="Arial" panose="020B0604020202020204" pitchFamily="34" charset="0"/>
              <a:buChar char="•"/>
            </a:pPr>
            <a:r>
              <a:rPr lang="en-US" dirty="0" err="1"/>
              <a:t>Compuspections</a:t>
            </a:r>
            <a:endParaRPr lang="en-US" dirty="0"/>
          </a:p>
          <a:p>
            <a:pPr marL="285750" indent="-285750">
              <a:buFont typeface="Arial" panose="020B0604020202020204" pitchFamily="34" charset="0"/>
              <a:buChar char="•"/>
            </a:pPr>
            <a:r>
              <a:rPr lang="en-US" dirty="0"/>
              <a:t>MCMIS Database (From Federal Motor Carrier Safety Administration)</a:t>
            </a:r>
          </a:p>
        </p:txBody>
      </p:sp>
      <p:sp>
        <p:nvSpPr>
          <p:cNvPr id="8" name="TextBox 7">
            <a:extLst>
              <a:ext uri="{FF2B5EF4-FFF2-40B4-BE49-F238E27FC236}">
                <a16:creationId xmlns:a16="http://schemas.microsoft.com/office/drawing/2014/main" id="{3D360DE3-8D26-C84B-8FF3-F7142ED0821F}"/>
              </a:ext>
            </a:extLst>
          </p:cNvPr>
          <p:cNvSpPr txBox="1"/>
          <p:nvPr/>
        </p:nvSpPr>
        <p:spPr>
          <a:xfrm>
            <a:off x="4946076" y="4436113"/>
            <a:ext cx="3839461" cy="923330"/>
          </a:xfrm>
          <a:prstGeom prst="rect">
            <a:avLst/>
          </a:prstGeom>
          <a:noFill/>
        </p:spPr>
        <p:txBody>
          <a:bodyPr wrap="square" rtlCol="0">
            <a:spAutoFit/>
          </a:bodyPr>
          <a:lstStyle/>
          <a:p>
            <a:pPr marL="285750" indent="-285750">
              <a:buFont typeface="Arial" panose="020B0604020202020204" pitchFamily="34" charset="0"/>
              <a:buChar char="•"/>
            </a:pPr>
            <a:r>
              <a:rPr lang="en-US" dirty="0"/>
              <a:t>MCMIS Database (From Federal Motor Carrier Safety Administration)</a:t>
            </a:r>
          </a:p>
        </p:txBody>
      </p:sp>
    </p:spTree>
    <p:extLst>
      <p:ext uri="{BB962C8B-B14F-4D97-AF65-F5344CB8AC3E}">
        <p14:creationId xmlns:p14="http://schemas.microsoft.com/office/powerpoint/2010/main" val="842766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42A4D-023B-4D46-82E7-510B5B2CAE0B}"/>
              </a:ext>
            </a:extLst>
          </p:cNvPr>
          <p:cNvSpPr>
            <a:spLocks noGrp="1"/>
          </p:cNvSpPr>
          <p:nvPr>
            <p:ph type="title"/>
          </p:nvPr>
        </p:nvSpPr>
        <p:spPr>
          <a:xfrm>
            <a:off x="258438" y="415618"/>
            <a:ext cx="8627123" cy="694093"/>
          </a:xfrm>
        </p:spPr>
        <p:txBody>
          <a:bodyPr>
            <a:normAutofit/>
          </a:bodyPr>
          <a:lstStyle/>
          <a:p>
            <a:r>
              <a:rPr lang="en-US" sz="2400" dirty="0"/>
              <a:t>Current Practice – Data Preprocessing</a:t>
            </a:r>
          </a:p>
        </p:txBody>
      </p:sp>
      <p:sp>
        <p:nvSpPr>
          <p:cNvPr id="14" name="Slide Number Placeholder 2">
            <a:extLst>
              <a:ext uri="{FF2B5EF4-FFF2-40B4-BE49-F238E27FC236}">
                <a16:creationId xmlns:a16="http://schemas.microsoft.com/office/drawing/2014/main" id="{A5254B0A-BDFF-764B-A941-85EB07014913}"/>
              </a:ext>
            </a:extLst>
          </p:cNvPr>
          <p:cNvSpPr txBox="1">
            <a:spLocks/>
          </p:cNvSpPr>
          <p:nvPr/>
        </p:nvSpPr>
        <p:spPr>
          <a:xfrm>
            <a:off x="4814129" y="7584233"/>
            <a:ext cx="154305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E39B13-D4D1-D347-9DBC-C7910C9039B8}" type="slidenum">
              <a:rPr lang="en-US" sz="1350"/>
              <a:pPr/>
              <a:t>5</a:t>
            </a:fld>
            <a:endParaRPr lang="en-US" sz="1350"/>
          </a:p>
        </p:txBody>
      </p:sp>
      <p:pic>
        <p:nvPicPr>
          <p:cNvPr id="3" name="Picture 2">
            <a:extLst>
              <a:ext uri="{FF2B5EF4-FFF2-40B4-BE49-F238E27FC236}">
                <a16:creationId xmlns:a16="http://schemas.microsoft.com/office/drawing/2014/main" id="{D1FF4444-A16D-3B4B-978E-7FD1315C9BD9}"/>
              </a:ext>
            </a:extLst>
          </p:cNvPr>
          <p:cNvPicPr>
            <a:picLocks noChangeAspect="1"/>
          </p:cNvPicPr>
          <p:nvPr/>
        </p:nvPicPr>
        <p:blipFill>
          <a:blip r:embed="rId3"/>
          <a:stretch>
            <a:fillRect/>
          </a:stretch>
        </p:blipFill>
        <p:spPr>
          <a:xfrm>
            <a:off x="1466850" y="1704974"/>
            <a:ext cx="6210300" cy="1390650"/>
          </a:xfrm>
          <a:prstGeom prst="rect">
            <a:avLst/>
          </a:prstGeom>
        </p:spPr>
      </p:pic>
      <p:sp>
        <p:nvSpPr>
          <p:cNvPr id="4" name="Rectangle 3">
            <a:extLst>
              <a:ext uri="{FF2B5EF4-FFF2-40B4-BE49-F238E27FC236}">
                <a16:creationId xmlns:a16="http://schemas.microsoft.com/office/drawing/2014/main" id="{60129CE3-28D8-A648-8078-6886DFE605D5}"/>
              </a:ext>
            </a:extLst>
          </p:cNvPr>
          <p:cNvSpPr/>
          <p:nvPr/>
        </p:nvSpPr>
        <p:spPr>
          <a:xfrm>
            <a:off x="1790700" y="1809750"/>
            <a:ext cx="1190625" cy="21784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2009DA6C-1D56-2047-8BE2-7A73C93FFC63}"/>
              </a:ext>
            </a:extLst>
          </p:cNvPr>
          <p:cNvSpPr/>
          <p:nvPr/>
        </p:nvSpPr>
        <p:spPr>
          <a:xfrm>
            <a:off x="5372100" y="2027591"/>
            <a:ext cx="1657350" cy="16315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3" name="Rectangle 32">
            <a:extLst>
              <a:ext uri="{FF2B5EF4-FFF2-40B4-BE49-F238E27FC236}">
                <a16:creationId xmlns:a16="http://schemas.microsoft.com/office/drawing/2014/main" id="{76E9B1C7-F929-654C-832D-1F3528982B1E}"/>
              </a:ext>
            </a:extLst>
          </p:cNvPr>
          <p:cNvSpPr/>
          <p:nvPr/>
        </p:nvSpPr>
        <p:spPr>
          <a:xfrm>
            <a:off x="1795463" y="2169233"/>
            <a:ext cx="638175" cy="17621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5" name="Rectangle 34">
            <a:extLst>
              <a:ext uri="{FF2B5EF4-FFF2-40B4-BE49-F238E27FC236}">
                <a16:creationId xmlns:a16="http://schemas.microsoft.com/office/drawing/2014/main" id="{3C8A4C69-9654-8B47-8F2F-3F4B3F04B410}"/>
              </a:ext>
            </a:extLst>
          </p:cNvPr>
          <p:cNvSpPr/>
          <p:nvPr/>
        </p:nvSpPr>
        <p:spPr>
          <a:xfrm>
            <a:off x="5238753" y="2841979"/>
            <a:ext cx="2306314" cy="16315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6" name="Rectangle 35">
            <a:extLst>
              <a:ext uri="{FF2B5EF4-FFF2-40B4-BE49-F238E27FC236}">
                <a16:creationId xmlns:a16="http://schemas.microsoft.com/office/drawing/2014/main" id="{BD87FB55-8AA4-014D-B524-F4876F57EB7A}"/>
              </a:ext>
            </a:extLst>
          </p:cNvPr>
          <p:cNvSpPr/>
          <p:nvPr/>
        </p:nvSpPr>
        <p:spPr>
          <a:xfrm>
            <a:off x="2976563" y="2841980"/>
            <a:ext cx="928687" cy="16315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6D651B3C-77F2-9E4E-B99E-D0D78BA9C1BA}"/>
              </a:ext>
            </a:extLst>
          </p:cNvPr>
          <p:cNvSpPr/>
          <p:nvPr/>
        </p:nvSpPr>
        <p:spPr>
          <a:xfrm>
            <a:off x="1795462" y="2345446"/>
            <a:ext cx="5453063" cy="340604"/>
          </a:xfrm>
          <a:prstGeom prst="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0" name="Rectangle 39">
            <a:extLst>
              <a:ext uri="{FF2B5EF4-FFF2-40B4-BE49-F238E27FC236}">
                <a16:creationId xmlns:a16="http://schemas.microsoft.com/office/drawing/2014/main" id="{184707CE-7A09-0146-924E-6F5D1D7D1D23}"/>
              </a:ext>
            </a:extLst>
          </p:cNvPr>
          <p:cNvSpPr/>
          <p:nvPr/>
        </p:nvSpPr>
        <p:spPr>
          <a:xfrm>
            <a:off x="5372100" y="2213775"/>
            <a:ext cx="2172966" cy="153188"/>
          </a:xfrm>
          <a:prstGeom prst="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2" name="Rectangle 41">
            <a:extLst>
              <a:ext uri="{FF2B5EF4-FFF2-40B4-BE49-F238E27FC236}">
                <a16:creationId xmlns:a16="http://schemas.microsoft.com/office/drawing/2014/main" id="{19CBCDCC-8F8C-DB4B-BDD8-3E845EBABECA}"/>
              </a:ext>
            </a:extLst>
          </p:cNvPr>
          <p:cNvSpPr/>
          <p:nvPr/>
        </p:nvSpPr>
        <p:spPr>
          <a:xfrm>
            <a:off x="1790700" y="2678512"/>
            <a:ext cx="4438650" cy="175734"/>
          </a:xfrm>
          <a:prstGeom prst="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3" name="Rectangle 42">
            <a:extLst>
              <a:ext uri="{FF2B5EF4-FFF2-40B4-BE49-F238E27FC236}">
                <a16:creationId xmlns:a16="http://schemas.microsoft.com/office/drawing/2014/main" id="{ADEBCD4E-7C04-8E48-AFC6-9FD65EE04768}"/>
              </a:ext>
            </a:extLst>
          </p:cNvPr>
          <p:cNvSpPr/>
          <p:nvPr/>
        </p:nvSpPr>
        <p:spPr>
          <a:xfrm>
            <a:off x="538164" y="3789717"/>
            <a:ext cx="928687" cy="22983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TextBox 6">
            <a:extLst>
              <a:ext uri="{FF2B5EF4-FFF2-40B4-BE49-F238E27FC236}">
                <a16:creationId xmlns:a16="http://schemas.microsoft.com/office/drawing/2014/main" id="{9744004A-1045-7445-99A5-045F3BB4E552}"/>
              </a:ext>
            </a:extLst>
          </p:cNvPr>
          <p:cNvSpPr txBox="1"/>
          <p:nvPr/>
        </p:nvSpPr>
        <p:spPr>
          <a:xfrm>
            <a:off x="1876425" y="3789717"/>
            <a:ext cx="2063898" cy="300082"/>
          </a:xfrm>
          <a:prstGeom prst="rect">
            <a:avLst/>
          </a:prstGeom>
          <a:noFill/>
        </p:spPr>
        <p:txBody>
          <a:bodyPr wrap="none" rtlCol="0">
            <a:spAutoFit/>
          </a:bodyPr>
          <a:lstStyle/>
          <a:p>
            <a:r>
              <a:rPr lang="en-US" sz="1350" dirty="0"/>
              <a:t>1. Background Information</a:t>
            </a:r>
          </a:p>
        </p:txBody>
      </p:sp>
      <p:sp>
        <p:nvSpPr>
          <p:cNvPr id="44" name="Rectangle 43">
            <a:extLst>
              <a:ext uri="{FF2B5EF4-FFF2-40B4-BE49-F238E27FC236}">
                <a16:creationId xmlns:a16="http://schemas.microsoft.com/office/drawing/2014/main" id="{7C85D885-70EB-A648-B850-5686BE5D9C27}"/>
              </a:ext>
            </a:extLst>
          </p:cNvPr>
          <p:cNvSpPr/>
          <p:nvPr/>
        </p:nvSpPr>
        <p:spPr>
          <a:xfrm>
            <a:off x="513718" y="4280084"/>
            <a:ext cx="953132" cy="229833"/>
          </a:xfrm>
          <a:prstGeom prst="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00754A6C-754F-1A41-83B3-E06F13FFCAF9}"/>
              </a:ext>
            </a:extLst>
          </p:cNvPr>
          <p:cNvSpPr txBox="1"/>
          <p:nvPr/>
        </p:nvSpPr>
        <p:spPr>
          <a:xfrm>
            <a:off x="1876425" y="4261034"/>
            <a:ext cx="2861809" cy="300082"/>
          </a:xfrm>
          <a:prstGeom prst="rect">
            <a:avLst/>
          </a:prstGeom>
          <a:noFill/>
        </p:spPr>
        <p:txBody>
          <a:bodyPr wrap="none" rtlCol="0">
            <a:spAutoFit/>
          </a:bodyPr>
          <a:lstStyle/>
          <a:p>
            <a:r>
              <a:rPr lang="en-US" sz="1350" dirty="0"/>
              <a:t>2. Key Component Failure Information</a:t>
            </a:r>
          </a:p>
        </p:txBody>
      </p:sp>
      <p:sp>
        <p:nvSpPr>
          <p:cNvPr id="45" name="Rectangle 44">
            <a:extLst>
              <a:ext uri="{FF2B5EF4-FFF2-40B4-BE49-F238E27FC236}">
                <a16:creationId xmlns:a16="http://schemas.microsoft.com/office/drawing/2014/main" id="{28383876-79BB-1C44-BBFC-8D951EB2EE85}"/>
              </a:ext>
            </a:extLst>
          </p:cNvPr>
          <p:cNvSpPr/>
          <p:nvPr/>
        </p:nvSpPr>
        <p:spPr>
          <a:xfrm>
            <a:off x="513718" y="4760809"/>
            <a:ext cx="953132" cy="229832"/>
          </a:xfrm>
          <a:prstGeom prst="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2F1682A8-6D33-974D-B84A-61D7679E6807}"/>
              </a:ext>
            </a:extLst>
          </p:cNvPr>
          <p:cNvSpPr txBox="1"/>
          <p:nvPr/>
        </p:nvSpPr>
        <p:spPr>
          <a:xfrm>
            <a:off x="1876425" y="4771251"/>
            <a:ext cx="5110245" cy="300082"/>
          </a:xfrm>
          <a:prstGeom prst="rect">
            <a:avLst/>
          </a:prstGeom>
          <a:noFill/>
        </p:spPr>
        <p:txBody>
          <a:bodyPr wrap="none" rtlCol="0">
            <a:spAutoFit/>
          </a:bodyPr>
          <a:lstStyle/>
          <a:p>
            <a:r>
              <a:rPr lang="en-US" sz="1350" dirty="0"/>
              <a:t>3. Key Component Failure Information but with large pieces of missing</a:t>
            </a:r>
          </a:p>
        </p:txBody>
      </p:sp>
      <p:sp>
        <p:nvSpPr>
          <p:cNvPr id="10" name="TextBox 9">
            <a:extLst>
              <a:ext uri="{FF2B5EF4-FFF2-40B4-BE49-F238E27FC236}">
                <a16:creationId xmlns:a16="http://schemas.microsoft.com/office/drawing/2014/main" id="{380E0FAD-491A-B54D-8581-4EE382AD0D64}"/>
              </a:ext>
            </a:extLst>
          </p:cNvPr>
          <p:cNvSpPr txBox="1"/>
          <p:nvPr/>
        </p:nvSpPr>
        <p:spPr>
          <a:xfrm>
            <a:off x="6496684" y="3275565"/>
            <a:ext cx="1656479" cy="1338828"/>
          </a:xfrm>
          <a:prstGeom prst="rect">
            <a:avLst/>
          </a:prstGeom>
          <a:noFill/>
        </p:spPr>
        <p:txBody>
          <a:bodyPr wrap="none" rtlCol="0">
            <a:spAutoFit/>
          </a:bodyPr>
          <a:lstStyle/>
          <a:p>
            <a:r>
              <a:rPr lang="en-US" sz="1350" b="1" dirty="0">
                <a:solidFill>
                  <a:srgbClr val="FF0000"/>
                </a:solidFill>
              </a:rPr>
              <a:t>5 Different Datasets:</a:t>
            </a:r>
          </a:p>
          <a:p>
            <a:r>
              <a:rPr lang="en-US" sz="1350" dirty="0"/>
              <a:t>A: Only 1</a:t>
            </a:r>
          </a:p>
          <a:p>
            <a:r>
              <a:rPr lang="en-US" sz="1350" dirty="0"/>
              <a:t>B: Only 2</a:t>
            </a:r>
          </a:p>
          <a:p>
            <a:r>
              <a:rPr lang="en-US" sz="1350" dirty="0"/>
              <a:t>C: 2 + 3</a:t>
            </a:r>
          </a:p>
          <a:p>
            <a:r>
              <a:rPr lang="en-US" sz="1350" dirty="0"/>
              <a:t>D: 1 + 2</a:t>
            </a:r>
          </a:p>
          <a:p>
            <a:r>
              <a:rPr lang="en-US" sz="1350" dirty="0"/>
              <a:t>E: 1 + 2 + 3</a:t>
            </a:r>
          </a:p>
        </p:txBody>
      </p:sp>
      <p:sp>
        <p:nvSpPr>
          <p:cNvPr id="20" name="Rectangle 19">
            <a:extLst>
              <a:ext uri="{FF2B5EF4-FFF2-40B4-BE49-F238E27FC236}">
                <a16:creationId xmlns:a16="http://schemas.microsoft.com/office/drawing/2014/main" id="{1C449232-716E-2643-BE90-0220096DB1F1}"/>
              </a:ext>
            </a:extLst>
          </p:cNvPr>
          <p:cNvSpPr/>
          <p:nvPr/>
        </p:nvSpPr>
        <p:spPr>
          <a:xfrm>
            <a:off x="6489900" y="3703604"/>
            <a:ext cx="928687" cy="22983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58374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42A4D-023B-4D46-82E7-510B5B2CAE0B}"/>
              </a:ext>
            </a:extLst>
          </p:cNvPr>
          <p:cNvSpPr>
            <a:spLocks noGrp="1"/>
          </p:cNvSpPr>
          <p:nvPr>
            <p:ph type="title"/>
          </p:nvPr>
        </p:nvSpPr>
        <p:spPr>
          <a:xfrm>
            <a:off x="295216" y="428432"/>
            <a:ext cx="8627123" cy="692136"/>
          </a:xfrm>
        </p:spPr>
        <p:txBody>
          <a:bodyPr>
            <a:normAutofit/>
          </a:bodyPr>
          <a:lstStyle/>
          <a:p>
            <a:r>
              <a:rPr lang="en-US" sz="2400" dirty="0"/>
              <a:t>Current Practice – K-means Algorithm</a:t>
            </a:r>
          </a:p>
        </p:txBody>
      </p:sp>
      <p:sp>
        <p:nvSpPr>
          <p:cNvPr id="2" name="Rounded Rectangle 1">
            <a:extLst>
              <a:ext uri="{FF2B5EF4-FFF2-40B4-BE49-F238E27FC236}">
                <a16:creationId xmlns:a16="http://schemas.microsoft.com/office/drawing/2014/main" id="{5C26A63D-6CBD-BA46-9AA3-FC89668FA924}"/>
              </a:ext>
            </a:extLst>
          </p:cNvPr>
          <p:cNvSpPr/>
          <p:nvPr/>
        </p:nvSpPr>
        <p:spPr>
          <a:xfrm>
            <a:off x="258439" y="1261679"/>
            <a:ext cx="1457325" cy="638175"/>
          </a:xfrm>
          <a:prstGeom prst="roundRect">
            <a:avLst/>
          </a:prstGeom>
          <a:solidFill>
            <a:schemeClr val="accent2">
              <a:lumMod val="60000"/>
              <a:lumOff val="4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Basic Data Statistics</a:t>
            </a:r>
          </a:p>
        </p:txBody>
      </p:sp>
      <p:sp>
        <p:nvSpPr>
          <p:cNvPr id="13" name="Rounded Rectangle 12">
            <a:extLst>
              <a:ext uri="{FF2B5EF4-FFF2-40B4-BE49-F238E27FC236}">
                <a16:creationId xmlns:a16="http://schemas.microsoft.com/office/drawing/2014/main" id="{966C51C4-A2D8-724B-87CD-B49D52A9F97D}"/>
              </a:ext>
            </a:extLst>
          </p:cNvPr>
          <p:cNvSpPr/>
          <p:nvPr/>
        </p:nvSpPr>
        <p:spPr>
          <a:xfrm>
            <a:off x="258439" y="2455836"/>
            <a:ext cx="1457325" cy="9532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Data Standardization and </a:t>
            </a:r>
            <a:r>
              <a:rPr lang="en-US" sz="1350" dirty="0" err="1"/>
              <a:t>Clusterable</a:t>
            </a:r>
            <a:r>
              <a:rPr lang="en-US" sz="1350" dirty="0"/>
              <a:t> Evaluation</a:t>
            </a:r>
          </a:p>
        </p:txBody>
      </p:sp>
      <p:sp>
        <p:nvSpPr>
          <p:cNvPr id="14" name="Rounded Rectangle 13">
            <a:extLst>
              <a:ext uri="{FF2B5EF4-FFF2-40B4-BE49-F238E27FC236}">
                <a16:creationId xmlns:a16="http://schemas.microsoft.com/office/drawing/2014/main" id="{90157E70-1DC1-0F41-A0AD-97141460F881}"/>
              </a:ext>
            </a:extLst>
          </p:cNvPr>
          <p:cNvSpPr/>
          <p:nvPr/>
        </p:nvSpPr>
        <p:spPr>
          <a:xfrm>
            <a:off x="258439" y="3884923"/>
            <a:ext cx="1457325" cy="95288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K Value Estimation</a:t>
            </a:r>
          </a:p>
        </p:txBody>
      </p:sp>
      <p:sp>
        <p:nvSpPr>
          <p:cNvPr id="15" name="Rounded Rectangle 14">
            <a:extLst>
              <a:ext uri="{FF2B5EF4-FFF2-40B4-BE49-F238E27FC236}">
                <a16:creationId xmlns:a16="http://schemas.microsoft.com/office/drawing/2014/main" id="{A1EFD7D4-EE95-9349-AA8D-F76B721D223C}"/>
              </a:ext>
            </a:extLst>
          </p:cNvPr>
          <p:cNvSpPr/>
          <p:nvPr/>
        </p:nvSpPr>
        <p:spPr>
          <a:xfrm>
            <a:off x="472751" y="5313632"/>
            <a:ext cx="1028700" cy="6000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Cluster Evaluation</a:t>
            </a:r>
          </a:p>
        </p:txBody>
      </p:sp>
      <p:sp>
        <p:nvSpPr>
          <p:cNvPr id="3" name="Down Arrow 2">
            <a:extLst>
              <a:ext uri="{FF2B5EF4-FFF2-40B4-BE49-F238E27FC236}">
                <a16:creationId xmlns:a16="http://schemas.microsoft.com/office/drawing/2014/main" id="{36937BF5-C000-C143-B906-1684C954FFDD}"/>
              </a:ext>
            </a:extLst>
          </p:cNvPr>
          <p:cNvSpPr/>
          <p:nvPr/>
        </p:nvSpPr>
        <p:spPr>
          <a:xfrm>
            <a:off x="829939" y="2040965"/>
            <a:ext cx="314325" cy="2762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Down Arrow 15">
            <a:extLst>
              <a:ext uri="{FF2B5EF4-FFF2-40B4-BE49-F238E27FC236}">
                <a16:creationId xmlns:a16="http://schemas.microsoft.com/office/drawing/2014/main" id="{C15B6410-2284-4643-A872-D29A987C76F5}"/>
              </a:ext>
            </a:extLst>
          </p:cNvPr>
          <p:cNvSpPr/>
          <p:nvPr/>
        </p:nvSpPr>
        <p:spPr>
          <a:xfrm>
            <a:off x="829939" y="3548105"/>
            <a:ext cx="314325" cy="2762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Down Arrow 17">
            <a:extLst>
              <a:ext uri="{FF2B5EF4-FFF2-40B4-BE49-F238E27FC236}">
                <a16:creationId xmlns:a16="http://schemas.microsoft.com/office/drawing/2014/main" id="{B27D0C4F-AE6B-BA43-A267-90C26365DC52}"/>
              </a:ext>
            </a:extLst>
          </p:cNvPr>
          <p:cNvSpPr/>
          <p:nvPr/>
        </p:nvSpPr>
        <p:spPr>
          <a:xfrm>
            <a:off x="829939" y="4957763"/>
            <a:ext cx="314325" cy="2762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B237B3C4-AC68-1A4E-A319-8BD31FB1CEC6}"/>
              </a:ext>
            </a:extLst>
          </p:cNvPr>
          <p:cNvPicPr>
            <a:picLocks noChangeAspect="1"/>
          </p:cNvPicPr>
          <p:nvPr/>
        </p:nvPicPr>
        <p:blipFill>
          <a:blip r:embed="rId3"/>
          <a:stretch>
            <a:fillRect/>
          </a:stretch>
        </p:blipFill>
        <p:spPr>
          <a:xfrm>
            <a:off x="2566988" y="1502677"/>
            <a:ext cx="1774816" cy="845417"/>
          </a:xfrm>
          <a:prstGeom prst="rect">
            <a:avLst/>
          </a:prstGeom>
        </p:spPr>
      </p:pic>
      <p:sp>
        <p:nvSpPr>
          <p:cNvPr id="19" name="Right Arrow 18">
            <a:extLst>
              <a:ext uri="{FF2B5EF4-FFF2-40B4-BE49-F238E27FC236}">
                <a16:creationId xmlns:a16="http://schemas.microsoft.com/office/drawing/2014/main" id="{62297FFA-F013-5A43-942A-566E7C1AD904}"/>
              </a:ext>
            </a:extLst>
          </p:cNvPr>
          <p:cNvSpPr/>
          <p:nvPr/>
        </p:nvSpPr>
        <p:spPr>
          <a:xfrm>
            <a:off x="1790700" y="1510170"/>
            <a:ext cx="619125" cy="352094"/>
          </a:xfrm>
          <a:prstGeom prst="rightArrow">
            <a:avLst/>
          </a:prstGeom>
          <a:solidFill>
            <a:schemeClr val="accent2">
              <a:lumMod val="60000"/>
              <a:lumOff val="4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Picture 19">
            <a:extLst>
              <a:ext uri="{FF2B5EF4-FFF2-40B4-BE49-F238E27FC236}">
                <a16:creationId xmlns:a16="http://schemas.microsoft.com/office/drawing/2014/main" id="{2316BC9E-5DDE-8D4C-B68B-A77D62131472}"/>
              </a:ext>
            </a:extLst>
          </p:cNvPr>
          <p:cNvPicPr>
            <a:picLocks noChangeAspect="1"/>
          </p:cNvPicPr>
          <p:nvPr/>
        </p:nvPicPr>
        <p:blipFill>
          <a:blip r:embed="rId4"/>
          <a:stretch>
            <a:fillRect/>
          </a:stretch>
        </p:blipFill>
        <p:spPr>
          <a:xfrm>
            <a:off x="4572000" y="1528701"/>
            <a:ext cx="4128666" cy="1412015"/>
          </a:xfrm>
          <a:prstGeom prst="rect">
            <a:avLst/>
          </a:prstGeom>
        </p:spPr>
      </p:pic>
      <p:sp>
        <p:nvSpPr>
          <p:cNvPr id="21" name="Rectangle 20">
            <a:extLst>
              <a:ext uri="{FF2B5EF4-FFF2-40B4-BE49-F238E27FC236}">
                <a16:creationId xmlns:a16="http://schemas.microsoft.com/office/drawing/2014/main" id="{1E5EEC18-8821-974C-A554-DCB2AE9882F6}"/>
              </a:ext>
            </a:extLst>
          </p:cNvPr>
          <p:cNvSpPr/>
          <p:nvPr/>
        </p:nvSpPr>
        <p:spPr>
          <a:xfrm>
            <a:off x="4572001" y="1749329"/>
            <a:ext cx="4358861" cy="471507"/>
          </a:xfrm>
          <a:prstGeom prst="rect">
            <a:avLst/>
          </a:prstGeom>
          <a:noFill/>
          <a:ln w="3810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2" name="Picture 21">
            <a:extLst>
              <a:ext uri="{FF2B5EF4-FFF2-40B4-BE49-F238E27FC236}">
                <a16:creationId xmlns:a16="http://schemas.microsoft.com/office/drawing/2014/main" id="{60CED5F4-8466-994D-9990-4A38CA9CF70D}"/>
              </a:ext>
            </a:extLst>
          </p:cNvPr>
          <p:cNvPicPr>
            <a:picLocks noChangeAspect="1"/>
          </p:cNvPicPr>
          <p:nvPr/>
        </p:nvPicPr>
        <p:blipFill>
          <a:blip r:embed="rId5"/>
          <a:stretch>
            <a:fillRect/>
          </a:stretch>
        </p:blipFill>
        <p:spPr>
          <a:xfrm>
            <a:off x="2757608" y="2932467"/>
            <a:ext cx="4023671" cy="3013724"/>
          </a:xfrm>
          <a:prstGeom prst="rect">
            <a:avLst/>
          </a:prstGeom>
        </p:spPr>
      </p:pic>
    </p:spTree>
    <p:extLst>
      <p:ext uri="{BB962C8B-B14F-4D97-AF65-F5344CB8AC3E}">
        <p14:creationId xmlns:p14="http://schemas.microsoft.com/office/powerpoint/2010/main" val="3740838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42A4D-023B-4D46-82E7-510B5B2CAE0B}"/>
              </a:ext>
            </a:extLst>
          </p:cNvPr>
          <p:cNvSpPr>
            <a:spLocks noGrp="1"/>
          </p:cNvSpPr>
          <p:nvPr>
            <p:ph type="title"/>
          </p:nvPr>
        </p:nvSpPr>
        <p:spPr>
          <a:xfrm>
            <a:off x="258439" y="401411"/>
            <a:ext cx="8627123" cy="692136"/>
          </a:xfrm>
        </p:spPr>
        <p:txBody>
          <a:bodyPr>
            <a:normAutofit/>
          </a:bodyPr>
          <a:lstStyle/>
          <a:p>
            <a:r>
              <a:rPr lang="en-US" sz="2400" dirty="0"/>
              <a:t>Current Practice – K-means Algorithm</a:t>
            </a:r>
          </a:p>
        </p:txBody>
      </p:sp>
      <p:sp>
        <p:nvSpPr>
          <p:cNvPr id="2" name="Rounded Rectangle 1">
            <a:extLst>
              <a:ext uri="{FF2B5EF4-FFF2-40B4-BE49-F238E27FC236}">
                <a16:creationId xmlns:a16="http://schemas.microsoft.com/office/drawing/2014/main" id="{5C26A63D-6CBD-BA46-9AA3-FC89668FA924}"/>
              </a:ext>
            </a:extLst>
          </p:cNvPr>
          <p:cNvSpPr/>
          <p:nvPr/>
        </p:nvSpPr>
        <p:spPr>
          <a:xfrm>
            <a:off x="258439" y="1261679"/>
            <a:ext cx="1457325" cy="638175"/>
          </a:xfrm>
          <a:prstGeom prst="roundRect">
            <a:avLst/>
          </a:prstGeom>
          <a:solidFill>
            <a:schemeClr val="accent2">
              <a:lumMod val="60000"/>
              <a:lumOff val="4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Basic Data Statistics</a:t>
            </a:r>
          </a:p>
        </p:txBody>
      </p:sp>
      <p:sp>
        <p:nvSpPr>
          <p:cNvPr id="13" name="Rounded Rectangle 12">
            <a:extLst>
              <a:ext uri="{FF2B5EF4-FFF2-40B4-BE49-F238E27FC236}">
                <a16:creationId xmlns:a16="http://schemas.microsoft.com/office/drawing/2014/main" id="{966C51C4-A2D8-724B-87CD-B49D52A9F97D}"/>
              </a:ext>
            </a:extLst>
          </p:cNvPr>
          <p:cNvSpPr/>
          <p:nvPr/>
        </p:nvSpPr>
        <p:spPr>
          <a:xfrm>
            <a:off x="258439" y="2455836"/>
            <a:ext cx="1457325" cy="9532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Data Standardization and </a:t>
            </a:r>
            <a:r>
              <a:rPr lang="en-US" sz="1350" dirty="0" err="1"/>
              <a:t>Clusterable</a:t>
            </a:r>
            <a:r>
              <a:rPr lang="en-US" sz="1350" dirty="0"/>
              <a:t> Evaluation</a:t>
            </a:r>
          </a:p>
        </p:txBody>
      </p:sp>
      <p:sp>
        <p:nvSpPr>
          <p:cNvPr id="14" name="Rounded Rectangle 13">
            <a:extLst>
              <a:ext uri="{FF2B5EF4-FFF2-40B4-BE49-F238E27FC236}">
                <a16:creationId xmlns:a16="http://schemas.microsoft.com/office/drawing/2014/main" id="{90157E70-1DC1-0F41-A0AD-97141460F881}"/>
              </a:ext>
            </a:extLst>
          </p:cNvPr>
          <p:cNvSpPr/>
          <p:nvPr/>
        </p:nvSpPr>
        <p:spPr>
          <a:xfrm>
            <a:off x="258439" y="3884923"/>
            <a:ext cx="1457325" cy="95288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K Value Estimation</a:t>
            </a:r>
          </a:p>
        </p:txBody>
      </p:sp>
      <p:sp>
        <p:nvSpPr>
          <p:cNvPr id="15" name="Rounded Rectangle 14">
            <a:extLst>
              <a:ext uri="{FF2B5EF4-FFF2-40B4-BE49-F238E27FC236}">
                <a16:creationId xmlns:a16="http://schemas.microsoft.com/office/drawing/2014/main" id="{A1EFD7D4-EE95-9349-AA8D-F76B721D223C}"/>
              </a:ext>
            </a:extLst>
          </p:cNvPr>
          <p:cNvSpPr/>
          <p:nvPr/>
        </p:nvSpPr>
        <p:spPr>
          <a:xfrm>
            <a:off x="472751" y="5313632"/>
            <a:ext cx="1028700" cy="6000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Cluster Evaluation</a:t>
            </a:r>
          </a:p>
        </p:txBody>
      </p:sp>
      <p:sp>
        <p:nvSpPr>
          <p:cNvPr id="3" name="Down Arrow 2">
            <a:extLst>
              <a:ext uri="{FF2B5EF4-FFF2-40B4-BE49-F238E27FC236}">
                <a16:creationId xmlns:a16="http://schemas.microsoft.com/office/drawing/2014/main" id="{36937BF5-C000-C143-B906-1684C954FFDD}"/>
              </a:ext>
            </a:extLst>
          </p:cNvPr>
          <p:cNvSpPr/>
          <p:nvPr/>
        </p:nvSpPr>
        <p:spPr>
          <a:xfrm>
            <a:off x="829939" y="2040965"/>
            <a:ext cx="314325" cy="2762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Down Arrow 15">
            <a:extLst>
              <a:ext uri="{FF2B5EF4-FFF2-40B4-BE49-F238E27FC236}">
                <a16:creationId xmlns:a16="http://schemas.microsoft.com/office/drawing/2014/main" id="{C15B6410-2284-4643-A872-D29A987C76F5}"/>
              </a:ext>
            </a:extLst>
          </p:cNvPr>
          <p:cNvSpPr/>
          <p:nvPr/>
        </p:nvSpPr>
        <p:spPr>
          <a:xfrm>
            <a:off x="829939" y="3548105"/>
            <a:ext cx="314325" cy="2762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Down Arrow 17">
            <a:extLst>
              <a:ext uri="{FF2B5EF4-FFF2-40B4-BE49-F238E27FC236}">
                <a16:creationId xmlns:a16="http://schemas.microsoft.com/office/drawing/2014/main" id="{B27D0C4F-AE6B-BA43-A267-90C26365DC52}"/>
              </a:ext>
            </a:extLst>
          </p:cNvPr>
          <p:cNvSpPr/>
          <p:nvPr/>
        </p:nvSpPr>
        <p:spPr>
          <a:xfrm>
            <a:off x="829939" y="4957763"/>
            <a:ext cx="314325" cy="2762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ight Arrow 18">
            <a:extLst>
              <a:ext uri="{FF2B5EF4-FFF2-40B4-BE49-F238E27FC236}">
                <a16:creationId xmlns:a16="http://schemas.microsoft.com/office/drawing/2014/main" id="{62297FFA-F013-5A43-942A-566E7C1AD904}"/>
              </a:ext>
            </a:extLst>
          </p:cNvPr>
          <p:cNvSpPr/>
          <p:nvPr/>
        </p:nvSpPr>
        <p:spPr>
          <a:xfrm>
            <a:off x="1790700" y="1510170"/>
            <a:ext cx="619125" cy="352094"/>
          </a:xfrm>
          <a:prstGeom prst="rightArrow">
            <a:avLst/>
          </a:prstGeom>
          <a:solidFill>
            <a:schemeClr val="accent2">
              <a:lumMod val="60000"/>
              <a:lumOff val="4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1EBA4F13-1039-0745-92EB-D01850C982A7}"/>
              </a:ext>
            </a:extLst>
          </p:cNvPr>
          <p:cNvPicPr>
            <a:picLocks noChangeAspect="1"/>
          </p:cNvPicPr>
          <p:nvPr/>
        </p:nvPicPr>
        <p:blipFill>
          <a:blip r:embed="rId3"/>
          <a:stretch>
            <a:fillRect/>
          </a:stretch>
        </p:blipFill>
        <p:spPr>
          <a:xfrm>
            <a:off x="2708599" y="1608490"/>
            <a:ext cx="5605463" cy="1897569"/>
          </a:xfrm>
          <a:prstGeom prst="rect">
            <a:avLst/>
          </a:prstGeom>
        </p:spPr>
      </p:pic>
      <p:pic>
        <p:nvPicPr>
          <p:cNvPr id="6" name="Picture 5">
            <a:extLst>
              <a:ext uri="{FF2B5EF4-FFF2-40B4-BE49-F238E27FC236}">
                <a16:creationId xmlns:a16="http://schemas.microsoft.com/office/drawing/2014/main" id="{1A6E44BE-0DA7-F046-A47C-5FB8F29C0BA6}"/>
              </a:ext>
            </a:extLst>
          </p:cNvPr>
          <p:cNvPicPr>
            <a:picLocks noChangeAspect="1"/>
          </p:cNvPicPr>
          <p:nvPr/>
        </p:nvPicPr>
        <p:blipFill>
          <a:blip r:embed="rId4"/>
          <a:stretch>
            <a:fillRect/>
          </a:stretch>
        </p:blipFill>
        <p:spPr>
          <a:xfrm>
            <a:off x="2589376" y="3824330"/>
            <a:ext cx="5843908" cy="1897569"/>
          </a:xfrm>
          <a:prstGeom prst="rect">
            <a:avLst/>
          </a:prstGeom>
        </p:spPr>
      </p:pic>
    </p:spTree>
    <p:extLst>
      <p:ext uri="{BB962C8B-B14F-4D97-AF65-F5344CB8AC3E}">
        <p14:creationId xmlns:p14="http://schemas.microsoft.com/office/powerpoint/2010/main" val="1905062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42A4D-023B-4D46-82E7-510B5B2CAE0B}"/>
              </a:ext>
            </a:extLst>
          </p:cNvPr>
          <p:cNvSpPr>
            <a:spLocks noGrp="1"/>
          </p:cNvSpPr>
          <p:nvPr>
            <p:ph type="title"/>
          </p:nvPr>
        </p:nvSpPr>
        <p:spPr>
          <a:xfrm>
            <a:off x="427913" y="375832"/>
            <a:ext cx="8627123" cy="692136"/>
          </a:xfrm>
        </p:spPr>
        <p:txBody>
          <a:bodyPr>
            <a:normAutofit/>
          </a:bodyPr>
          <a:lstStyle/>
          <a:p>
            <a:r>
              <a:rPr lang="en-US" sz="2400" dirty="0"/>
              <a:t>Current Practice – K-means Algorithm</a:t>
            </a:r>
          </a:p>
        </p:txBody>
      </p:sp>
      <p:sp>
        <p:nvSpPr>
          <p:cNvPr id="13" name="Rounded Rectangle 12">
            <a:extLst>
              <a:ext uri="{FF2B5EF4-FFF2-40B4-BE49-F238E27FC236}">
                <a16:creationId xmlns:a16="http://schemas.microsoft.com/office/drawing/2014/main" id="{966C51C4-A2D8-724B-87CD-B49D52A9F97D}"/>
              </a:ext>
            </a:extLst>
          </p:cNvPr>
          <p:cNvSpPr/>
          <p:nvPr/>
        </p:nvSpPr>
        <p:spPr>
          <a:xfrm>
            <a:off x="258439" y="2455836"/>
            <a:ext cx="1457325" cy="953262"/>
          </a:xfrm>
          <a:prstGeom prst="roundRect">
            <a:avLst/>
          </a:prstGeom>
          <a:solidFill>
            <a:schemeClr val="accent2">
              <a:lumMod val="60000"/>
              <a:lumOff val="40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Data Standardization and </a:t>
            </a:r>
            <a:r>
              <a:rPr lang="en-US" sz="1350" dirty="0" err="1"/>
              <a:t>Clusterable</a:t>
            </a:r>
            <a:r>
              <a:rPr lang="en-US" sz="1350" dirty="0"/>
              <a:t> Evaluation</a:t>
            </a:r>
          </a:p>
        </p:txBody>
      </p:sp>
      <p:sp>
        <p:nvSpPr>
          <p:cNvPr id="14" name="Rounded Rectangle 13">
            <a:extLst>
              <a:ext uri="{FF2B5EF4-FFF2-40B4-BE49-F238E27FC236}">
                <a16:creationId xmlns:a16="http://schemas.microsoft.com/office/drawing/2014/main" id="{90157E70-1DC1-0F41-A0AD-97141460F881}"/>
              </a:ext>
            </a:extLst>
          </p:cNvPr>
          <p:cNvSpPr/>
          <p:nvPr/>
        </p:nvSpPr>
        <p:spPr>
          <a:xfrm>
            <a:off x="258439" y="3884923"/>
            <a:ext cx="1457325" cy="95288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K Value Estimation</a:t>
            </a:r>
          </a:p>
        </p:txBody>
      </p:sp>
      <p:sp>
        <p:nvSpPr>
          <p:cNvPr id="15" name="Rounded Rectangle 14">
            <a:extLst>
              <a:ext uri="{FF2B5EF4-FFF2-40B4-BE49-F238E27FC236}">
                <a16:creationId xmlns:a16="http://schemas.microsoft.com/office/drawing/2014/main" id="{A1EFD7D4-EE95-9349-AA8D-F76B721D223C}"/>
              </a:ext>
            </a:extLst>
          </p:cNvPr>
          <p:cNvSpPr/>
          <p:nvPr/>
        </p:nvSpPr>
        <p:spPr>
          <a:xfrm>
            <a:off x="472751" y="5313632"/>
            <a:ext cx="1028700" cy="6000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Cluster Evaluation</a:t>
            </a:r>
          </a:p>
        </p:txBody>
      </p:sp>
      <p:sp>
        <p:nvSpPr>
          <p:cNvPr id="3" name="Down Arrow 2">
            <a:extLst>
              <a:ext uri="{FF2B5EF4-FFF2-40B4-BE49-F238E27FC236}">
                <a16:creationId xmlns:a16="http://schemas.microsoft.com/office/drawing/2014/main" id="{36937BF5-C000-C143-B906-1684C954FFDD}"/>
              </a:ext>
            </a:extLst>
          </p:cNvPr>
          <p:cNvSpPr/>
          <p:nvPr/>
        </p:nvSpPr>
        <p:spPr>
          <a:xfrm>
            <a:off x="829939" y="2040965"/>
            <a:ext cx="314325" cy="2762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Down Arrow 15">
            <a:extLst>
              <a:ext uri="{FF2B5EF4-FFF2-40B4-BE49-F238E27FC236}">
                <a16:creationId xmlns:a16="http://schemas.microsoft.com/office/drawing/2014/main" id="{C15B6410-2284-4643-A872-D29A987C76F5}"/>
              </a:ext>
            </a:extLst>
          </p:cNvPr>
          <p:cNvSpPr/>
          <p:nvPr/>
        </p:nvSpPr>
        <p:spPr>
          <a:xfrm>
            <a:off x="829939" y="3548105"/>
            <a:ext cx="314325" cy="2762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Down Arrow 17">
            <a:extLst>
              <a:ext uri="{FF2B5EF4-FFF2-40B4-BE49-F238E27FC236}">
                <a16:creationId xmlns:a16="http://schemas.microsoft.com/office/drawing/2014/main" id="{B27D0C4F-AE6B-BA43-A267-90C26365DC52}"/>
              </a:ext>
            </a:extLst>
          </p:cNvPr>
          <p:cNvSpPr/>
          <p:nvPr/>
        </p:nvSpPr>
        <p:spPr>
          <a:xfrm>
            <a:off x="829939" y="4957763"/>
            <a:ext cx="314325" cy="2762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ight Arrow 18">
            <a:extLst>
              <a:ext uri="{FF2B5EF4-FFF2-40B4-BE49-F238E27FC236}">
                <a16:creationId xmlns:a16="http://schemas.microsoft.com/office/drawing/2014/main" id="{62297FFA-F013-5A43-942A-566E7C1AD904}"/>
              </a:ext>
            </a:extLst>
          </p:cNvPr>
          <p:cNvSpPr/>
          <p:nvPr/>
        </p:nvSpPr>
        <p:spPr>
          <a:xfrm>
            <a:off x="1943100" y="2756420"/>
            <a:ext cx="619125" cy="352094"/>
          </a:xfrm>
          <a:prstGeom prst="rightArrow">
            <a:avLst/>
          </a:prstGeom>
          <a:solidFill>
            <a:schemeClr val="accent2">
              <a:lumMod val="60000"/>
              <a:lumOff val="4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Rounded Rectangle 16">
            <a:extLst>
              <a:ext uri="{FF2B5EF4-FFF2-40B4-BE49-F238E27FC236}">
                <a16:creationId xmlns:a16="http://schemas.microsoft.com/office/drawing/2014/main" id="{2E495D17-7CB2-EB4E-9A85-5EA82D4FB57D}"/>
              </a:ext>
            </a:extLst>
          </p:cNvPr>
          <p:cNvSpPr/>
          <p:nvPr/>
        </p:nvSpPr>
        <p:spPr>
          <a:xfrm>
            <a:off x="258439" y="1154859"/>
            <a:ext cx="1457325" cy="7860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Basic Data Statistics</a:t>
            </a:r>
          </a:p>
        </p:txBody>
      </p:sp>
      <p:sp>
        <p:nvSpPr>
          <p:cNvPr id="7" name="TextBox 6">
            <a:extLst>
              <a:ext uri="{FF2B5EF4-FFF2-40B4-BE49-F238E27FC236}">
                <a16:creationId xmlns:a16="http://schemas.microsoft.com/office/drawing/2014/main" id="{638F23F9-4050-D64A-B6DD-EDF0D635BA56}"/>
              </a:ext>
            </a:extLst>
          </p:cNvPr>
          <p:cNvSpPr txBox="1"/>
          <p:nvPr/>
        </p:nvSpPr>
        <p:spPr>
          <a:xfrm>
            <a:off x="2647188" y="1547895"/>
            <a:ext cx="1584665" cy="323165"/>
          </a:xfrm>
          <a:prstGeom prst="rect">
            <a:avLst/>
          </a:prstGeom>
          <a:noFill/>
        </p:spPr>
        <p:txBody>
          <a:bodyPr wrap="none" rtlCol="0">
            <a:spAutoFit/>
          </a:bodyPr>
          <a:lstStyle/>
          <a:p>
            <a:r>
              <a:rPr lang="en-US" sz="1500" b="1" dirty="0">
                <a:solidFill>
                  <a:srgbClr val="FF0000"/>
                </a:solidFill>
              </a:rPr>
              <a:t>Hopkins Statistics</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26BC584-FDA5-6A45-B35C-A5FC89792C2A}"/>
                  </a:ext>
                </a:extLst>
              </p:cNvPr>
              <p:cNvSpPr txBox="1"/>
              <p:nvPr/>
            </p:nvSpPr>
            <p:spPr>
              <a:xfrm>
                <a:off x="2876550" y="2038351"/>
                <a:ext cx="5587226" cy="1546577"/>
              </a:xfrm>
              <a:prstGeom prst="rect">
                <a:avLst/>
              </a:prstGeom>
              <a:noFill/>
            </p:spPr>
            <p:txBody>
              <a:bodyPr wrap="square" rtlCol="0">
                <a:spAutoFit/>
              </a:bodyPr>
              <a:lstStyle/>
              <a:p>
                <a:r>
                  <a:rPr lang="en-US" sz="1350" dirty="0"/>
                  <a:t>Step 1: Let X be the set of n data points, consider a random </a:t>
                </a:r>
                <a:r>
                  <a:rPr lang="en-US" sz="1350" dirty="0" err="1"/>
                  <a:t>smaple</a:t>
                </a:r>
                <a:r>
                  <a:rPr lang="en-US" sz="1350" dirty="0"/>
                  <a:t> (without replacement) of m &lt;&lt; n data points with members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𝑥</m:t>
                        </m:r>
                      </m:e>
                      <m:sub>
                        <m:r>
                          <a:rPr lang="en-US" sz="1350" i="1">
                            <a:latin typeface="Cambria Math" panose="02040503050406030204" pitchFamily="18" charset="0"/>
                          </a:rPr>
                          <m:t>𝑖</m:t>
                        </m:r>
                      </m:sub>
                    </m:sSub>
                  </m:oMath>
                </a14:m>
                <a:r>
                  <a:rPr lang="en-US" sz="1350" dirty="0"/>
                  <a:t>.</a:t>
                </a:r>
              </a:p>
              <a:p>
                <a:r>
                  <a:rPr lang="en-US" sz="1350" dirty="0"/>
                  <a:t>Step 2: Generate a set Y of m uniformly randomly distributed data points.</a:t>
                </a:r>
              </a:p>
              <a:p>
                <a:r>
                  <a:rPr lang="en-US" sz="1350" dirty="0"/>
                  <a:t>Step 3: Define two distance measures: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𝑢</m:t>
                        </m:r>
                      </m:e>
                      <m:sub>
                        <m:r>
                          <a:rPr lang="en-US" sz="1350" i="1">
                            <a:latin typeface="Cambria Math" panose="02040503050406030204" pitchFamily="18" charset="0"/>
                          </a:rPr>
                          <m:t>𝑖</m:t>
                        </m:r>
                      </m:sub>
                    </m:sSub>
                  </m:oMath>
                </a14:m>
                <a:r>
                  <a:rPr lang="en-US" sz="1350" dirty="0"/>
                  <a:t>. The distance of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𝑦</m:t>
                        </m:r>
                      </m:e>
                      <m:sub>
                        <m:r>
                          <a:rPr lang="en-US" sz="1350" i="1">
                            <a:latin typeface="Cambria Math" panose="02040503050406030204" pitchFamily="18" charset="0"/>
                          </a:rPr>
                          <m:t>𝑖</m:t>
                        </m:r>
                      </m:sub>
                    </m:sSub>
                    <m:r>
                      <a:rPr lang="en-US" sz="1350" i="1">
                        <a:latin typeface="Cambria Math" panose="02040503050406030204" pitchFamily="18" charset="0"/>
                        <a:ea typeface="Cambria Math" panose="02040503050406030204" pitchFamily="18" charset="0"/>
                      </a:rPr>
                      <m:t>∈</m:t>
                    </m:r>
                    <m:r>
                      <a:rPr lang="en-US" sz="1350" i="1">
                        <a:latin typeface="Cambria Math" panose="02040503050406030204" pitchFamily="18" charset="0"/>
                        <a:ea typeface="Cambria Math" panose="02040503050406030204" pitchFamily="18" charset="0"/>
                      </a:rPr>
                      <m:t>𝑌</m:t>
                    </m:r>
                  </m:oMath>
                </a14:m>
                <a:r>
                  <a:rPr lang="en-US" sz="1350" dirty="0"/>
                  <a:t> from its nearest </a:t>
                </a:r>
                <a:r>
                  <a:rPr lang="en-US" sz="1350" dirty="0" err="1"/>
                  <a:t>neighbour</a:t>
                </a:r>
                <a:r>
                  <a:rPr lang="en-US" sz="1350" dirty="0"/>
                  <a:t> in Y</a:t>
                </a:r>
              </a:p>
              <a:p>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𝑤</m:t>
                        </m:r>
                      </m:e>
                      <m:sub>
                        <m:r>
                          <a:rPr lang="en-US" sz="1350" i="1">
                            <a:latin typeface="Cambria Math" panose="02040503050406030204" pitchFamily="18" charset="0"/>
                          </a:rPr>
                          <m:t>𝑖</m:t>
                        </m:r>
                      </m:sub>
                    </m:sSub>
                  </m:oMath>
                </a14:m>
                <a:r>
                  <a:rPr lang="en-US" sz="1350" dirty="0"/>
                  <a:t>. The distance of m number of randomly chosen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𝑥</m:t>
                        </m:r>
                      </m:e>
                      <m:sub>
                        <m:r>
                          <a:rPr lang="en-US" sz="1350" i="1">
                            <a:latin typeface="Cambria Math" panose="02040503050406030204" pitchFamily="18" charset="0"/>
                          </a:rPr>
                          <m:t>𝑖</m:t>
                        </m:r>
                      </m:sub>
                    </m:sSub>
                  </m:oMath>
                </a14:m>
                <a:r>
                  <a:rPr lang="en-US" sz="1350" dirty="0"/>
                  <a:t>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𝑥</m:t>
                        </m:r>
                      </m:e>
                      <m:sub>
                        <m:r>
                          <a:rPr lang="en-US" sz="1350" i="1">
                            <a:latin typeface="Cambria Math" panose="02040503050406030204" pitchFamily="18" charset="0"/>
                          </a:rPr>
                          <m:t>𝑖</m:t>
                        </m:r>
                      </m:sub>
                    </m:sSub>
                    <m:r>
                      <a:rPr lang="en-US" sz="1350" i="1">
                        <a:latin typeface="Cambria Math" panose="02040503050406030204" pitchFamily="18" charset="0"/>
                        <a:ea typeface="Cambria Math" panose="02040503050406030204" pitchFamily="18" charset="0"/>
                      </a:rPr>
                      <m:t>∈</m:t>
                    </m:r>
                    <m:r>
                      <a:rPr lang="en-US" sz="1350" i="1">
                        <a:latin typeface="Cambria Math" panose="02040503050406030204" pitchFamily="18" charset="0"/>
                        <a:ea typeface="Cambria Math" panose="02040503050406030204" pitchFamily="18" charset="0"/>
                      </a:rPr>
                      <m:t>𝑋</m:t>
                    </m:r>
                  </m:oMath>
                </a14:m>
                <a:r>
                  <a:rPr lang="en-US" sz="1350" dirty="0"/>
                  <a:t> from its nearest </a:t>
                </a:r>
                <a:r>
                  <a:rPr lang="en-US" sz="1350" dirty="0" err="1"/>
                  <a:t>neighbour</a:t>
                </a:r>
                <a:r>
                  <a:rPr lang="en-US" sz="1350" dirty="0"/>
                  <a:t> in X</a:t>
                </a:r>
              </a:p>
            </p:txBody>
          </p:sp>
        </mc:Choice>
        <mc:Fallback xmlns="">
          <p:sp>
            <p:nvSpPr>
              <p:cNvPr id="8" name="TextBox 7">
                <a:extLst>
                  <a:ext uri="{FF2B5EF4-FFF2-40B4-BE49-F238E27FC236}">
                    <a16:creationId xmlns:a16="http://schemas.microsoft.com/office/drawing/2014/main" id="{826BC584-FDA5-6A45-B35C-A5FC89792C2A}"/>
                  </a:ext>
                </a:extLst>
              </p:cNvPr>
              <p:cNvSpPr txBox="1">
                <a:spLocks noRot="1" noChangeAspect="1" noMove="1" noResize="1" noEditPoints="1" noAdjustHandles="1" noChangeArrowheads="1" noChangeShapeType="1" noTextEdit="1"/>
              </p:cNvSpPr>
              <p:nvPr/>
            </p:nvSpPr>
            <p:spPr>
              <a:xfrm>
                <a:off x="2876550" y="2038351"/>
                <a:ext cx="5587226" cy="1546577"/>
              </a:xfrm>
              <a:prstGeom prst="rect">
                <a:avLst/>
              </a:prstGeom>
              <a:blipFill>
                <a:blip r:embed="rId3"/>
                <a:stretch>
                  <a:fillRect l="-227" t="-813" b="-325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B661C094-2527-CD44-8219-05C635C1216D}"/>
              </a:ext>
            </a:extLst>
          </p:cNvPr>
          <p:cNvSpPr txBox="1"/>
          <p:nvPr/>
        </p:nvSpPr>
        <p:spPr>
          <a:xfrm>
            <a:off x="2876550" y="3758710"/>
            <a:ext cx="6009011" cy="507831"/>
          </a:xfrm>
          <a:prstGeom prst="rect">
            <a:avLst/>
          </a:prstGeom>
          <a:noFill/>
        </p:spPr>
        <p:txBody>
          <a:bodyPr wrap="square" rtlCol="0">
            <a:spAutoFit/>
          </a:bodyPr>
          <a:lstStyle/>
          <a:p>
            <a:r>
              <a:rPr lang="en-US" sz="1350" dirty="0"/>
              <a:t>With the above notation, if the data is d dimensional, then the </a:t>
            </a:r>
            <a:r>
              <a:rPr lang="en-US" sz="1350" dirty="0" err="1"/>
              <a:t>Jopkins</a:t>
            </a:r>
            <a:r>
              <a:rPr lang="en-US" sz="1350" dirty="0"/>
              <a:t> statistics is defined as:</a:t>
            </a:r>
          </a:p>
        </p:txBody>
      </p:sp>
      <p:pic>
        <p:nvPicPr>
          <p:cNvPr id="10" name="Picture 9">
            <a:extLst>
              <a:ext uri="{FF2B5EF4-FFF2-40B4-BE49-F238E27FC236}">
                <a16:creationId xmlns:a16="http://schemas.microsoft.com/office/drawing/2014/main" id="{0D85827B-304B-6E4D-8805-9DE55D32D5CA}"/>
              </a:ext>
            </a:extLst>
          </p:cNvPr>
          <p:cNvPicPr>
            <a:picLocks noChangeAspect="1"/>
          </p:cNvPicPr>
          <p:nvPr/>
        </p:nvPicPr>
        <p:blipFill>
          <a:blip r:embed="rId4"/>
          <a:stretch>
            <a:fillRect/>
          </a:stretch>
        </p:blipFill>
        <p:spPr>
          <a:xfrm>
            <a:off x="4741475" y="4243459"/>
            <a:ext cx="1857375" cy="647700"/>
          </a:xfrm>
          <a:prstGeom prst="rect">
            <a:avLst/>
          </a:prstGeom>
        </p:spPr>
      </p:pic>
      <p:sp>
        <p:nvSpPr>
          <p:cNvPr id="11" name="TextBox 10">
            <a:extLst>
              <a:ext uri="{FF2B5EF4-FFF2-40B4-BE49-F238E27FC236}">
                <a16:creationId xmlns:a16="http://schemas.microsoft.com/office/drawing/2014/main" id="{D7F33F42-38C3-0A4A-B8E5-B5BC1EB359F3}"/>
              </a:ext>
            </a:extLst>
          </p:cNvPr>
          <p:cNvSpPr txBox="1"/>
          <p:nvPr/>
        </p:nvSpPr>
        <p:spPr>
          <a:xfrm>
            <a:off x="2876551" y="5117485"/>
            <a:ext cx="6009011" cy="715581"/>
          </a:xfrm>
          <a:prstGeom prst="rect">
            <a:avLst/>
          </a:prstGeom>
          <a:noFill/>
        </p:spPr>
        <p:txBody>
          <a:bodyPr wrap="square" rtlCol="0">
            <a:spAutoFit/>
          </a:bodyPr>
          <a:lstStyle/>
          <a:p>
            <a:r>
              <a:rPr lang="en-US" sz="1350" dirty="0"/>
              <a:t>A value close to 1 tends to indicate the data is highly clustered, random data will tent to result in values around 0.5, and uniformly distributed data will tent to result in values close to 0.</a:t>
            </a:r>
          </a:p>
        </p:txBody>
      </p:sp>
    </p:spTree>
    <p:extLst>
      <p:ext uri="{BB962C8B-B14F-4D97-AF65-F5344CB8AC3E}">
        <p14:creationId xmlns:p14="http://schemas.microsoft.com/office/powerpoint/2010/main" val="3458311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42A4D-023B-4D46-82E7-510B5B2CAE0B}"/>
              </a:ext>
            </a:extLst>
          </p:cNvPr>
          <p:cNvSpPr>
            <a:spLocks noGrp="1"/>
          </p:cNvSpPr>
          <p:nvPr>
            <p:ph type="title"/>
          </p:nvPr>
        </p:nvSpPr>
        <p:spPr>
          <a:xfrm>
            <a:off x="258439" y="412707"/>
            <a:ext cx="8627123" cy="692136"/>
          </a:xfrm>
        </p:spPr>
        <p:txBody>
          <a:bodyPr>
            <a:normAutofit/>
          </a:bodyPr>
          <a:lstStyle/>
          <a:p>
            <a:r>
              <a:rPr lang="en-US" sz="2400" dirty="0"/>
              <a:t>Current Practice – K-means Algorithm</a:t>
            </a:r>
          </a:p>
        </p:txBody>
      </p:sp>
      <p:sp>
        <p:nvSpPr>
          <p:cNvPr id="13" name="Rounded Rectangle 12">
            <a:extLst>
              <a:ext uri="{FF2B5EF4-FFF2-40B4-BE49-F238E27FC236}">
                <a16:creationId xmlns:a16="http://schemas.microsoft.com/office/drawing/2014/main" id="{966C51C4-A2D8-724B-87CD-B49D52A9F97D}"/>
              </a:ext>
            </a:extLst>
          </p:cNvPr>
          <p:cNvSpPr/>
          <p:nvPr/>
        </p:nvSpPr>
        <p:spPr>
          <a:xfrm>
            <a:off x="258439" y="2455836"/>
            <a:ext cx="1457325" cy="953262"/>
          </a:xfrm>
          <a:prstGeom prst="roundRect">
            <a:avLst/>
          </a:prstGeom>
          <a:solidFill>
            <a:schemeClr val="accent2">
              <a:lumMod val="60000"/>
              <a:lumOff val="40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Data Standardization and </a:t>
            </a:r>
            <a:r>
              <a:rPr lang="en-US" sz="1350" dirty="0" err="1"/>
              <a:t>Clusterable</a:t>
            </a:r>
            <a:r>
              <a:rPr lang="en-US" sz="1350" dirty="0"/>
              <a:t> Evaluation</a:t>
            </a:r>
          </a:p>
        </p:txBody>
      </p:sp>
      <p:sp>
        <p:nvSpPr>
          <p:cNvPr id="14" name="Rounded Rectangle 13">
            <a:extLst>
              <a:ext uri="{FF2B5EF4-FFF2-40B4-BE49-F238E27FC236}">
                <a16:creationId xmlns:a16="http://schemas.microsoft.com/office/drawing/2014/main" id="{90157E70-1DC1-0F41-A0AD-97141460F881}"/>
              </a:ext>
            </a:extLst>
          </p:cNvPr>
          <p:cNvSpPr/>
          <p:nvPr/>
        </p:nvSpPr>
        <p:spPr>
          <a:xfrm>
            <a:off x="258439" y="3884923"/>
            <a:ext cx="1457325" cy="95288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K Value Estimation</a:t>
            </a:r>
          </a:p>
        </p:txBody>
      </p:sp>
      <p:sp>
        <p:nvSpPr>
          <p:cNvPr id="15" name="Rounded Rectangle 14">
            <a:extLst>
              <a:ext uri="{FF2B5EF4-FFF2-40B4-BE49-F238E27FC236}">
                <a16:creationId xmlns:a16="http://schemas.microsoft.com/office/drawing/2014/main" id="{A1EFD7D4-EE95-9349-AA8D-F76B721D223C}"/>
              </a:ext>
            </a:extLst>
          </p:cNvPr>
          <p:cNvSpPr/>
          <p:nvPr/>
        </p:nvSpPr>
        <p:spPr>
          <a:xfrm>
            <a:off x="472751" y="5313632"/>
            <a:ext cx="1028700" cy="6000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Cluster Evaluation</a:t>
            </a:r>
          </a:p>
        </p:txBody>
      </p:sp>
      <p:sp>
        <p:nvSpPr>
          <p:cNvPr id="3" name="Down Arrow 2">
            <a:extLst>
              <a:ext uri="{FF2B5EF4-FFF2-40B4-BE49-F238E27FC236}">
                <a16:creationId xmlns:a16="http://schemas.microsoft.com/office/drawing/2014/main" id="{36937BF5-C000-C143-B906-1684C954FFDD}"/>
              </a:ext>
            </a:extLst>
          </p:cNvPr>
          <p:cNvSpPr/>
          <p:nvPr/>
        </p:nvSpPr>
        <p:spPr>
          <a:xfrm>
            <a:off x="829939" y="2040965"/>
            <a:ext cx="314325" cy="2762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Down Arrow 15">
            <a:extLst>
              <a:ext uri="{FF2B5EF4-FFF2-40B4-BE49-F238E27FC236}">
                <a16:creationId xmlns:a16="http://schemas.microsoft.com/office/drawing/2014/main" id="{C15B6410-2284-4643-A872-D29A987C76F5}"/>
              </a:ext>
            </a:extLst>
          </p:cNvPr>
          <p:cNvSpPr/>
          <p:nvPr/>
        </p:nvSpPr>
        <p:spPr>
          <a:xfrm>
            <a:off x="829939" y="3548105"/>
            <a:ext cx="314325" cy="2762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Down Arrow 17">
            <a:extLst>
              <a:ext uri="{FF2B5EF4-FFF2-40B4-BE49-F238E27FC236}">
                <a16:creationId xmlns:a16="http://schemas.microsoft.com/office/drawing/2014/main" id="{B27D0C4F-AE6B-BA43-A267-90C26365DC52}"/>
              </a:ext>
            </a:extLst>
          </p:cNvPr>
          <p:cNvSpPr/>
          <p:nvPr/>
        </p:nvSpPr>
        <p:spPr>
          <a:xfrm>
            <a:off x="829939" y="4957763"/>
            <a:ext cx="314325" cy="2762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ight Arrow 18">
            <a:extLst>
              <a:ext uri="{FF2B5EF4-FFF2-40B4-BE49-F238E27FC236}">
                <a16:creationId xmlns:a16="http://schemas.microsoft.com/office/drawing/2014/main" id="{62297FFA-F013-5A43-942A-566E7C1AD904}"/>
              </a:ext>
            </a:extLst>
          </p:cNvPr>
          <p:cNvSpPr/>
          <p:nvPr/>
        </p:nvSpPr>
        <p:spPr>
          <a:xfrm>
            <a:off x="1943100" y="2756420"/>
            <a:ext cx="619125" cy="352094"/>
          </a:xfrm>
          <a:prstGeom prst="rightArrow">
            <a:avLst/>
          </a:prstGeom>
          <a:solidFill>
            <a:schemeClr val="accent2">
              <a:lumMod val="60000"/>
              <a:lumOff val="4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Rounded Rectangle 16">
            <a:extLst>
              <a:ext uri="{FF2B5EF4-FFF2-40B4-BE49-F238E27FC236}">
                <a16:creationId xmlns:a16="http://schemas.microsoft.com/office/drawing/2014/main" id="{2E495D17-7CB2-EB4E-9A85-5EA82D4FB57D}"/>
              </a:ext>
            </a:extLst>
          </p:cNvPr>
          <p:cNvSpPr/>
          <p:nvPr/>
        </p:nvSpPr>
        <p:spPr>
          <a:xfrm>
            <a:off x="258439" y="1154859"/>
            <a:ext cx="1457325" cy="7860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Basic Data Statistics</a:t>
            </a:r>
          </a:p>
        </p:txBody>
      </p:sp>
      <p:graphicFrame>
        <p:nvGraphicFramePr>
          <p:cNvPr id="2" name="Table 1">
            <a:extLst>
              <a:ext uri="{FF2B5EF4-FFF2-40B4-BE49-F238E27FC236}">
                <a16:creationId xmlns:a16="http://schemas.microsoft.com/office/drawing/2014/main" id="{0F0C9F33-9751-494B-8DB4-7D3C0E7A83C3}"/>
              </a:ext>
            </a:extLst>
          </p:cNvPr>
          <p:cNvGraphicFramePr>
            <a:graphicFrameLocks noGrp="1"/>
          </p:cNvGraphicFramePr>
          <p:nvPr/>
        </p:nvGraphicFramePr>
        <p:xfrm>
          <a:off x="4471987" y="2162642"/>
          <a:ext cx="2805112" cy="2484750"/>
        </p:xfrm>
        <a:graphic>
          <a:graphicData uri="http://schemas.openxmlformats.org/drawingml/2006/table">
            <a:tbl>
              <a:tblPr>
                <a:tableStyleId>{5C22544A-7EE6-4342-B048-85BDC9FD1C3A}</a:tableStyleId>
              </a:tblPr>
              <a:tblGrid>
                <a:gridCol w="1402556">
                  <a:extLst>
                    <a:ext uri="{9D8B030D-6E8A-4147-A177-3AD203B41FA5}">
                      <a16:colId xmlns:a16="http://schemas.microsoft.com/office/drawing/2014/main" val="3605838118"/>
                    </a:ext>
                  </a:extLst>
                </a:gridCol>
                <a:gridCol w="1402556">
                  <a:extLst>
                    <a:ext uri="{9D8B030D-6E8A-4147-A177-3AD203B41FA5}">
                      <a16:colId xmlns:a16="http://schemas.microsoft.com/office/drawing/2014/main" val="1577131847"/>
                    </a:ext>
                  </a:extLst>
                </a:gridCol>
              </a:tblGrid>
              <a:tr h="496950">
                <a:tc>
                  <a:txBody>
                    <a:bodyPr/>
                    <a:lstStyle/>
                    <a:p>
                      <a:pPr algn="ctr" fontAlgn="b"/>
                      <a:r>
                        <a:rPr lang="en-US" sz="1400" u="none" strike="noStrike">
                          <a:effectLst/>
                        </a:rPr>
                        <a:t>Dataset A</a:t>
                      </a:r>
                      <a:endParaRPr lang="en-US" sz="14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0.97872</a:t>
                      </a:r>
                      <a:endParaRPr lang="en-US" sz="1400" b="0" i="0" u="none" strike="noStrike">
                        <a:solidFill>
                          <a:srgbClr val="000000"/>
                        </a:solidFill>
                        <a:effectLst/>
                        <a:latin typeface="Courier New" panose="02070309020205020404" pitchFamily="49"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8307929"/>
                  </a:ext>
                </a:extLst>
              </a:tr>
              <a:tr h="496950">
                <a:tc>
                  <a:txBody>
                    <a:bodyPr/>
                    <a:lstStyle/>
                    <a:p>
                      <a:pPr algn="ctr" fontAlgn="b"/>
                      <a:r>
                        <a:rPr lang="en-US" sz="1400" b="1" u="none" strike="noStrike" dirty="0">
                          <a:solidFill>
                            <a:srgbClr val="FF0000"/>
                          </a:solidFill>
                          <a:effectLst/>
                        </a:rPr>
                        <a:t>Dataset B</a:t>
                      </a:r>
                      <a:endParaRPr lang="en-US" sz="1400" b="1" i="0" u="none" strike="noStrike" dirty="0">
                        <a:solidFill>
                          <a:srgbClr val="FF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solidFill>
                            <a:srgbClr val="FF0000"/>
                          </a:solidFill>
                          <a:effectLst/>
                        </a:rPr>
                        <a:t>0.99932</a:t>
                      </a:r>
                      <a:endParaRPr lang="en-US" sz="1400" b="1" i="0" u="none" strike="noStrike" dirty="0">
                        <a:solidFill>
                          <a:srgbClr val="FF0000"/>
                        </a:solidFill>
                        <a:effectLst/>
                        <a:latin typeface="Courier New" panose="02070309020205020404" pitchFamily="49"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8930281"/>
                  </a:ext>
                </a:extLst>
              </a:tr>
              <a:tr h="496950">
                <a:tc>
                  <a:txBody>
                    <a:bodyPr/>
                    <a:lstStyle/>
                    <a:p>
                      <a:pPr algn="ctr" fontAlgn="b"/>
                      <a:r>
                        <a:rPr lang="en-US" sz="1400" u="none" strike="noStrike">
                          <a:effectLst/>
                        </a:rPr>
                        <a:t>Dataset C</a:t>
                      </a:r>
                      <a:endParaRPr lang="en-US" sz="14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0.99851</a:t>
                      </a:r>
                      <a:endParaRPr lang="en-US" sz="1400" b="0" i="0" u="none" strike="noStrike" dirty="0">
                        <a:solidFill>
                          <a:srgbClr val="000000"/>
                        </a:solidFill>
                        <a:effectLst/>
                        <a:latin typeface="Courier New" panose="02070309020205020404" pitchFamily="49"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4590158"/>
                  </a:ext>
                </a:extLst>
              </a:tr>
              <a:tr h="496950">
                <a:tc>
                  <a:txBody>
                    <a:bodyPr/>
                    <a:lstStyle/>
                    <a:p>
                      <a:pPr algn="ctr" fontAlgn="b"/>
                      <a:r>
                        <a:rPr lang="en-US" sz="1400" u="none" strike="noStrike">
                          <a:effectLst/>
                        </a:rPr>
                        <a:t>Dataset D</a:t>
                      </a:r>
                      <a:endParaRPr lang="en-US" sz="14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0.97394</a:t>
                      </a:r>
                      <a:endParaRPr lang="en-US" sz="1400" b="0" i="0" u="none" strike="noStrike">
                        <a:solidFill>
                          <a:srgbClr val="000000"/>
                        </a:solidFill>
                        <a:effectLst/>
                        <a:latin typeface="Courier New" panose="02070309020205020404" pitchFamily="49"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1339892"/>
                  </a:ext>
                </a:extLst>
              </a:tr>
              <a:tr h="496950">
                <a:tc>
                  <a:txBody>
                    <a:bodyPr/>
                    <a:lstStyle/>
                    <a:p>
                      <a:pPr algn="ctr" fontAlgn="b"/>
                      <a:r>
                        <a:rPr lang="en-US" sz="1400" u="none" strike="noStrike">
                          <a:effectLst/>
                        </a:rPr>
                        <a:t>Dataset E</a:t>
                      </a:r>
                      <a:endParaRPr lang="en-US" sz="14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0.97394</a:t>
                      </a:r>
                      <a:endParaRPr lang="en-US" sz="1400" b="0" i="0" u="none" strike="noStrike" dirty="0">
                        <a:solidFill>
                          <a:srgbClr val="000000"/>
                        </a:solidFill>
                        <a:effectLst/>
                        <a:latin typeface="Courier New" panose="02070309020205020404" pitchFamily="49"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7665729"/>
                  </a:ext>
                </a:extLst>
              </a:tr>
            </a:tbl>
          </a:graphicData>
        </a:graphic>
      </p:graphicFrame>
    </p:spTree>
    <p:extLst>
      <p:ext uri="{BB962C8B-B14F-4D97-AF65-F5344CB8AC3E}">
        <p14:creationId xmlns:p14="http://schemas.microsoft.com/office/powerpoint/2010/main" val="3433121261"/>
      </p:ext>
    </p:extLst>
  </p:cSld>
  <p:clrMapOvr>
    <a:masterClrMapping/>
  </p:clrMapOvr>
</p:sld>
</file>

<file path=ppt/theme/theme1.xml><?xml version="1.0" encoding="utf-8"?>
<a:theme xmlns:a="http://schemas.openxmlformats.org/drawingml/2006/main" name="Custom Design">
  <a:themeElements>
    <a:clrScheme name="Custom 3">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34333</TotalTime>
  <Words>1616</Words>
  <Application>Microsoft Office PowerPoint</Application>
  <PresentationFormat>On-screen Show (4:3)</PresentationFormat>
  <Paragraphs>353</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 Math</vt:lpstr>
      <vt:lpstr>Courier New</vt:lpstr>
      <vt:lpstr>Open Sans</vt:lpstr>
      <vt:lpstr>Custom Design</vt:lpstr>
      <vt:lpstr>PowerPoint Presentation</vt:lpstr>
      <vt:lpstr>Content</vt:lpstr>
      <vt:lpstr>Motivation and Introduction</vt:lpstr>
      <vt:lpstr>Data Sources</vt:lpstr>
      <vt:lpstr>Current Practice – Data Preprocessing</vt:lpstr>
      <vt:lpstr>Current Practice – K-means Algorithm</vt:lpstr>
      <vt:lpstr>Current Practice – K-means Algorithm</vt:lpstr>
      <vt:lpstr>Current Practice – K-means Algorithm</vt:lpstr>
      <vt:lpstr>Current Practice – K-means Algorithm</vt:lpstr>
      <vt:lpstr>Current Practice – K-means Algorithm</vt:lpstr>
      <vt:lpstr>Current Practice – K-means Algorithm</vt:lpstr>
      <vt:lpstr>Current Practice – K-means Algorithm</vt:lpstr>
      <vt:lpstr>Current Practice – K-means Algorithm</vt:lpstr>
      <vt:lpstr>PowerPoint Presentation</vt:lpstr>
      <vt:lpstr>Current Practice – K-means Algorithm</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omybadiafan@gmail.com</dc:creator>
  <cp:lastModifiedBy>Pingbo Tang</cp:lastModifiedBy>
  <cp:revision>179</cp:revision>
  <dcterms:created xsi:type="dcterms:W3CDTF">2019-08-29T02:48:57Z</dcterms:created>
  <dcterms:modified xsi:type="dcterms:W3CDTF">2022-03-26T23:15:38Z</dcterms:modified>
</cp:coreProperties>
</file>