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98" r:id="rId3"/>
    <p:sldMasterId id="2147483710" r:id="rId4"/>
    <p:sldMasterId id="2147483715" r:id="rId5"/>
    <p:sldMasterId id="2147483733" r:id="rId6"/>
    <p:sldMasterId id="2147483746" r:id="rId7"/>
  </p:sldMasterIdLst>
  <p:notesMasterIdLst>
    <p:notesMasterId r:id="rId51"/>
  </p:notesMasterIdLst>
  <p:sldIdLst>
    <p:sldId id="377" r:id="rId8"/>
    <p:sldId id="476" r:id="rId9"/>
    <p:sldId id="459" r:id="rId10"/>
    <p:sldId id="399" r:id="rId11"/>
    <p:sldId id="431" r:id="rId12"/>
    <p:sldId id="434" r:id="rId13"/>
    <p:sldId id="438" r:id="rId14"/>
    <p:sldId id="465" r:id="rId15"/>
    <p:sldId id="466" r:id="rId16"/>
    <p:sldId id="467" r:id="rId17"/>
    <p:sldId id="474" r:id="rId18"/>
    <p:sldId id="475" r:id="rId19"/>
    <p:sldId id="488" r:id="rId20"/>
    <p:sldId id="489" r:id="rId21"/>
    <p:sldId id="490" r:id="rId22"/>
    <p:sldId id="454" r:id="rId23"/>
    <p:sldId id="460" r:id="rId24"/>
    <p:sldId id="455" r:id="rId25"/>
    <p:sldId id="456" r:id="rId26"/>
    <p:sldId id="446" r:id="rId27"/>
    <p:sldId id="482" r:id="rId28"/>
    <p:sldId id="483" r:id="rId29"/>
    <p:sldId id="485" r:id="rId30"/>
    <p:sldId id="484" r:id="rId31"/>
    <p:sldId id="491" r:id="rId32"/>
    <p:sldId id="477" r:id="rId33"/>
    <p:sldId id="400" r:id="rId34"/>
    <p:sldId id="402" r:id="rId35"/>
    <p:sldId id="404" r:id="rId36"/>
    <p:sldId id="413" r:id="rId37"/>
    <p:sldId id="502" r:id="rId38"/>
    <p:sldId id="493" r:id="rId39"/>
    <p:sldId id="494" r:id="rId40"/>
    <p:sldId id="495" r:id="rId41"/>
    <p:sldId id="496" r:id="rId42"/>
    <p:sldId id="497" r:id="rId43"/>
    <p:sldId id="498" r:id="rId44"/>
    <p:sldId id="499" r:id="rId45"/>
    <p:sldId id="500" r:id="rId46"/>
    <p:sldId id="501" r:id="rId47"/>
    <p:sldId id="492" r:id="rId48"/>
    <p:sldId id="503" r:id="rId49"/>
    <p:sldId id="41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247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17052C-AA08-4F99-90B6-BE4F373532A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657E22-26DF-4B7E-89DC-EC7644785C81}">
      <dgm:prSet phldrT="[Text]"/>
      <dgm:spPr/>
      <dgm:t>
        <a:bodyPr/>
        <a:lstStyle/>
        <a:p>
          <a:r>
            <a:rPr lang="en-US" dirty="0"/>
            <a:t>Purpose</a:t>
          </a:r>
        </a:p>
      </dgm:t>
    </dgm:pt>
    <dgm:pt modelId="{2A861D56-80B3-4651-93BD-8BD46041F690}" type="parTrans" cxnId="{06E5C48B-F40D-46C5-B844-8347208FE90D}">
      <dgm:prSet/>
      <dgm:spPr/>
      <dgm:t>
        <a:bodyPr/>
        <a:lstStyle/>
        <a:p>
          <a:endParaRPr lang="en-US"/>
        </a:p>
      </dgm:t>
    </dgm:pt>
    <dgm:pt modelId="{2AC386F5-81A5-418B-AAC5-D3BA2942927D}" type="sibTrans" cxnId="{06E5C48B-F40D-46C5-B844-8347208FE90D}">
      <dgm:prSet/>
      <dgm:spPr/>
      <dgm:t>
        <a:bodyPr/>
        <a:lstStyle/>
        <a:p>
          <a:endParaRPr lang="en-US"/>
        </a:p>
      </dgm:t>
    </dgm:pt>
    <dgm:pt modelId="{4869EF3F-99E2-488D-BF50-253FF83E0BB2}">
      <dgm:prSet phldrT="[Text]"/>
      <dgm:spPr/>
      <dgm:t>
        <a:bodyPr/>
        <a:lstStyle/>
        <a:p>
          <a:r>
            <a:rPr lang="en-US" dirty="0"/>
            <a:t>The Smart Belt Coalition will organize for the economic benefit, safety, and welfare of the partner states.</a:t>
          </a:r>
        </a:p>
      </dgm:t>
    </dgm:pt>
    <dgm:pt modelId="{AD542CE7-671C-4406-A09C-BB7D6B218485}" type="parTrans" cxnId="{05B048D7-650B-4E7E-B423-A02FE0BF50A6}">
      <dgm:prSet/>
      <dgm:spPr/>
      <dgm:t>
        <a:bodyPr/>
        <a:lstStyle/>
        <a:p>
          <a:endParaRPr lang="en-US"/>
        </a:p>
      </dgm:t>
    </dgm:pt>
    <dgm:pt modelId="{060180B2-6E13-491C-A70B-C3BA900FEA71}" type="sibTrans" cxnId="{05B048D7-650B-4E7E-B423-A02FE0BF50A6}">
      <dgm:prSet/>
      <dgm:spPr/>
      <dgm:t>
        <a:bodyPr/>
        <a:lstStyle/>
        <a:p>
          <a:endParaRPr lang="en-US"/>
        </a:p>
      </dgm:t>
    </dgm:pt>
    <dgm:pt modelId="{44B27DC6-60D7-462A-8F24-C2C77B86D658}">
      <dgm:prSet phldrT="[Text]"/>
      <dgm:spPr/>
      <dgm:t>
        <a:bodyPr/>
        <a:lstStyle/>
        <a:p>
          <a:r>
            <a:rPr lang="en-US" dirty="0"/>
            <a:t>Vision</a:t>
          </a:r>
        </a:p>
      </dgm:t>
    </dgm:pt>
    <dgm:pt modelId="{556158DB-F02C-4050-87BF-7D2C79241DB8}" type="parTrans" cxnId="{1CB9FDF5-0844-40F8-97FE-EC2BD56D26EE}">
      <dgm:prSet/>
      <dgm:spPr/>
      <dgm:t>
        <a:bodyPr/>
        <a:lstStyle/>
        <a:p>
          <a:endParaRPr lang="en-US"/>
        </a:p>
      </dgm:t>
    </dgm:pt>
    <dgm:pt modelId="{F848CD36-1F70-4235-AA9A-1DB8A9077E8D}" type="sibTrans" cxnId="{1CB9FDF5-0844-40F8-97FE-EC2BD56D26EE}">
      <dgm:prSet/>
      <dgm:spPr/>
      <dgm:t>
        <a:bodyPr/>
        <a:lstStyle/>
        <a:p>
          <a:endParaRPr lang="en-US"/>
        </a:p>
      </dgm:t>
    </dgm:pt>
    <dgm:pt modelId="{580A281F-C603-49F3-89D2-402298946379}">
      <dgm:prSet phldrT="[Text]"/>
      <dgm:spPr/>
      <dgm:t>
        <a:bodyPr/>
        <a:lstStyle/>
        <a:p>
          <a:r>
            <a:rPr lang="en-US" dirty="0"/>
            <a:t>The Coalition’s </a:t>
          </a:r>
          <a:r>
            <a:rPr lang="en-US" b="1" dirty="0"/>
            <a:t>Vision</a:t>
          </a:r>
          <a:r>
            <a:rPr lang="en-US" dirty="0"/>
            <a:t> is to be a multi-jurisdictional network that fosters the advancement of connected and automated vehicle  technology.</a:t>
          </a:r>
        </a:p>
      </dgm:t>
    </dgm:pt>
    <dgm:pt modelId="{25D8DF20-BD4D-4884-A4FE-D592C1CCD270}" type="parTrans" cxnId="{132C68EB-DE89-466E-9F99-C9AF5EDD0EB5}">
      <dgm:prSet/>
      <dgm:spPr/>
      <dgm:t>
        <a:bodyPr/>
        <a:lstStyle/>
        <a:p>
          <a:endParaRPr lang="en-US"/>
        </a:p>
      </dgm:t>
    </dgm:pt>
    <dgm:pt modelId="{7D8C3F75-7729-405D-8AAD-E1D168497913}" type="sibTrans" cxnId="{132C68EB-DE89-466E-9F99-C9AF5EDD0EB5}">
      <dgm:prSet/>
      <dgm:spPr/>
      <dgm:t>
        <a:bodyPr/>
        <a:lstStyle/>
        <a:p>
          <a:endParaRPr lang="en-US"/>
        </a:p>
      </dgm:t>
    </dgm:pt>
    <dgm:pt modelId="{F5BF8549-8CB6-4FE3-AEDB-EF4B2FADE998}">
      <dgm:prSet phldrT="[Text]"/>
      <dgm:spPr/>
      <dgm:t>
        <a:bodyPr/>
        <a:lstStyle/>
        <a:p>
          <a:r>
            <a:rPr lang="en-US" dirty="0"/>
            <a:t>Mission</a:t>
          </a:r>
        </a:p>
      </dgm:t>
    </dgm:pt>
    <dgm:pt modelId="{8E223968-6A13-47FB-8308-371792C9D28E}" type="parTrans" cxnId="{BAC42F49-807B-4330-8E7A-31EF7E42DF77}">
      <dgm:prSet/>
      <dgm:spPr/>
      <dgm:t>
        <a:bodyPr/>
        <a:lstStyle/>
        <a:p>
          <a:endParaRPr lang="en-US"/>
        </a:p>
      </dgm:t>
    </dgm:pt>
    <dgm:pt modelId="{A8AA10C8-A34F-48B0-8681-B913E789CC2B}" type="sibTrans" cxnId="{BAC42F49-807B-4330-8E7A-31EF7E42DF77}">
      <dgm:prSet/>
      <dgm:spPr/>
      <dgm:t>
        <a:bodyPr/>
        <a:lstStyle/>
        <a:p>
          <a:endParaRPr lang="en-US"/>
        </a:p>
      </dgm:t>
    </dgm:pt>
    <dgm:pt modelId="{7974BAD0-B1F2-4BCC-A5D1-B5BFB99EE3E7}">
      <dgm:prSet phldrT="[Text]"/>
      <dgm:spPr/>
      <dgm:t>
        <a:bodyPr/>
        <a:lstStyle/>
        <a:p>
          <a:r>
            <a:rPr lang="en-US" dirty="0"/>
            <a:t>The Coalition’s </a:t>
          </a:r>
          <a:r>
            <a:rPr lang="en-US" b="1" dirty="0"/>
            <a:t>Mission</a:t>
          </a:r>
          <a:r>
            <a:rPr lang="en-US" dirty="0"/>
            <a:t> is to create a mechanism for transportation agencies, academic institutions, and others to collaborate on connected and automated vehicle initiatives.</a:t>
          </a:r>
        </a:p>
      </dgm:t>
    </dgm:pt>
    <dgm:pt modelId="{D7DBDCBF-8BBA-4DB4-97B2-773E758D1427}" type="parTrans" cxnId="{7D5EFC76-B716-4024-BB80-BD0D2D3D872D}">
      <dgm:prSet/>
      <dgm:spPr/>
      <dgm:t>
        <a:bodyPr/>
        <a:lstStyle/>
        <a:p>
          <a:endParaRPr lang="en-US"/>
        </a:p>
      </dgm:t>
    </dgm:pt>
    <dgm:pt modelId="{E93DE043-9C9B-4EBE-9CE2-6D5876F4C43D}" type="sibTrans" cxnId="{7D5EFC76-B716-4024-BB80-BD0D2D3D872D}">
      <dgm:prSet/>
      <dgm:spPr/>
      <dgm:t>
        <a:bodyPr/>
        <a:lstStyle/>
        <a:p>
          <a:endParaRPr lang="en-US"/>
        </a:p>
      </dgm:t>
    </dgm:pt>
    <dgm:pt modelId="{19DCCDBB-A7F2-4375-ADE2-3FC57C8E0CC3}" type="pres">
      <dgm:prSet presAssocID="{8917052C-AA08-4F99-90B6-BE4F373532A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1E35AB-EAEF-40A9-9F76-05EE6FB2F6CB}" type="pres">
      <dgm:prSet presAssocID="{68657E22-26DF-4B7E-89DC-EC7644785C81}" presName="composite" presStyleCnt="0"/>
      <dgm:spPr/>
    </dgm:pt>
    <dgm:pt modelId="{77A773EE-1D02-4906-B619-B08383944782}" type="pres">
      <dgm:prSet presAssocID="{68657E22-26DF-4B7E-89DC-EC7644785C8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BC9BA4-723C-40CF-B1E8-ADEAAACB3429}" type="pres">
      <dgm:prSet presAssocID="{68657E22-26DF-4B7E-89DC-EC7644785C8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8E08D3-480C-4B49-A3D8-3BF407D06FE6}" type="pres">
      <dgm:prSet presAssocID="{2AC386F5-81A5-418B-AAC5-D3BA2942927D}" presName="sp" presStyleCnt="0"/>
      <dgm:spPr/>
    </dgm:pt>
    <dgm:pt modelId="{6242245F-8BA4-4E53-A0A6-6D1CD6F72086}" type="pres">
      <dgm:prSet presAssocID="{44B27DC6-60D7-462A-8F24-C2C77B86D658}" presName="composite" presStyleCnt="0"/>
      <dgm:spPr/>
    </dgm:pt>
    <dgm:pt modelId="{073C3DEB-4843-48F9-96CF-8142880460EB}" type="pres">
      <dgm:prSet presAssocID="{44B27DC6-60D7-462A-8F24-C2C77B86D65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740C09-268A-4B5C-846B-55242C2F03AE}" type="pres">
      <dgm:prSet presAssocID="{44B27DC6-60D7-462A-8F24-C2C77B86D65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0BAFD7-78BC-45E8-B3E7-715EFB7E3A88}" type="pres">
      <dgm:prSet presAssocID="{F848CD36-1F70-4235-AA9A-1DB8A9077E8D}" presName="sp" presStyleCnt="0"/>
      <dgm:spPr/>
    </dgm:pt>
    <dgm:pt modelId="{373F4421-796E-4FA4-A678-8C9ECA3C71CD}" type="pres">
      <dgm:prSet presAssocID="{F5BF8549-8CB6-4FE3-AEDB-EF4B2FADE998}" presName="composite" presStyleCnt="0"/>
      <dgm:spPr/>
    </dgm:pt>
    <dgm:pt modelId="{BC546767-233D-4721-9269-77ED8F8AA8E7}" type="pres">
      <dgm:prSet presAssocID="{F5BF8549-8CB6-4FE3-AEDB-EF4B2FADE99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04DC62-B1CA-47BF-B1A7-A4688A24FE04}" type="pres">
      <dgm:prSet presAssocID="{F5BF8549-8CB6-4FE3-AEDB-EF4B2FADE99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B048D7-650B-4E7E-B423-A02FE0BF50A6}" srcId="{68657E22-26DF-4B7E-89DC-EC7644785C81}" destId="{4869EF3F-99E2-488D-BF50-253FF83E0BB2}" srcOrd="0" destOrd="0" parTransId="{AD542CE7-671C-4406-A09C-BB7D6B218485}" sibTransId="{060180B2-6E13-491C-A70B-C3BA900FEA71}"/>
    <dgm:cxn modelId="{BAC42F49-807B-4330-8E7A-31EF7E42DF77}" srcId="{8917052C-AA08-4F99-90B6-BE4F373532A2}" destId="{F5BF8549-8CB6-4FE3-AEDB-EF4B2FADE998}" srcOrd="2" destOrd="0" parTransId="{8E223968-6A13-47FB-8308-371792C9D28E}" sibTransId="{A8AA10C8-A34F-48B0-8681-B913E789CC2B}"/>
    <dgm:cxn modelId="{132C68EB-DE89-466E-9F99-C9AF5EDD0EB5}" srcId="{44B27DC6-60D7-462A-8F24-C2C77B86D658}" destId="{580A281F-C603-49F3-89D2-402298946379}" srcOrd="0" destOrd="0" parTransId="{25D8DF20-BD4D-4884-A4FE-D592C1CCD270}" sibTransId="{7D8C3F75-7729-405D-8AAD-E1D168497913}"/>
    <dgm:cxn modelId="{0693B606-5F3C-4F5A-8F95-C460AB69F6FE}" type="presOf" srcId="{68657E22-26DF-4B7E-89DC-EC7644785C81}" destId="{77A773EE-1D02-4906-B619-B08383944782}" srcOrd="0" destOrd="0" presId="urn:microsoft.com/office/officeart/2005/8/layout/chevron2"/>
    <dgm:cxn modelId="{FFED3405-4A91-43A5-8B05-17428E4AE884}" type="presOf" srcId="{44B27DC6-60D7-462A-8F24-C2C77B86D658}" destId="{073C3DEB-4843-48F9-96CF-8142880460EB}" srcOrd="0" destOrd="0" presId="urn:microsoft.com/office/officeart/2005/8/layout/chevron2"/>
    <dgm:cxn modelId="{6DD643F9-1D44-40A8-8E1F-EA0E5AC6CF1E}" type="presOf" srcId="{7974BAD0-B1F2-4BCC-A5D1-B5BFB99EE3E7}" destId="{B504DC62-B1CA-47BF-B1A7-A4688A24FE04}" srcOrd="0" destOrd="0" presId="urn:microsoft.com/office/officeart/2005/8/layout/chevron2"/>
    <dgm:cxn modelId="{06E5C48B-F40D-46C5-B844-8347208FE90D}" srcId="{8917052C-AA08-4F99-90B6-BE4F373532A2}" destId="{68657E22-26DF-4B7E-89DC-EC7644785C81}" srcOrd="0" destOrd="0" parTransId="{2A861D56-80B3-4651-93BD-8BD46041F690}" sibTransId="{2AC386F5-81A5-418B-AAC5-D3BA2942927D}"/>
    <dgm:cxn modelId="{B3ED34AE-5D8E-4FF0-8002-C98111D06123}" type="presOf" srcId="{8917052C-AA08-4F99-90B6-BE4F373532A2}" destId="{19DCCDBB-A7F2-4375-ADE2-3FC57C8E0CC3}" srcOrd="0" destOrd="0" presId="urn:microsoft.com/office/officeart/2005/8/layout/chevron2"/>
    <dgm:cxn modelId="{7D5EFC76-B716-4024-BB80-BD0D2D3D872D}" srcId="{F5BF8549-8CB6-4FE3-AEDB-EF4B2FADE998}" destId="{7974BAD0-B1F2-4BCC-A5D1-B5BFB99EE3E7}" srcOrd="0" destOrd="0" parTransId="{D7DBDCBF-8BBA-4DB4-97B2-773E758D1427}" sibTransId="{E93DE043-9C9B-4EBE-9CE2-6D5876F4C43D}"/>
    <dgm:cxn modelId="{935AD064-219C-468B-A5D8-677EEEB52E1E}" type="presOf" srcId="{4869EF3F-99E2-488D-BF50-253FF83E0BB2}" destId="{F0BC9BA4-723C-40CF-B1E8-ADEAAACB3429}" srcOrd="0" destOrd="0" presId="urn:microsoft.com/office/officeart/2005/8/layout/chevron2"/>
    <dgm:cxn modelId="{E3DEFAD4-1A9D-472E-9D9A-30C14026C9F4}" type="presOf" srcId="{F5BF8549-8CB6-4FE3-AEDB-EF4B2FADE998}" destId="{BC546767-233D-4721-9269-77ED8F8AA8E7}" srcOrd="0" destOrd="0" presId="urn:microsoft.com/office/officeart/2005/8/layout/chevron2"/>
    <dgm:cxn modelId="{EE0AB975-BDE0-4FB6-8D3F-5A0A52736DAB}" type="presOf" srcId="{580A281F-C603-49F3-89D2-402298946379}" destId="{4B740C09-268A-4B5C-846B-55242C2F03AE}" srcOrd="0" destOrd="0" presId="urn:microsoft.com/office/officeart/2005/8/layout/chevron2"/>
    <dgm:cxn modelId="{1CB9FDF5-0844-40F8-97FE-EC2BD56D26EE}" srcId="{8917052C-AA08-4F99-90B6-BE4F373532A2}" destId="{44B27DC6-60D7-462A-8F24-C2C77B86D658}" srcOrd="1" destOrd="0" parTransId="{556158DB-F02C-4050-87BF-7D2C79241DB8}" sibTransId="{F848CD36-1F70-4235-AA9A-1DB8A9077E8D}"/>
    <dgm:cxn modelId="{A1EF1DA6-C109-4880-AB3A-81A26C529E5C}" type="presParOf" srcId="{19DCCDBB-A7F2-4375-ADE2-3FC57C8E0CC3}" destId="{5F1E35AB-EAEF-40A9-9F76-05EE6FB2F6CB}" srcOrd="0" destOrd="0" presId="urn:microsoft.com/office/officeart/2005/8/layout/chevron2"/>
    <dgm:cxn modelId="{9241AAA2-0611-4658-8CA4-DE554A250171}" type="presParOf" srcId="{5F1E35AB-EAEF-40A9-9F76-05EE6FB2F6CB}" destId="{77A773EE-1D02-4906-B619-B08383944782}" srcOrd="0" destOrd="0" presId="urn:microsoft.com/office/officeart/2005/8/layout/chevron2"/>
    <dgm:cxn modelId="{7CDB529A-4564-40EF-827F-AE65832DCD26}" type="presParOf" srcId="{5F1E35AB-EAEF-40A9-9F76-05EE6FB2F6CB}" destId="{F0BC9BA4-723C-40CF-B1E8-ADEAAACB3429}" srcOrd="1" destOrd="0" presId="urn:microsoft.com/office/officeart/2005/8/layout/chevron2"/>
    <dgm:cxn modelId="{EFF62D5F-D39B-42A8-8A80-6855FC5E0A0A}" type="presParOf" srcId="{19DCCDBB-A7F2-4375-ADE2-3FC57C8E0CC3}" destId="{6F8E08D3-480C-4B49-A3D8-3BF407D06FE6}" srcOrd="1" destOrd="0" presId="urn:microsoft.com/office/officeart/2005/8/layout/chevron2"/>
    <dgm:cxn modelId="{CC4278E5-7BFD-4B67-A2AD-350E48F69E3E}" type="presParOf" srcId="{19DCCDBB-A7F2-4375-ADE2-3FC57C8E0CC3}" destId="{6242245F-8BA4-4E53-A0A6-6D1CD6F72086}" srcOrd="2" destOrd="0" presId="urn:microsoft.com/office/officeart/2005/8/layout/chevron2"/>
    <dgm:cxn modelId="{6E29E421-3685-4FF8-8212-4EC36B1BCE72}" type="presParOf" srcId="{6242245F-8BA4-4E53-A0A6-6D1CD6F72086}" destId="{073C3DEB-4843-48F9-96CF-8142880460EB}" srcOrd="0" destOrd="0" presId="urn:microsoft.com/office/officeart/2005/8/layout/chevron2"/>
    <dgm:cxn modelId="{B8CFBB7C-3AC0-40CA-97D1-B973DE0D2780}" type="presParOf" srcId="{6242245F-8BA4-4E53-A0A6-6D1CD6F72086}" destId="{4B740C09-268A-4B5C-846B-55242C2F03AE}" srcOrd="1" destOrd="0" presId="urn:microsoft.com/office/officeart/2005/8/layout/chevron2"/>
    <dgm:cxn modelId="{4D2CAB77-23E7-4007-8778-73E36C8BA057}" type="presParOf" srcId="{19DCCDBB-A7F2-4375-ADE2-3FC57C8E0CC3}" destId="{A00BAFD7-78BC-45E8-B3E7-715EFB7E3A88}" srcOrd="3" destOrd="0" presId="urn:microsoft.com/office/officeart/2005/8/layout/chevron2"/>
    <dgm:cxn modelId="{4C1EA0C5-E0AD-4BE4-9F86-24EBE3671A11}" type="presParOf" srcId="{19DCCDBB-A7F2-4375-ADE2-3FC57C8E0CC3}" destId="{373F4421-796E-4FA4-A678-8C9ECA3C71CD}" srcOrd="4" destOrd="0" presId="urn:microsoft.com/office/officeart/2005/8/layout/chevron2"/>
    <dgm:cxn modelId="{62E0AEA8-0C5D-4B7D-B815-C9285E763912}" type="presParOf" srcId="{373F4421-796E-4FA4-A678-8C9ECA3C71CD}" destId="{BC546767-233D-4721-9269-77ED8F8AA8E7}" srcOrd="0" destOrd="0" presId="urn:microsoft.com/office/officeart/2005/8/layout/chevron2"/>
    <dgm:cxn modelId="{90A3E569-5D9A-444B-AC60-B81D1862DA20}" type="presParOf" srcId="{373F4421-796E-4FA4-A678-8C9ECA3C71CD}" destId="{B504DC62-B1CA-47BF-B1A7-A4688A24FE0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773EE-1D02-4906-B619-B08383944782}">
      <dsp:nvSpPr>
        <dsp:cNvPr id="0" name=""/>
        <dsp:cNvSpPr/>
      </dsp:nvSpPr>
      <dsp:spPr>
        <a:xfrm rot="5400000">
          <a:off x="-236968" y="238885"/>
          <a:ext cx="1579786" cy="11058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Purpose</a:t>
          </a:r>
        </a:p>
      </dsp:txBody>
      <dsp:txXfrm rot="-5400000">
        <a:off x="0" y="554842"/>
        <a:ext cx="1105850" cy="473936"/>
      </dsp:txXfrm>
    </dsp:sp>
    <dsp:sp modelId="{F0BC9BA4-723C-40CF-B1E8-ADEAAACB3429}">
      <dsp:nvSpPr>
        <dsp:cNvPr id="0" name=""/>
        <dsp:cNvSpPr/>
      </dsp:nvSpPr>
      <dsp:spPr>
        <a:xfrm rot="5400000">
          <a:off x="4205729" y="-3097961"/>
          <a:ext cx="1026861" cy="72266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The Smart Belt Coalition will organize for the economic benefit, safety, and welfare of the partner states.</a:t>
          </a:r>
        </a:p>
      </dsp:txBody>
      <dsp:txXfrm rot="-5400000">
        <a:off x="1105851" y="52044"/>
        <a:ext cx="7176492" cy="926607"/>
      </dsp:txXfrm>
    </dsp:sp>
    <dsp:sp modelId="{073C3DEB-4843-48F9-96CF-8142880460EB}">
      <dsp:nvSpPr>
        <dsp:cNvPr id="0" name=""/>
        <dsp:cNvSpPr/>
      </dsp:nvSpPr>
      <dsp:spPr>
        <a:xfrm rot="5400000">
          <a:off x="-236968" y="1624331"/>
          <a:ext cx="1579786" cy="11058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Vision</a:t>
          </a:r>
        </a:p>
      </dsp:txBody>
      <dsp:txXfrm rot="-5400000">
        <a:off x="0" y="1940288"/>
        <a:ext cx="1105850" cy="473936"/>
      </dsp:txXfrm>
    </dsp:sp>
    <dsp:sp modelId="{4B740C09-268A-4B5C-846B-55242C2F03AE}">
      <dsp:nvSpPr>
        <dsp:cNvPr id="0" name=""/>
        <dsp:cNvSpPr/>
      </dsp:nvSpPr>
      <dsp:spPr>
        <a:xfrm rot="5400000">
          <a:off x="4205729" y="-1712515"/>
          <a:ext cx="1026861" cy="72266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The Coalition’s </a:t>
          </a:r>
          <a:r>
            <a:rPr lang="en-US" sz="2100" b="1" kern="1200" dirty="0"/>
            <a:t>Vision</a:t>
          </a:r>
          <a:r>
            <a:rPr lang="en-US" sz="2100" kern="1200" dirty="0"/>
            <a:t> is to be a multi-jurisdictional network that fosters the advancement of connected and automated vehicle  technology.</a:t>
          </a:r>
        </a:p>
      </dsp:txBody>
      <dsp:txXfrm rot="-5400000">
        <a:off x="1105851" y="1437490"/>
        <a:ext cx="7176492" cy="926607"/>
      </dsp:txXfrm>
    </dsp:sp>
    <dsp:sp modelId="{BC546767-233D-4721-9269-77ED8F8AA8E7}">
      <dsp:nvSpPr>
        <dsp:cNvPr id="0" name=""/>
        <dsp:cNvSpPr/>
      </dsp:nvSpPr>
      <dsp:spPr>
        <a:xfrm rot="5400000">
          <a:off x="-236968" y="3009776"/>
          <a:ext cx="1579786" cy="11058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Mission</a:t>
          </a:r>
        </a:p>
      </dsp:txBody>
      <dsp:txXfrm rot="-5400000">
        <a:off x="0" y="3325733"/>
        <a:ext cx="1105850" cy="473936"/>
      </dsp:txXfrm>
    </dsp:sp>
    <dsp:sp modelId="{B504DC62-B1CA-47BF-B1A7-A4688A24FE04}">
      <dsp:nvSpPr>
        <dsp:cNvPr id="0" name=""/>
        <dsp:cNvSpPr/>
      </dsp:nvSpPr>
      <dsp:spPr>
        <a:xfrm rot="5400000">
          <a:off x="4205729" y="-327070"/>
          <a:ext cx="1026861" cy="72266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The Coalition’s </a:t>
          </a:r>
          <a:r>
            <a:rPr lang="en-US" sz="2100" b="1" kern="1200" dirty="0"/>
            <a:t>Mission</a:t>
          </a:r>
          <a:r>
            <a:rPr lang="en-US" sz="2100" kern="1200" dirty="0"/>
            <a:t> is to create a mechanism for transportation agencies, academic institutions, and others to collaborate on connected and automated vehicle initiatives.</a:t>
          </a:r>
        </a:p>
      </dsp:txBody>
      <dsp:txXfrm rot="-5400000">
        <a:off x="1105851" y="2822935"/>
        <a:ext cx="7176492" cy="926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874F-BFB3-410D-9BD3-6C04D3E36742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4B126-1566-4E2B-A3B5-3CCFDA1F3F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Traffic21 is a University wide initiative.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purpose today is not so much to report on research results; </a:t>
            </a:r>
          </a:p>
          <a:p>
            <a:r>
              <a:rPr lang="en-US" baseline="0" dirty="0" smtClean="0"/>
              <a:t>but rather to report on a research program.</a:t>
            </a:r>
          </a:p>
          <a:p>
            <a:r>
              <a:rPr lang="en-US" baseline="0" dirty="0" smtClean="0"/>
              <a:t>One which may provide you with an opportunity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25558-CEEE-4199-B012-2BEE1B570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936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2/10 BT comment: Add photos/graphics.</a:t>
            </a:r>
          </a:p>
        </p:txBody>
      </p:sp>
    </p:spTree>
    <p:extLst>
      <p:ext uri="{BB962C8B-B14F-4D97-AF65-F5344CB8AC3E}">
        <p14:creationId xmlns:p14="http://schemas.microsoft.com/office/powerpoint/2010/main" val="976484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With this slide I will talk about what connected vehicle technology is, and how it works.</a:t>
            </a:r>
          </a:p>
          <a:p>
            <a:r>
              <a:rPr lang="en-US">
                <a:latin typeface="Calibri" charset="0"/>
              </a:rPr>
              <a:t>It addresses all types of vehicles, pedestrians, cyclists</a:t>
            </a:r>
          </a:p>
          <a:p>
            <a:r>
              <a:rPr lang="en-US">
                <a:latin typeface="Calibri" charset="0"/>
              </a:rPr>
              <a:t>Give examples of the safety, mobility and sustainability applications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8952" indent="-28036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464" indent="-22429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049" indent="-22429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636" indent="-22429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221" indent="-2242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5805" indent="-2242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392" indent="-2242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2977" indent="-2242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838F50-CBCF-CD4A-9B1C-8F91617A53BD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88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2778B-4E68-8043-AC37-471F9C0C27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77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6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04B42D-4982-4CE7-923A-2B511054FD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623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23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dirty="0" smtClean="0"/>
              <a:t>Surtrac</a:t>
            </a:r>
            <a:r>
              <a:rPr lang="en-US" baseline="0" dirty="0" smtClean="0"/>
              <a:t> is already installed at 50 intersections in Pittsburgh.</a:t>
            </a:r>
          </a:p>
          <a:p>
            <a:pPr marL="0" indent="0">
              <a:buFont typeface="Arial"/>
              <a:buNone/>
            </a:pPr>
            <a:endParaRPr lang="en-US" baseline="0" dirty="0" smtClean="0"/>
          </a:p>
          <a:p>
            <a:pPr marL="0" indent="0">
              <a:buFont typeface="Arial"/>
              <a:buNone/>
            </a:pPr>
            <a:r>
              <a:rPr lang="en-US" baseline="0" dirty="0" smtClean="0"/>
              <a:t>When U.S. Department of Transportation Secretary Anthony Foxx was in Pittsburgh 2 weeks ago, he announced an $11 million grant to expand Surtrac to 150 more intersections in the city over the next 3 years, with additional funding coming from </a:t>
            </a:r>
            <a:r>
              <a:rPr lang="en-US" baseline="0" dirty="0" err="1" smtClean="0"/>
              <a:t>PennDOT</a:t>
            </a:r>
            <a:r>
              <a:rPr lang="en-US" baseline="0" dirty="0" smtClean="0"/>
              <a:t> and the city of Pittsburgh.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779A7-C49F-5944-98D0-6E4A7FFE8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900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458788"/>
            <a:ext cx="5484812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Anyone</a:t>
            </a:r>
            <a:r>
              <a:rPr lang="en-US" baseline="0" dirty="0" smtClean="0"/>
              <a:t> have the horizontal image of this information?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70BAB-493A-4593-95B0-382775B89CB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45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5385B-2151-43FA-A76E-50BAE61F2F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5/12/2014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8 and Summary of All Findings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903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A50A37-4DE5-469A-8686-A10FA34A6FE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605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2/10 BT comment: </a:t>
            </a:r>
          </a:p>
          <a:p>
            <a:pPr marL="228600" indent="-228600">
              <a:buAutoNum type="arabicPeriod"/>
            </a:pPr>
            <a:r>
              <a:rPr lang="en-US" dirty="0"/>
              <a:t>Use wide slide format</a:t>
            </a:r>
          </a:p>
          <a:p>
            <a:pPr marL="228600" indent="-228600">
              <a:buAutoNum type="arabicPeriod"/>
            </a:pPr>
            <a:r>
              <a:rPr lang="en-US" dirty="0"/>
              <a:t>Use template with SMART Belt Coalition</a:t>
            </a:r>
            <a:r>
              <a:rPr lang="en-US" baseline="0" dirty="0"/>
              <a:t> and Member logos (all along the bottom of the slide)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744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823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34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820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2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23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92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8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16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1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27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2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603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58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92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3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39644" y="4621994"/>
            <a:ext cx="10363200" cy="1470025"/>
          </a:xfrm>
        </p:spPr>
        <p:txBody>
          <a:bodyPr anchor="b" anchorCtr="0">
            <a:normAutofit/>
          </a:bodyPr>
          <a:lstStyle>
            <a:lvl1pPr algn="r">
              <a:defRPr sz="3600" b="1" i="0">
                <a:solidFill>
                  <a:srgbClr val="021452"/>
                </a:solidFill>
                <a:latin typeface="+mj-lt"/>
                <a:cs typeface="ApexNew-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354044" y="6215135"/>
            <a:ext cx="9448800" cy="637901"/>
          </a:xfrm>
        </p:spPr>
        <p:txBody>
          <a:bodyPr>
            <a:normAutofit/>
          </a:bodyPr>
          <a:lstStyle>
            <a:lvl1pPr marL="0" indent="0" algn="r">
              <a:buNone/>
              <a:defRPr sz="2400" b="0" i="0">
                <a:solidFill>
                  <a:srgbClr val="021452"/>
                </a:solidFill>
                <a:latin typeface="+mn-lt"/>
                <a:cs typeface="ApexNew-Medium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2438400" y="0"/>
            <a:ext cx="9753600" cy="5132832"/>
          </a:xfrm>
        </p:spPr>
        <p:txBody>
          <a:bodyPr/>
          <a:lstStyle>
            <a:lvl1pPr>
              <a:defRPr>
                <a:solidFill>
                  <a:srgbClr val="021452"/>
                </a:solidFill>
                <a:latin typeface="+mn-lt"/>
              </a:defRPr>
            </a:lvl1pPr>
          </a:lstStyle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4271106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76200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627529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30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56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9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9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44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6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902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04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030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16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771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96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10972800" cy="4495800"/>
          </a:xfrm>
        </p:spPr>
        <p:txBody>
          <a:bodyPr/>
          <a:lstStyle>
            <a:lvl2pPr marL="658368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73152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2F2F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05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73152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2F2F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5384800" cy="4419600"/>
          </a:xfrm>
        </p:spPr>
        <p:txBody>
          <a:bodyPr/>
          <a:lstStyle>
            <a:lvl1pPr>
              <a:defRPr sz="1600"/>
            </a:lvl1pPr>
            <a:lvl2pPr marL="658368"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384800" cy="4419600"/>
          </a:xfrm>
        </p:spPr>
        <p:txBody>
          <a:bodyPr/>
          <a:lstStyle>
            <a:lvl1pPr>
              <a:defRPr sz="1600"/>
            </a:lvl1pPr>
            <a:lvl2pPr marL="658368"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4110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73152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2F2F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53273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8980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10972800" cy="4495800"/>
          </a:xfrm>
        </p:spPr>
        <p:txBody>
          <a:bodyPr/>
          <a:lstStyle>
            <a:lvl2pPr marL="658368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73152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2F2F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384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02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73152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2F2F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5384800" cy="4419600"/>
          </a:xfrm>
        </p:spPr>
        <p:txBody>
          <a:bodyPr/>
          <a:lstStyle>
            <a:lvl1pPr>
              <a:defRPr sz="1600"/>
            </a:lvl1pPr>
            <a:lvl2pPr marL="658368"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384800" cy="4419600"/>
          </a:xfrm>
        </p:spPr>
        <p:txBody>
          <a:bodyPr/>
          <a:lstStyle>
            <a:lvl1pPr>
              <a:defRPr sz="1600"/>
            </a:lvl1pPr>
            <a:lvl2pPr marL="658368"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884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73152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2F2F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7121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355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9925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753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6417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5547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607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1431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744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932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631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63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3610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108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39644" y="4621996"/>
            <a:ext cx="10363200" cy="1470025"/>
          </a:xfrm>
        </p:spPr>
        <p:txBody>
          <a:bodyPr anchor="b" anchorCtr="0">
            <a:normAutofit/>
          </a:bodyPr>
          <a:lstStyle>
            <a:lvl1pPr algn="r">
              <a:defRPr sz="2700" b="1" i="0">
                <a:solidFill>
                  <a:srgbClr val="021452"/>
                </a:solidFill>
                <a:latin typeface="+mj-lt"/>
                <a:cs typeface="ApexNew-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354044" y="6215137"/>
            <a:ext cx="9448800" cy="637901"/>
          </a:xfrm>
        </p:spPr>
        <p:txBody>
          <a:bodyPr>
            <a:normAutofit/>
          </a:bodyPr>
          <a:lstStyle>
            <a:lvl1pPr marL="0" indent="0" algn="r">
              <a:buNone/>
              <a:defRPr sz="1800" b="0" i="0">
                <a:solidFill>
                  <a:srgbClr val="021452"/>
                </a:solidFill>
                <a:latin typeface="+mn-lt"/>
                <a:cs typeface="ApexNew-Medium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2438400" y="0"/>
            <a:ext cx="9753600" cy="5132832"/>
          </a:xfrm>
        </p:spPr>
        <p:txBody>
          <a:bodyPr/>
          <a:lstStyle>
            <a:lvl1pPr>
              <a:defRPr>
                <a:solidFill>
                  <a:srgbClr val="021452"/>
                </a:solidFill>
                <a:latin typeface="+mn-lt"/>
              </a:defRPr>
            </a:lvl1pPr>
          </a:lstStyle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6388149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15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0F3F2-1638-4781-BB31-E6920B7E93EC}" type="datetime1">
              <a:rPr lang="en-US" smtClean="0"/>
              <a:t>3/25/2021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96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400"/>
            <a:ext cx="109728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559721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11C79-8F73-498B-B6B8-C2D7E2EA9CE6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ACA13-3E8E-42DC-8C15-570AA6917C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0972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F0AC82-25A6-4EC6-978E-96590ACE52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2" y="5852900"/>
            <a:ext cx="2909455" cy="55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94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4B0E3-CE35-4889-ABC5-55F11949776E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3243B-C63D-460C-8FF1-C6623ACE62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0972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5841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400"/>
            <a:ext cx="109728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A01FF-4BAA-4715-952B-F0E4F5F66673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34457-0CEF-460E-A9FB-DA07156291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0972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3717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40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3BD79-E03D-44F3-890E-FC6C4696DCFB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D99C4-AA26-4659-A329-0D2DBD8FD4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0972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52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768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400"/>
            <a:ext cx="109728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797F-2640-4DBC-B434-3408F7E03B6F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2E981-416D-49C1-BD39-4427A0E243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0972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0417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4CC28-547A-4CAA-89F0-0BA9E73F46F7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8D213-0F9D-44B5-964C-759C2EB538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61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5D3D9-E68B-4329-994A-C92DFBDBD3DB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A7C60-0BCE-4509-BB0C-6826A27431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0972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115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3590B-5C0C-47EB-85D5-5BD6B54EDF1F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C3A3A-E8F2-4BBA-967E-D2414B38A1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0972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3077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400"/>
            <a:ext cx="109728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276EA-8496-42A4-8555-4AD75B23BD68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CE54C-A4CC-4A6B-9F68-90B1C132D4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0972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8406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3"/>
            <a:ext cx="2743200" cy="58975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3"/>
            <a:ext cx="8026400" cy="5897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0CDEA-C7CB-4F9D-8844-5E89DF310CB3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A50F2-0899-454A-9C15-1DE71E245D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0972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36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295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1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2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19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F2492-0033-4CB7-B0DA-105D30AA05F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2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TTRICoverImag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0"/>
            <a:ext cx="4064000" cy="6858000"/>
          </a:xfrm>
          <a:prstGeom prst="rect">
            <a:avLst/>
          </a:prstGeom>
        </p:spPr>
      </p:pic>
      <p:pic>
        <p:nvPicPr>
          <p:cNvPr id="7" name="Picture 6" descr="Montage of images showing a person in a wheelchair crossing the street as his smartphone communicates his position to roadside equipment and connected vehicles, a smartphone communicating with a traffic signal, and an automated vehicle.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7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5355A-2186-934E-9C40-47F3D1705A2F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1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7450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6400"/>
            <a:ext cx="10972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-3149600" y="-609600"/>
            <a:ext cx="1219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96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20000"/>
        <a:buFont typeface="Arial Unicode MS" pitchFamily="34" charset="-128"/>
        <a:buChar char="□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Arial Unicode MS" pitchFamily="34" charset="-128"/>
        <a:buChar char="■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TRI logo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7450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6400"/>
            <a:ext cx="10972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-3149600" y="-609600"/>
            <a:ext cx="1219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61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20000"/>
        <a:buFont typeface="Arial Unicode MS" pitchFamily="34" charset="-128"/>
        <a:buChar char="□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Arial Unicode MS" pitchFamily="34" charset="-128"/>
        <a:buChar char="■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D11B5-5406-466C-841D-AEF162738F48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27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1722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cs typeface="+mn-cs"/>
              </a:defRPr>
            </a:lvl1pPr>
          </a:lstStyle>
          <a:p>
            <a:pPr>
              <a:defRPr/>
            </a:pPr>
            <a:fld id="{320833FF-5DC0-4C4B-B51A-1F75C66C48C2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75200" y="61722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cs typeface="+mn-cs"/>
              </a:defRPr>
            </a:lvl1pPr>
          </a:lstStyle>
          <a:p>
            <a:pPr>
              <a:defRPr/>
            </a:pPr>
            <a:fld id="{912B9D26-240C-4644-BECE-58DA1C5D2E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7" descr="Penndot-rgb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2" y="5851528"/>
            <a:ext cx="3568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8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pittsburghpa.gov/domi/autonomous-vehicle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emf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13" Type="http://schemas.openxmlformats.org/officeDocument/2006/relationships/image" Target="../media/image62.emf"/><Relationship Id="rId18" Type="http://schemas.openxmlformats.org/officeDocument/2006/relationships/image" Target="../media/image6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9.jpeg"/><Relationship Id="rId17" Type="http://schemas.openxmlformats.org/officeDocument/2006/relationships/image" Target="../media/image66.e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5.emf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8.emf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64.emf"/><Relationship Id="rId10" Type="http://schemas.openxmlformats.org/officeDocument/2006/relationships/image" Target="../media/image57.emf"/><Relationship Id="rId19" Type="http://schemas.openxmlformats.org/officeDocument/2006/relationships/image" Target="../media/image6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6.png"/><Relationship Id="rId14" Type="http://schemas.openxmlformats.org/officeDocument/2006/relationships/image" Target="../media/image63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68.png"/><Relationship Id="rId3" Type="http://schemas.openxmlformats.org/officeDocument/2006/relationships/image" Target="../media/image56.png"/><Relationship Id="rId7" Type="http://schemas.openxmlformats.org/officeDocument/2006/relationships/image" Target="../media/image62.emf"/><Relationship Id="rId12" Type="http://schemas.openxmlformats.org/officeDocument/2006/relationships/image" Target="../media/image67.jpe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jpeg"/><Relationship Id="rId11" Type="http://schemas.openxmlformats.org/officeDocument/2006/relationships/image" Target="../media/image66.emf"/><Relationship Id="rId5" Type="http://schemas.openxmlformats.org/officeDocument/2006/relationships/image" Target="../media/image58.emf"/><Relationship Id="rId10" Type="http://schemas.openxmlformats.org/officeDocument/2006/relationships/image" Target="../media/image65.emf"/><Relationship Id="rId4" Type="http://schemas.openxmlformats.org/officeDocument/2006/relationships/image" Target="../media/image57.emf"/><Relationship Id="rId9" Type="http://schemas.openxmlformats.org/officeDocument/2006/relationships/image" Target="../media/image64.emf"/><Relationship Id="rId1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68.png"/><Relationship Id="rId3" Type="http://schemas.openxmlformats.org/officeDocument/2006/relationships/image" Target="../media/image56.png"/><Relationship Id="rId7" Type="http://schemas.openxmlformats.org/officeDocument/2006/relationships/image" Target="../media/image62.emf"/><Relationship Id="rId12" Type="http://schemas.openxmlformats.org/officeDocument/2006/relationships/image" Target="../media/image67.jpe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11" Type="http://schemas.openxmlformats.org/officeDocument/2006/relationships/image" Target="../media/image66.emf"/><Relationship Id="rId5" Type="http://schemas.openxmlformats.org/officeDocument/2006/relationships/image" Target="../media/image58.emf"/><Relationship Id="rId10" Type="http://schemas.openxmlformats.org/officeDocument/2006/relationships/image" Target="../media/image65.emf"/><Relationship Id="rId4" Type="http://schemas.openxmlformats.org/officeDocument/2006/relationships/image" Target="../media/image57.emf"/><Relationship Id="rId9" Type="http://schemas.openxmlformats.org/officeDocument/2006/relationships/image" Target="../media/image6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mobility21.cmu.edu/" TargetMode="External"/><Relationship Id="rId2" Type="http://schemas.openxmlformats.org/officeDocument/2006/relationships/hyperlink" Target="mailto:stancaldwell@cmu.edu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36654"/>
          </a:xfrm>
        </p:spPr>
        <p:txBody>
          <a:bodyPr>
            <a:normAutofit fontScale="90000"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Technology and Trends </a:t>
            </a:r>
            <a:r>
              <a:rPr lang="en-US" sz="8000" b="1" dirty="0" smtClean="0">
                <a:solidFill>
                  <a:srgbClr val="FF0000"/>
                </a:solidFill>
              </a:rPr>
              <a:t/>
            </a:r>
            <a:br>
              <a:rPr lang="en-US" sz="8000" b="1" dirty="0" smtClean="0">
                <a:solidFill>
                  <a:srgbClr val="FF0000"/>
                </a:solidFill>
              </a:rPr>
            </a:br>
            <a:r>
              <a:rPr lang="en-US" sz="8000" b="1" dirty="0" smtClean="0">
                <a:solidFill>
                  <a:srgbClr val="FF0000"/>
                </a:solidFill>
              </a:rPr>
              <a:t>in </a:t>
            </a:r>
            <a:r>
              <a:rPr lang="en-US" sz="8000" b="1" dirty="0">
                <a:solidFill>
                  <a:srgbClr val="FF0000"/>
                </a:solidFill>
              </a:rPr>
              <a:t>Vehicle Automation </a:t>
            </a:r>
            <a:r>
              <a:rPr lang="en-US" sz="8000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April 1, 2021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Philadelphia Chapter of PSPE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154" y="5390255"/>
            <a:ext cx="3341771" cy="102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4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76400" y="1524000"/>
            <a:ext cx="5638800" cy="4419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/>
              <a:t>Project Objective: </a:t>
            </a:r>
            <a:r>
              <a:rPr lang="en-US" sz="3200" dirty="0"/>
              <a:t>Develop a smartphone application that allows pedestrians to </a:t>
            </a:r>
          </a:p>
          <a:p>
            <a:pPr lvl="1">
              <a:spcAft>
                <a:spcPts val="600"/>
              </a:spcAft>
            </a:pPr>
            <a:r>
              <a:rPr lang="en-US" sz="3200" i="1" dirty="0"/>
              <a:t>interact directly </a:t>
            </a:r>
            <a:r>
              <a:rPr lang="en-US" sz="3200" dirty="0"/>
              <a:t>with the intersection and</a:t>
            </a:r>
          </a:p>
          <a:p>
            <a:pPr lvl="1">
              <a:spcAft>
                <a:spcPts val="600"/>
              </a:spcAft>
            </a:pPr>
            <a:r>
              <a:rPr lang="en-US" sz="3200" i="1" dirty="0"/>
              <a:t>actively influence</a:t>
            </a:r>
            <a:r>
              <a:rPr lang="en-US" sz="3200" dirty="0"/>
              <a:t> traffic signals for safe and efficient crossing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Safe Intersection Crossing </a:t>
            </a:r>
          </a:p>
        </p:txBody>
      </p:sp>
      <p:pic>
        <p:nvPicPr>
          <p:cNvPr id="4" name="Picture 3" descr="CarnegieRED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5943601"/>
            <a:ext cx="2514600" cy="404875"/>
          </a:xfrm>
          <a:prstGeom prst="rect">
            <a:avLst/>
          </a:prstGeom>
        </p:spPr>
      </p:pic>
      <p:pic>
        <p:nvPicPr>
          <p:cNvPr id="6" name="Picture 5" descr="blind-p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9" r="4036"/>
          <a:stretch/>
        </p:blipFill>
        <p:spPr>
          <a:xfrm>
            <a:off x="7356032" y="1676401"/>
            <a:ext cx="3026681" cy="413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4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sted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92476" y="4336701"/>
            <a:ext cx="4275524" cy="83099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charset="0"/>
                <a:ea typeface="Optima" charset="0"/>
                <a:cs typeface="Optima" charset="0"/>
              </a:rPr>
              <a:t>  50 intersections today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charset="0"/>
                <a:ea typeface="Optima" charset="0"/>
                <a:cs typeface="Optima" charset="0"/>
              </a:rPr>
              <a:t>150 more in the next 3 years</a:t>
            </a:r>
          </a:p>
        </p:txBody>
      </p:sp>
    </p:spTree>
    <p:extLst>
      <p:ext uri="{BB962C8B-B14F-4D97-AF65-F5344CB8AC3E}">
        <p14:creationId xmlns:p14="http://schemas.microsoft.com/office/powerpoint/2010/main" val="2842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6396865"/>
            <a:ext cx="9144000" cy="461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57" y="6460873"/>
            <a:ext cx="1600204" cy="3279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2013" y="-60519"/>
            <a:ext cx="914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0"/>
                <a:solidFill>
                  <a:srgbClr val="E7E6E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V2I Deployments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790969" y="1786142"/>
            <a:ext cx="6608073" cy="3488111"/>
            <a:chOff x="1412342" y="1380110"/>
            <a:chExt cx="6608073" cy="348811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342" y="1380110"/>
              <a:ext cx="6608073" cy="3488111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1816768" y="3789948"/>
              <a:ext cx="156410" cy="156410"/>
            </a:xfrm>
            <a:prstGeom prst="ellipse">
              <a:avLst/>
            </a:prstGeom>
            <a:solidFill>
              <a:srgbClr val="133880"/>
            </a:solidFill>
            <a:ln>
              <a:solidFill>
                <a:srgbClr val="13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458326" y="4038601"/>
              <a:ext cx="156410" cy="156410"/>
            </a:xfrm>
            <a:prstGeom prst="ellipse">
              <a:avLst/>
            </a:prstGeom>
            <a:solidFill>
              <a:srgbClr val="133880"/>
            </a:solidFill>
            <a:ln>
              <a:solidFill>
                <a:srgbClr val="13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894973" y="3622388"/>
              <a:ext cx="156410" cy="156410"/>
            </a:xfrm>
            <a:prstGeom prst="ellipse">
              <a:avLst/>
            </a:prstGeom>
            <a:solidFill>
              <a:srgbClr val="133880"/>
            </a:solidFill>
            <a:ln>
              <a:solidFill>
                <a:srgbClr val="13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816768" y="3423048"/>
              <a:ext cx="156410" cy="156410"/>
            </a:xfrm>
            <a:prstGeom prst="ellipse">
              <a:avLst/>
            </a:prstGeom>
            <a:solidFill>
              <a:srgbClr val="133880"/>
            </a:solidFill>
            <a:ln>
              <a:solidFill>
                <a:srgbClr val="13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01916" y="4116806"/>
              <a:ext cx="156410" cy="156410"/>
            </a:xfrm>
            <a:prstGeom prst="ellipse">
              <a:avLst/>
            </a:prstGeom>
            <a:solidFill>
              <a:srgbClr val="00853E"/>
            </a:solidFill>
            <a:ln>
              <a:solidFill>
                <a:srgbClr val="008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295947" y="4365458"/>
              <a:ext cx="156410" cy="156410"/>
            </a:xfrm>
            <a:prstGeom prst="ellipse">
              <a:avLst/>
            </a:prstGeom>
            <a:solidFill>
              <a:srgbClr val="00853E"/>
            </a:solidFill>
            <a:ln>
              <a:solidFill>
                <a:srgbClr val="008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922169" y="3578530"/>
              <a:ext cx="156410" cy="156410"/>
            </a:xfrm>
            <a:prstGeom prst="ellipse">
              <a:avLst/>
            </a:prstGeom>
            <a:solidFill>
              <a:srgbClr val="00853E"/>
            </a:solidFill>
            <a:ln>
              <a:solidFill>
                <a:srgbClr val="008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934076" y="3767648"/>
              <a:ext cx="156410" cy="156410"/>
            </a:xfrm>
            <a:prstGeom prst="ellipse">
              <a:avLst/>
            </a:prstGeom>
            <a:solidFill>
              <a:srgbClr val="00853E"/>
            </a:solidFill>
            <a:ln>
              <a:solidFill>
                <a:srgbClr val="008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/>
          <p:cNvSpPr/>
          <p:nvPr/>
        </p:nvSpPr>
        <p:spPr>
          <a:xfrm>
            <a:off x="3614486" y="1020921"/>
            <a:ext cx="2147638" cy="352378"/>
          </a:xfrm>
          <a:prstGeom prst="roundRect">
            <a:avLst/>
          </a:prstGeom>
          <a:solidFill>
            <a:srgbClr val="133880"/>
          </a:solidFill>
          <a:ln>
            <a:solidFill>
              <a:srgbClr val="133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6454941" y="1020921"/>
            <a:ext cx="2147638" cy="352378"/>
          </a:xfrm>
          <a:prstGeom prst="round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29386" y="4601043"/>
            <a:ext cx="150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338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Pittsburgh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38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RSUs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29386" y="2883866"/>
            <a:ext cx="150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338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Cranberry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38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RSUs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29386" y="3703132"/>
            <a:ext cx="150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338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Ross Twp.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38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RSUs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35050" y="5427368"/>
            <a:ext cx="150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338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Harrisburg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38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RSUs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16127" y="5395364"/>
            <a:ext cx="2260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8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Philadelphia Region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160 RSUs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21905" y="5415355"/>
            <a:ext cx="1506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8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Pittsburgh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 RSUs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726 OBUs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88049" y="5466991"/>
            <a:ext cx="150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008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iCone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08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88010" y="3703131"/>
            <a:ext cx="2194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8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Autonomous TMA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</a:t>
            </a:r>
          </a:p>
        </p:txBody>
      </p:sp>
      <p:cxnSp>
        <p:nvCxnSpPr>
          <p:cNvPr id="28" name="Straight Connector 27"/>
          <p:cNvCxnSpPr>
            <a:endCxn id="24" idx="0"/>
          </p:cNvCxnSpPr>
          <p:nvPr/>
        </p:nvCxnSpPr>
        <p:spPr>
          <a:xfrm>
            <a:off x="3430009" y="4349461"/>
            <a:ext cx="145374" cy="1065894"/>
          </a:xfrm>
          <a:prstGeom prst="line">
            <a:avLst/>
          </a:prstGeom>
          <a:ln w="25400">
            <a:solidFill>
              <a:srgbClr val="0085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2" idx="3"/>
          </p:cNvCxnSpPr>
          <p:nvPr/>
        </p:nvCxnSpPr>
        <p:spPr>
          <a:xfrm flipH="1">
            <a:off x="5450736" y="4656342"/>
            <a:ext cx="1252712" cy="810649"/>
          </a:xfrm>
          <a:prstGeom prst="line">
            <a:avLst/>
          </a:prstGeom>
          <a:ln w="25400">
            <a:solidFill>
              <a:srgbClr val="0085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5" idx="3"/>
          </p:cNvCxnSpPr>
          <p:nvPr/>
        </p:nvCxnSpPr>
        <p:spPr>
          <a:xfrm flipV="1">
            <a:off x="8323701" y="3982769"/>
            <a:ext cx="507282" cy="135297"/>
          </a:xfrm>
          <a:prstGeom prst="line">
            <a:avLst/>
          </a:prstGeom>
          <a:ln w="25400">
            <a:solidFill>
              <a:srgbClr val="0085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4" idx="5"/>
            <a:endCxn id="23" idx="0"/>
          </p:cNvCxnSpPr>
          <p:nvPr/>
        </p:nvCxnSpPr>
        <p:spPr>
          <a:xfrm>
            <a:off x="8808078" y="4904993"/>
            <a:ext cx="638267" cy="490370"/>
          </a:xfrm>
          <a:prstGeom prst="line">
            <a:avLst/>
          </a:prstGeom>
          <a:ln w="25400">
            <a:solidFill>
              <a:srgbClr val="0085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8" idx="5"/>
            <a:endCxn id="22" idx="0"/>
          </p:cNvCxnSpPr>
          <p:nvPr/>
        </p:nvCxnSpPr>
        <p:spPr>
          <a:xfrm>
            <a:off x="6970456" y="4578137"/>
            <a:ext cx="418072" cy="849231"/>
          </a:xfrm>
          <a:prstGeom prst="line">
            <a:avLst/>
          </a:prstGeom>
          <a:ln w="25400">
            <a:solidFill>
              <a:srgbClr val="1338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1" idx="0"/>
          </p:cNvCxnSpPr>
          <p:nvPr/>
        </p:nvCxnSpPr>
        <p:spPr>
          <a:xfrm flipH="1" flipV="1">
            <a:off x="2730173" y="3116179"/>
            <a:ext cx="543426" cy="712900"/>
          </a:xfrm>
          <a:prstGeom prst="line">
            <a:avLst/>
          </a:prstGeom>
          <a:ln w="25400">
            <a:solidFill>
              <a:srgbClr val="1338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" idx="3"/>
          </p:cNvCxnSpPr>
          <p:nvPr/>
        </p:nvCxnSpPr>
        <p:spPr>
          <a:xfrm flipH="1">
            <a:off x="2712764" y="4329484"/>
            <a:ext cx="505536" cy="520211"/>
          </a:xfrm>
          <a:prstGeom prst="line">
            <a:avLst/>
          </a:prstGeom>
          <a:ln w="25400">
            <a:solidFill>
              <a:srgbClr val="1338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0" idx="6"/>
          </p:cNvCxnSpPr>
          <p:nvPr/>
        </p:nvCxnSpPr>
        <p:spPr>
          <a:xfrm flipH="1" flipV="1">
            <a:off x="2712765" y="4026296"/>
            <a:ext cx="717245" cy="80329"/>
          </a:xfrm>
          <a:prstGeom prst="line">
            <a:avLst/>
          </a:prstGeom>
          <a:ln w="25400">
            <a:solidFill>
              <a:srgbClr val="1338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02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 bwMode="auto">
          <a:xfrm>
            <a:off x="2209801" y="5370691"/>
            <a:ext cx="8001000" cy="721425"/>
          </a:xfrm>
          <a:prstGeom prst="rightArrow">
            <a:avLst>
              <a:gd name="adj1" fmla="val 38311"/>
              <a:gd name="adj2" fmla="val 4026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Connected and Autonomous</a:t>
            </a:r>
            <a:b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</a:br>
            <a: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Vehicles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550894"/>
            <a:ext cx="8229600" cy="1497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dirty="0">
                <a:latin typeface="Helvetica"/>
                <a:cs typeface="Helvetica"/>
              </a:rPr>
              <a:t>Connectivity</a:t>
            </a:r>
          </a:p>
          <a:p>
            <a:pPr lvl="1"/>
            <a:r>
              <a:rPr lang="en-US" sz="2300" dirty="0">
                <a:latin typeface="Helvetica"/>
                <a:cs typeface="Helvetica"/>
              </a:rPr>
              <a:t>Includes all types of communication with vehicles and infrastructure (Wi-Fi, DSRC, Cellular, etc.)</a:t>
            </a:r>
          </a:p>
        </p:txBody>
      </p:sp>
      <p:pic>
        <p:nvPicPr>
          <p:cNvPr id="11" name="Picture 10" descr="car_connected_frames_still.gif"/>
          <p:cNvPicPr>
            <a:picLocks noChangeAspect="1"/>
          </p:cNvPicPr>
          <p:nvPr/>
        </p:nvPicPr>
        <p:blipFill rotWithShape="1">
          <a:blip r:embed="rId2"/>
          <a:srcRect t="5557" b="7194"/>
          <a:stretch/>
        </p:blipFill>
        <p:spPr>
          <a:xfrm>
            <a:off x="4953000" y="5197922"/>
            <a:ext cx="2133600" cy="11846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9800" y="5541359"/>
            <a:ext cx="2737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00"/>
                </a:solidFill>
              </a:rPr>
              <a:t>Connected Vehicle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1" y="6067457"/>
            <a:ext cx="27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Communicates with nearby vehicles 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25736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 bwMode="auto">
          <a:xfrm>
            <a:off x="2209801" y="5370691"/>
            <a:ext cx="8001000" cy="721425"/>
          </a:xfrm>
          <a:prstGeom prst="rightArrow">
            <a:avLst>
              <a:gd name="adj1" fmla="val 38311"/>
              <a:gd name="adj2" fmla="val 4026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2146273" y="3274592"/>
            <a:ext cx="8064529" cy="721425"/>
          </a:xfrm>
          <a:prstGeom prst="rightArrow">
            <a:avLst>
              <a:gd name="adj1" fmla="val 38311"/>
              <a:gd name="adj2" fmla="val 4026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Connected and Autonomous</a:t>
            </a:r>
            <a:b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</a:br>
            <a: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Vehicles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550894"/>
            <a:ext cx="8229600" cy="1497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  <a:latin typeface="Helvetica"/>
                <a:cs typeface="Helvetica"/>
              </a:rPr>
              <a:t>Connectivity</a:t>
            </a:r>
          </a:p>
          <a:p>
            <a:pPr lvl="1"/>
            <a:r>
              <a:rPr lang="en-US" sz="2300" dirty="0">
                <a:solidFill>
                  <a:srgbClr val="000000"/>
                </a:solidFill>
                <a:latin typeface="Helvetica"/>
                <a:cs typeface="Helvetica"/>
              </a:rPr>
              <a:t>Includes all types of communication with vehicles and infrastructure (Wi-Fi, DSRC, Cellular, etc.)</a:t>
            </a:r>
          </a:p>
        </p:txBody>
      </p:sp>
      <p:pic>
        <p:nvPicPr>
          <p:cNvPr id="5" name="Picture 4" descr="car_sensors_blue_still.gif"/>
          <p:cNvPicPr>
            <a:picLocks noChangeAspect="1"/>
          </p:cNvPicPr>
          <p:nvPr/>
        </p:nvPicPr>
        <p:blipFill rotWithShape="1">
          <a:blip r:embed="rId2"/>
          <a:srcRect l="7260" t="10889" r="9139" b="6876"/>
          <a:stretch/>
        </p:blipFill>
        <p:spPr>
          <a:xfrm>
            <a:off x="4953000" y="3025703"/>
            <a:ext cx="1947746" cy="1219200"/>
          </a:xfrm>
          <a:prstGeom prst="rect">
            <a:avLst/>
          </a:prstGeom>
        </p:spPr>
      </p:pic>
      <p:pic>
        <p:nvPicPr>
          <p:cNvPr id="11" name="Picture 10" descr="car_connected_frames_still.gif"/>
          <p:cNvPicPr>
            <a:picLocks noChangeAspect="1"/>
          </p:cNvPicPr>
          <p:nvPr/>
        </p:nvPicPr>
        <p:blipFill rotWithShape="1">
          <a:blip r:embed="rId3"/>
          <a:srcRect t="5557" b="7194"/>
          <a:stretch/>
        </p:blipFill>
        <p:spPr>
          <a:xfrm>
            <a:off x="4953000" y="5197922"/>
            <a:ext cx="2133600" cy="11846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9800" y="5541359"/>
            <a:ext cx="2737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00"/>
                </a:solidFill>
              </a:rPr>
              <a:t>Connected Vehicle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1" y="3466485"/>
            <a:ext cx="297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00"/>
                </a:solidFill>
              </a:rPr>
              <a:t>Autonomous Vehicle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6272" y="3996016"/>
            <a:ext cx="2694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Operates in isolation from other vehicles using internal sensors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1" y="6067457"/>
            <a:ext cx="27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Communicates with nearby vehicles 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92793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 bwMode="auto">
          <a:xfrm>
            <a:off x="2209801" y="5370691"/>
            <a:ext cx="8001000" cy="721425"/>
          </a:xfrm>
          <a:prstGeom prst="rightArrow">
            <a:avLst>
              <a:gd name="adj1" fmla="val 38311"/>
              <a:gd name="adj2" fmla="val 4026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2146273" y="3274592"/>
            <a:ext cx="8064529" cy="721425"/>
          </a:xfrm>
          <a:prstGeom prst="rightArrow">
            <a:avLst>
              <a:gd name="adj1" fmla="val 38311"/>
              <a:gd name="adj2" fmla="val 4026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Connected and Autonomous</a:t>
            </a:r>
            <a:b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</a:br>
            <a: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Vehicles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550894"/>
            <a:ext cx="8229600" cy="1497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  <a:latin typeface="Helvetica"/>
                <a:cs typeface="Helvetica"/>
              </a:rPr>
              <a:t>Connectivity</a:t>
            </a:r>
          </a:p>
          <a:p>
            <a:pPr lvl="1"/>
            <a:r>
              <a:rPr lang="en-US" sz="2300" dirty="0">
                <a:solidFill>
                  <a:srgbClr val="000000"/>
                </a:solidFill>
                <a:latin typeface="Helvetica"/>
                <a:cs typeface="Helvetica"/>
              </a:rPr>
              <a:t>Includes all types of communication with vehicles and infrastructure (Wi-Fi, DSRC, Cellular, etc.)</a:t>
            </a:r>
          </a:p>
        </p:txBody>
      </p:sp>
      <p:sp>
        <p:nvSpPr>
          <p:cNvPr id="4" name="Bent Arrow 3"/>
          <p:cNvSpPr/>
          <p:nvPr/>
        </p:nvSpPr>
        <p:spPr bwMode="auto">
          <a:xfrm>
            <a:off x="5715000" y="4474022"/>
            <a:ext cx="1371602" cy="841715"/>
          </a:xfrm>
          <a:prstGeom prst="bentArrow">
            <a:avLst>
              <a:gd name="adj1" fmla="val 29233"/>
              <a:gd name="adj2" fmla="val 41225"/>
              <a:gd name="adj3" fmla="val 32054"/>
              <a:gd name="adj4" fmla="val 4375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i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" name="Picture 4" descr="car_sensors_blue_still.gif"/>
          <p:cNvPicPr>
            <a:picLocks noChangeAspect="1"/>
          </p:cNvPicPr>
          <p:nvPr/>
        </p:nvPicPr>
        <p:blipFill rotWithShape="1">
          <a:blip r:embed="rId2"/>
          <a:srcRect l="7260" t="10889" r="9139" b="6876"/>
          <a:stretch/>
        </p:blipFill>
        <p:spPr>
          <a:xfrm>
            <a:off x="4953000" y="3025703"/>
            <a:ext cx="1947746" cy="1219200"/>
          </a:xfrm>
          <a:prstGeom prst="rect">
            <a:avLst/>
          </a:prstGeom>
        </p:spPr>
      </p:pic>
      <p:sp>
        <p:nvSpPr>
          <p:cNvPr id="7" name="Bent Arrow 6"/>
          <p:cNvSpPr/>
          <p:nvPr/>
        </p:nvSpPr>
        <p:spPr bwMode="auto">
          <a:xfrm flipV="1">
            <a:off x="5715001" y="3891529"/>
            <a:ext cx="1371602" cy="841715"/>
          </a:xfrm>
          <a:prstGeom prst="bentArrow">
            <a:avLst>
              <a:gd name="adj1" fmla="val 29233"/>
              <a:gd name="adj2" fmla="val 41225"/>
              <a:gd name="adj3" fmla="val 32054"/>
              <a:gd name="adj4" fmla="val 4375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i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8" name="Picture 7" descr="car_converged_frames_blue_stil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094" y="3914573"/>
            <a:ext cx="1979618" cy="1259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91400" y="5087535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/>
              <a:t>Connected Automated Vehicle</a:t>
            </a:r>
          </a:p>
        </p:txBody>
      </p:sp>
      <p:pic>
        <p:nvPicPr>
          <p:cNvPr id="11" name="Picture 10" descr="car_connected_frames_still.gif"/>
          <p:cNvPicPr>
            <a:picLocks noChangeAspect="1"/>
          </p:cNvPicPr>
          <p:nvPr/>
        </p:nvPicPr>
        <p:blipFill rotWithShape="1">
          <a:blip r:embed="rId4"/>
          <a:srcRect t="5557" b="7194"/>
          <a:stretch/>
        </p:blipFill>
        <p:spPr>
          <a:xfrm>
            <a:off x="4953000" y="5197922"/>
            <a:ext cx="2133600" cy="11846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9800" y="5541359"/>
            <a:ext cx="2737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00"/>
                </a:solidFill>
              </a:rPr>
              <a:t>Connected Vehicle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1" y="3466485"/>
            <a:ext cx="297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00"/>
                </a:solidFill>
              </a:rPr>
              <a:t>Autonomous Vehicle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9225695" y="4277340"/>
            <a:ext cx="985106" cy="721425"/>
          </a:xfrm>
          <a:prstGeom prst="rightArrow">
            <a:avLst>
              <a:gd name="adj1" fmla="val 38311"/>
              <a:gd name="adj2" fmla="val 4026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46272" y="3996016"/>
            <a:ext cx="2694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Operates in isolation from other vehicles using internal sensors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1" y="6067457"/>
            <a:ext cx="27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Communicates with nearby vehicles 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79246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Levels of Vehicle Automation</a:t>
            </a:r>
            <a:endParaRPr lang="en-US" dirty="0"/>
          </a:p>
        </p:txBody>
      </p:sp>
      <p:pic>
        <p:nvPicPr>
          <p:cNvPr id="4" name="Content Placeholder 3" descr="Depiction of the SAE levels of automation ranging from 0 to 5. Read more in the next section about these levels.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62658"/>
            <a:ext cx="8229600" cy="38010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047702" y="5662394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: Levels of Vehicle Automation Originally Defined by the Society of Automotive Engineers (Source: NHTSA 2019).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4265-EFA2-BB45-AC07-F5B2899C311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7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ngineering.cmu.edu/files/images/press/2014/timeline-fu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75"/>
          <a:stretch/>
        </p:blipFill>
        <p:spPr bwMode="auto">
          <a:xfrm>
            <a:off x="1629899" y="273170"/>
            <a:ext cx="4536004" cy="429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52983"/>
          <a:stretch/>
        </p:blipFill>
        <p:spPr>
          <a:xfrm>
            <a:off x="5791200" y="1828801"/>
            <a:ext cx="4788626" cy="464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6497" y="223865"/>
            <a:ext cx="749407" cy="41147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CDB6-8F82-4ED2-8EFD-DE574C84258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3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4070"/>
            <a:ext cx="8153400" cy="118870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n-lt"/>
                <a:cs typeface="Calibri"/>
              </a:rPr>
              <a:t>Autonomous Vehicles</a:t>
            </a:r>
            <a:r>
              <a:rPr lang="en-US" sz="5400" b="1" dirty="0">
                <a:solidFill>
                  <a:srgbClr val="FF0000"/>
                </a:solidFill>
              </a:rPr>
              <a:t/>
            </a:r>
            <a:br>
              <a:rPr lang="en-US" sz="54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 		</a:t>
            </a:r>
            <a:endParaRPr lang="en-US" sz="2800" dirty="0"/>
          </a:p>
        </p:txBody>
      </p:sp>
      <p:pic>
        <p:nvPicPr>
          <p:cNvPr id="13" name="Content Placeholder 12" descr="Photo1-Bo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2836" b="12836"/>
          <a:stretch>
            <a:fillRect/>
          </a:stretch>
        </p:blipFill>
        <p:spPr>
          <a:xfrm>
            <a:off x="1558453" y="1143000"/>
            <a:ext cx="2905863" cy="15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981201" y="4267201"/>
            <a:ext cx="265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2012 GM Lab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91400" y="6183271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70000"/>
                </a:solidFill>
                <a:latin typeface="Baskerville Old Face"/>
                <a:cs typeface="Baskerville Old Face"/>
              </a:rPr>
              <a:t>Carnegie Mellon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76801" y="1600201"/>
            <a:ext cx="1860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2007 GM Lab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61" t="40348" r="20732" b="7977"/>
          <a:stretch/>
        </p:blipFill>
        <p:spPr>
          <a:xfrm>
            <a:off x="4572001" y="2667000"/>
            <a:ext cx="5581557" cy="348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9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1"/>
            <a:ext cx="7772400" cy="66163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Trunk Space</a:t>
            </a:r>
          </a:p>
        </p:txBody>
      </p:sp>
      <p:pic>
        <p:nvPicPr>
          <p:cNvPr id="5" name="Picture 8" descr="https://encrypted-tbn3.gstatic.com/images?q=tbn:ANd9GcTaoZIs_bb3ncj7FB1lLgRbBr0rls3ndtxYGkwzqxYOZ8XPodskI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99" y="1086436"/>
            <a:ext cx="4101587" cy="272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943600" y="2971800"/>
            <a:ext cx="4567844" cy="3571220"/>
            <a:chOff x="4419600" y="2971800"/>
            <a:chExt cx="4567844" cy="3571220"/>
          </a:xfrm>
        </p:grpSpPr>
        <p:sp>
          <p:nvSpPr>
            <p:cNvPr id="3" name="Rectangle 2"/>
            <p:cNvSpPr/>
            <p:nvPr/>
          </p:nvSpPr>
          <p:spPr>
            <a:xfrm>
              <a:off x="6762105" y="6019800"/>
              <a:ext cx="18466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600" y="2971800"/>
              <a:ext cx="4567844" cy="3040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1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74341"/>
            <a:ext cx="9144000" cy="711610"/>
          </a:xfrm>
        </p:spPr>
        <p:txBody>
          <a:bodyPr>
            <a:noAutofit/>
          </a:bodyPr>
          <a:lstStyle/>
          <a:p>
            <a:r>
              <a:rPr lang="en-US" sz="2100" b="1" dirty="0">
                <a:latin typeface="+mn-lt"/>
              </a:rPr>
              <a:t/>
            </a:r>
            <a:br>
              <a:rPr lang="en-US" sz="2100" b="1" dirty="0">
                <a:latin typeface="+mn-lt"/>
              </a:rPr>
            </a:br>
            <a:r>
              <a:rPr lang="en-US" sz="3600" b="1" dirty="0">
                <a:latin typeface="+mn-lt"/>
              </a:rPr>
              <a:t>Stan Caldwell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dirty="0">
                <a:latin typeface="+mn-lt"/>
              </a:rPr>
              <a:t>Executive Director</a:t>
            </a:r>
            <a:r>
              <a:rPr lang="en-US" sz="2100" dirty="0">
                <a:latin typeface="+mn-lt"/>
              </a:rPr>
              <a:t/>
            </a:r>
            <a:br>
              <a:rPr lang="en-US" sz="2100" dirty="0">
                <a:latin typeface="+mn-lt"/>
              </a:rPr>
            </a:br>
            <a:endParaRPr lang="en-US" sz="21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173" y="2028219"/>
            <a:ext cx="3341771" cy="1027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74" y="3659444"/>
            <a:ext cx="2411255" cy="2120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169684"/>
            <a:ext cx="2324701" cy="30996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3"/>
          <a:stretch/>
        </p:blipFill>
        <p:spPr>
          <a:xfrm>
            <a:off x="8342428" y="857564"/>
            <a:ext cx="2326659" cy="20570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15" y="857565"/>
            <a:ext cx="2324701" cy="23413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27" y="2908216"/>
            <a:ext cx="2317501" cy="309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1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Pittsburgh Demonstration</a:t>
            </a:r>
            <a:br>
              <a:rPr lang="en-US" dirty="0" smtClean="0"/>
            </a:br>
            <a:r>
              <a:rPr lang="en-US" sz="2200" dirty="0"/>
              <a:t>9-4-14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94" t="24486" r="21503" b="-7229"/>
          <a:stretch/>
        </p:blipFill>
        <p:spPr>
          <a:xfrm>
            <a:off x="1828800" y="3124200"/>
            <a:ext cx="3594166" cy="3352800"/>
          </a:xfrm>
        </p:spPr>
      </p:pic>
      <p:sp>
        <p:nvSpPr>
          <p:cNvPr id="5" name="TextBox 4"/>
          <p:cNvSpPr txBox="1"/>
          <p:nvPr/>
        </p:nvSpPr>
        <p:spPr>
          <a:xfrm>
            <a:off x="3581401" y="6178742"/>
            <a:ext cx="560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omic Sans MS" pitchFamily="66" charset="0"/>
              </a:rPr>
              <a:t>33 miles along Route 19 in multi-lane, dense traffic with lights and two interstate highways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524000" y="4343400"/>
            <a:ext cx="990600" cy="765048"/>
          </a:xfrm>
          <a:prstGeom prst="wedgeRoundRectCallout">
            <a:avLst>
              <a:gd name="adj1" fmla="val 92519"/>
              <a:gd name="adj2" fmla="val -1010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86440" y="4419601"/>
            <a:ext cx="114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Pittsburgh</a:t>
            </a:r>
          </a:p>
          <a:p>
            <a:r>
              <a:rPr lang="en-US" dirty="0"/>
              <a:t>Airport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962400" y="3276600"/>
            <a:ext cx="990600" cy="765048"/>
          </a:xfrm>
          <a:prstGeom prst="wedgeRoundRectCallout">
            <a:avLst>
              <a:gd name="adj1" fmla="val -85092"/>
              <a:gd name="adj2" fmla="val -2144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86200" y="3276601"/>
            <a:ext cx="1121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Cranberry</a:t>
            </a:r>
          </a:p>
          <a:p>
            <a:r>
              <a:rPr lang="en-US" dirty="0"/>
              <a:t>Township</a:t>
            </a:r>
          </a:p>
        </p:txBody>
      </p:sp>
      <p:pic>
        <p:nvPicPr>
          <p:cNvPr id="11" name="Picture 2" descr="https://www.cmu.edu/news/stories/archives/2013/september/images/srxcaddy_300x2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2057400" cy="1714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69646" y="24617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298952"/>
            <a:ext cx="4203454" cy="2797048"/>
          </a:xfrm>
          <a:prstGeom prst="rect">
            <a:avLst/>
          </a:prstGeom>
        </p:spPr>
      </p:pic>
      <p:pic>
        <p:nvPicPr>
          <p:cNvPr id="14" name="Picture 13" descr="http://i1.mail.com/026/2312026,h=425,pd=1,w=620/bill-shuster-barry-schoc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8" r="5744"/>
          <a:stretch/>
        </p:blipFill>
        <p:spPr bwMode="auto">
          <a:xfrm>
            <a:off x="7315200" y="1447801"/>
            <a:ext cx="2075222" cy="1681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4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600"/>
            <a:ext cx="91440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Connected and Autonomous Vehicles 2040 Vision</a:t>
            </a:r>
            <a:br>
              <a:rPr lang="en-US" dirty="0" smtClean="0"/>
            </a:br>
            <a:r>
              <a:rPr lang="en-US" sz="2700" dirty="0"/>
              <a:t>2014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81200"/>
            <a:ext cx="3581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0" descr="google c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29001"/>
            <a:ext cx="3581400" cy="288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9842" r="40122" b="33184"/>
          <a:stretch/>
        </p:blipFill>
        <p:spPr>
          <a:xfrm>
            <a:off x="2286001" y="1981201"/>
            <a:ext cx="2761593" cy="43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2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0200" y="1943100"/>
            <a:ext cx="3829050" cy="457200"/>
          </a:xfrm>
        </p:spPr>
        <p:txBody>
          <a:bodyPr/>
          <a:lstStyle/>
          <a:p>
            <a:r>
              <a:rPr lang="en-US" sz="1800" b="1" dirty="0">
                <a:solidFill>
                  <a:srgbClr val="00843D"/>
                </a:solidFill>
              </a:rPr>
              <a:t>Report to the Citizens of Pennsylvania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8750" y="2628901"/>
            <a:ext cx="4114800" cy="1243013"/>
          </a:xfrm>
        </p:spPr>
        <p:txBody>
          <a:bodyPr/>
          <a:lstStyle/>
          <a:p>
            <a:r>
              <a:rPr lang="en-US" sz="2550" b="1" dirty="0"/>
              <a:t>Vehicle Automation</a:t>
            </a:r>
          </a:p>
          <a:p>
            <a:r>
              <a:rPr lang="en-US" sz="2550" b="1" dirty="0"/>
              <a:t>in Pennsylvania </a:t>
            </a:r>
          </a:p>
          <a:p>
            <a:endParaRPr lang="en-US" b="1" dirty="0"/>
          </a:p>
          <a:p>
            <a:r>
              <a:rPr lang="en-US" b="1" dirty="0"/>
              <a:t>February 1, 2018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341" y="4878244"/>
            <a:ext cx="1982561" cy="420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F3F3B-81B3-48D5-9D36-1AB6FA416D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51" y="4855382"/>
            <a:ext cx="180707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6396865"/>
            <a:ext cx="9144000" cy="461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57" y="6460873"/>
            <a:ext cx="1600204" cy="327910"/>
          </a:xfrm>
          <a:prstGeom prst="rect">
            <a:avLst/>
          </a:prstGeom>
        </p:spPr>
      </p:pic>
      <p:pic>
        <p:nvPicPr>
          <p:cNvPr id="1028" name="Picture 4" descr="https://www.google.com/selfdrivingcar/images/car-front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725"/>
          <a:stretch/>
        </p:blipFill>
        <p:spPr bwMode="auto">
          <a:xfrm>
            <a:off x="6435978" y="149925"/>
            <a:ext cx="4232022" cy="663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Single Corner Rectangle 3"/>
          <p:cNvSpPr/>
          <p:nvPr/>
        </p:nvSpPr>
        <p:spPr>
          <a:xfrm>
            <a:off x="1524001" y="2354597"/>
            <a:ext cx="4681057" cy="637563"/>
          </a:xfrm>
          <a:prstGeom prst="round1Rect">
            <a:avLst/>
          </a:prstGeom>
          <a:solidFill>
            <a:srgbClr val="1338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Stay Informed</a:t>
            </a:r>
          </a:p>
        </p:txBody>
      </p:sp>
      <p:sp>
        <p:nvSpPr>
          <p:cNvPr id="63" name="Round Single Corner Rectangle 62"/>
          <p:cNvSpPr/>
          <p:nvPr/>
        </p:nvSpPr>
        <p:spPr>
          <a:xfrm>
            <a:off x="1522012" y="5080664"/>
            <a:ext cx="4681057" cy="637563"/>
          </a:xfrm>
          <a:prstGeom prst="round1Rect">
            <a:avLst/>
          </a:prstGeom>
          <a:solidFill>
            <a:srgbClr val="1338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Develop a Plan</a:t>
            </a:r>
          </a:p>
        </p:txBody>
      </p:sp>
      <p:sp>
        <p:nvSpPr>
          <p:cNvPr id="64" name="Round Single Corner Rectangle 63"/>
          <p:cNvSpPr/>
          <p:nvPr/>
        </p:nvSpPr>
        <p:spPr>
          <a:xfrm>
            <a:off x="1522011" y="4171975"/>
            <a:ext cx="4681057" cy="637563"/>
          </a:xfrm>
          <a:prstGeom prst="round1Rect">
            <a:avLst/>
          </a:prstGeom>
          <a:solidFill>
            <a:srgbClr val="1338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Start Small &amp; Work With Partners</a:t>
            </a:r>
          </a:p>
        </p:txBody>
      </p:sp>
      <p:sp>
        <p:nvSpPr>
          <p:cNvPr id="11" name="Round Single Corner Rectangle 10"/>
          <p:cNvSpPr/>
          <p:nvPr/>
        </p:nvSpPr>
        <p:spPr>
          <a:xfrm>
            <a:off x="1524001" y="3263286"/>
            <a:ext cx="4681057" cy="637563"/>
          </a:xfrm>
          <a:prstGeom prst="round1Rect">
            <a:avLst/>
          </a:prstGeom>
          <a:solidFill>
            <a:srgbClr val="1338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Understand the Implications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002790" y="-59618"/>
            <a:ext cx="6113189" cy="2309442"/>
            <a:chOff x="-120861" y="-59618"/>
            <a:chExt cx="6662863" cy="2309442"/>
          </a:xfrm>
        </p:grpSpPr>
        <p:sp>
          <p:nvSpPr>
            <p:cNvPr id="17" name="TextBox 16"/>
            <p:cNvSpPr txBox="1"/>
            <p:nvPr/>
          </p:nvSpPr>
          <p:spPr>
            <a:xfrm>
              <a:off x="-120860" y="-59618"/>
              <a:ext cx="66628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i="1" spc="50" dirty="0">
                  <a:ln w="0"/>
                  <a:solidFill>
                    <a:srgbClr val="E7E6E6">
                      <a:lumMod val="50000"/>
                    </a:srgb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</a:rPr>
                <a:t>PREPARING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120861" y="1049495"/>
              <a:ext cx="66628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i="1" spc="50" dirty="0">
                  <a:ln w="0"/>
                  <a:solidFill>
                    <a:srgbClr val="E7E6E6">
                      <a:lumMod val="50000"/>
                    </a:srgb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</a:rPr>
                <a:t>FUTURE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20860" y="761122"/>
              <a:ext cx="66628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50" dirty="0">
                  <a:ln w="0"/>
                  <a:solidFill>
                    <a:srgbClr val="E7E6E6">
                      <a:lumMod val="50000"/>
                    </a:srgb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</a:rPr>
                <a:t>for the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319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7404291" y="3874231"/>
            <a:ext cx="3223262" cy="1887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04291" y="1442033"/>
            <a:ext cx="3223262" cy="1887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41472" y="3866916"/>
            <a:ext cx="3223262" cy="1887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737529" y="1434718"/>
            <a:ext cx="3223262" cy="1887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" t="5147" r="8720" b="4162"/>
          <a:stretch/>
        </p:blipFill>
        <p:spPr>
          <a:xfrm>
            <a:off x="1578632" y="1222766"/>
            <a:ext cx="2276651" cy="22486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7734" r="10858" b="4615"/>
          <a:stretch/>
        </p:blipFill>
        <p:spPr>
          <a:xfrm>
            <a:off x="1583974" y="3703286"/>
            <a:ext cx="2255635" cy="2262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7" b="4162"/>
          <a:stretch/>
        </p:blipFill>
        <p:spPr>
          <a:xfrm>
            <a:off x="5937472" y="3710291"/>
            <a:ext cx="2700416" cy="22486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7734" r="10858" b="4615"/>
          <a:stretch/>
        </p:blipFill>
        <p:spPr>
          <a:xfrm>
            <a:off x="6113601" y="1230390"/>
            <a:ext cx="2255635" cy="2262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524000" y="6396865"/>
            <a:ext cx="9144000" cy="461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57" y="6460873"/>
            <a:ext cx="1600204" cy="32791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062599" y="3874231"/>
            <a:ext cx="256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- Industry -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62599" y="1470699"/>
            <a:ext cx="256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- Advocacy -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400426" y="1468318"/>
            <a:ext cx="3358521" cy="2813188"/>
            <a:chOff x="88668" y="1537674"/>
            <a:chExt cx="3358521" cy="2813188"/>
          </a:xfrm>
        </p:grpSpPr>
        <p:sp>
          <p:nvSpPr>
            <p:cNvPr id="41" name="TextBox 40"/>
            <p:cNvSpPr txBox="1"/>
            <p:nvPr/>
          </p:nvSpPr>
          <p:spPr>
            <a:xfrm>
              <a:off x="88669" y="1537674"/>
              <a:ext cx="25989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libri" panose="020F0502020204030204"/>
                </a:rPr>
                <a:t>- Government -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8668" y="2042538"/>
              <a:ext cx="3358521" cy="2308324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628650" indent="-2286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PennDOT</a:t>
              </a:r>
            </a:p>
            <a:p>
              <a:pPr marL="628650" indent="-228600">
                <a:buFont typeface="Arial" panose="020B0604020202020204" pitchFamily="34" charset="0"/>
                <a:buChar char="•"/>
                <a:tabLst>
                  <a:tab pos="114300" algn="l"/>
                </a:tabLst>
              </a:pPr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DCED</a:t>
              </a:r>
            </a:p>
            <a:p>
              <a:pPr marL="628650" indent="-2286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Insurance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endPara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endParaRPr>
            </a:p>
            <a:p>
              <a:pPr marL="114300"/>
              <a:endPara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endParaRPr>
            </a:p>
            <a:p>
              <a:pPr marL="285750" indent="-171450">
                <a:buFont typeface="Arial" panose="020B0604020202020204" pitchFamily="34" charset="0"/>
                <a:buChar char="•"/>
              </a:pPr>
              <a:endPara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endParaRPr>
            </a:p>
            <a:p>
              <a:pPr marL="285750" indent="-171450">
                <a:buFont typeface="Arial" panose="020B0604020202020204" pitchFamily="34" charset="0"/>
                <a:buChar char="•"/>
              </a:pPr>
              <a:endPara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endParaRPr>
            </a:p>
            <a:p>
              <a:pPr marL="285750" indent="-171450">
                <a:buFont typeface="Arial" panose="020B0604020202020204" pitchFamily="34" charset="0"/>
                <a:buChar char="•"/>
              </a:pPr>
              <a:endPara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PTC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PSP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FHWA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232063" y="3874231"/>
            <a:ext cx="293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- Academia 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90038" y="4445136"/>
            <a:ext cx="2203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CMU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U Penn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Penn State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612514" y="1989157"/>
            <a:ext cx="2040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AAA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PMTA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625928" y="4350741"/>
            <a:ext cx="2109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Uber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SAE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GM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Global Automakers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0117" y="2828043"/>
            <a:ext cx="2254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City of Pittsburgh</a:t>
            </a:r>
          </a:p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53" y="1806004"/>
            <a:ext cx="939305" cy="939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17" y="4348608"/>
            <a:ext cx="1040547" cy="10405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88" y="4255113"/>
            <a:ext cx="1158985" cy="11589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818" y="1806003"/>
            <a:ext cx="852672" cy="85267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524001" y="173795"/>
            <a:ext cx="9052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rgbClr val="E7E6E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AV Policy Task Force</a:t>
            </a:r>
          </a:p>
        </p:txBody>
      </p:sp>
    </p:spTree>
    <p:extLst>
      <p:ext uri="{BB962C8B-B14F-4D97-AF65-F5344CB8AC3E}">
        <p14:creationId xmlns:p14="http://schemas.microsoft.com/office/powerpoint/2010/main" val="323041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State Policy: PennDOT Automated Vehicle Testing Guidance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72200" cy="43513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Released July 23, 2018</a:t>
            </a:r>
          </a:p>
          <a:p>
            <a:endParaRPr lang="en-US" sz="2800" dirty="0" smtClean="0"/>
          </a:p>
          <a:p>
            <a:r>
              <a:rPr lang="en-US" sz="2800" dirty="0" smtClean="0"/>
              <a:t>Task force involved major stakeholders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Voluntary registration, driver in the seat and prepared to take charge on public right of way, reporting of </a:t>
            </a:r>
            <a:r>
              <a:rPr lang="en-US" sz="2800" dirty="0"/>
              <a:t>use of highly automated </a:t>
            </a:r>
            <a:r>
              <a:rPr lang="en-US" sz="2800" dirty="0" smtClean="0"/>
              <a:t>vehicles and </a:t>
            </a:r>
            <a:r>
              <a:rPr lang="en-US" sz="2800" dirty="0"/>
              <a:t>any </a:t>
            </a:r>
            <a:r>
              <a:rPr lang="en-US" sz="2800" dirty="0" smtClean="0"/>
              <a:t>crashes.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CDB6-8F82-4ED2-8EFD-DE574C84258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8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AV Policy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>
                <a:hlinkClick r:id="rId2"/>
              </a:rPr>
              <a:t>The Pittsburgh Principles include (Pittsburgh 2019): </a:t>
            </a:r>
            <a:endParaRPr lang="en-US" dirty="0"/>
          </a:p>
          <a:p>
            <a:pPr lvl="0"/>
            <a:r>
              <a:rPr lang="en-US" dirty="0"/>
              <a:t>Instituting transparent lines of communication between the City and partners testing autonomous vehicles, and annual reports on the implementation of AV policies  </a:t>
            </a:r>
          </a:p>
          <a:p>
            <a:pPr lvl="0"/>
            <a:r>
              <a:rPr lang="en-US" dirty="0"/>
              <a:t>Promoting automated driving systems that encourage high vehicle occupancy with lower or no emissions, and lower cost and equitable transportation options </a:t>
            </a:r>
          </a:p>
          <a:p>
            <a:pPr lvl="0"/>
            <a:r>
              <a:rPr lang="en-US" dirty="0"/>
              <a:t>Engaging industry leaders and community stakeholders to collaboratively facilitate the further development and deployment of self-driving technology  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4265-EFA2-BB45-AC07-F5B2899C311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03930" y="4457961"/>
            <a:ext cx="7772400" cy="1470025"/>
          </a:xfrm>
        </p:spPr>
        <p:txBody>
          <a:bodyPr/>
          <a:lstStyle/>
          <a:p>
            <a:r>
              <a:rPr lang="en-US" dirty="0"/>
              <a:t>Smart Belt Coalition (SBC)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889730" y="5967621"/>
            <a:ext cx="7086600" cy="612933"/>
          </a:xfrm>
        </p:spPr>
        <p:txBody>
          <a:bodyPr>
            <a:normAutofit fontScale="92500"/>
          </a:bodyPr>
          <a:lstStyle/>
          <a:p>
            <a:r>
              <a:rPr lang="en-US" dirty="0"/>
              <a:t>A Regional Connected and Automated  Vehicle Collaborative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87" y="3868418"/>
            <a:ext cx="1646824" cy="376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289" y="4541471"/>
            <a:ext cx="657225" cy="619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289" y="2996853"/>
            <a:ext cx="573367" cy="574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75" y="1837204"/>
            <a:ext cx="1336645" cy="3940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9" y="2450538"/>
            <a:ext cx="1874305" cy="3561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600" y="203200"/>
            <a:ext cx="2077005" cy="891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0" y="73983"/>
            <a:ext cx="2202682" cy="13475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5024" y="137463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1452"/>
                </a:solidFill>
                <a:effectLst/>
                <a:uLnTx/>
                <a:uFillTx/>
                <a:latin typeface="Calibri Light" panose="020F0302020204030204"/>
                <a:ea typeface="+mn-ea"/>
                <a:cs typeface="ApexNew-Medium"/>
              </a:rPr>
              <a:t>Smart Belt Coalition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" t="20531" r="1084" b="12278"/>
          <a:stretch/>
        </p:blipFill>
        <p:spPr>
          <a:xfrm>
            <a:off x="2378202" y="0"/>
            <a:ext cx="9823323" cy="519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4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Purpose, Vision and Mission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1878330" y="1771651"/>
          <a:ext cx="8332470" cy="4354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6" name="Rectangle 45"/>
          <p:cNvSpPr/>
          <p:nvPr/>
        </p:nvSpPr>
        <p:spPr>
          <a:xfrm>
            <a:off x="0" y="164994"/>
            <a:ext cx="830293" cy="181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7669" y="55043"/>
            <a:ext cx="2084727" cy="47624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3273" y="30557"/>
            <a:ext cx="504656" cy="47540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9120" y="8785"/>
            <a:ext cx="474279" cy="47540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520" y="31645"/>
            <a:ext cx="1519714" cy="44803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440462" y="178823"/>
            <a:ext cx="1555400" cy="181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491354" y="178823"/>
            <a:ext cx="1330179" cy="181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353398" y="178823"/>
            <a:ext cx="934648" cy="1565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883157" y="188334"/>
            <a:ext cx="1019286" cy="1718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1077622" y="188334"/>
            <a:ext cx="1114378" cy="1718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29" y="100006"/>
            <a:ext cx="1874305" cy="35610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3741" y="6072045"/>
            <a:ext cx="1873326" cy="6162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81" y="6093353"/>
            <a:ext cx="858131" cy="55818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7373" y="6018220"/>
            <a:ext cx="668149" cy="65059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04559" y="5997417"/>
            <a:ext cx="727954" cy="72967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57870" y="5934493"/>
            <a:ext cx="784969" cy="786825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-1" y="6288622"/>
            <a:ext cx="364035" cy="21498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150397" y="6310394"/>
            <a:ext cx="641646" cy="21014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595151" y="6327905"/>
            <a:ext cx="641646" cy="2053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072747" y="6310173"/>
            <a:ext cx="781967" cy="22311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540215" y="6327906"/>
            <a:ext cx="1162834" cy="19263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550795" y="6352670"/>
            <a:ext cx="1142878" cy="18061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0419030" y="6348906"/>
            <a:ext cx="738840" cy="18438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917453" y="6327905"/>
            <a:ext cx="274547" cy="2053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7653" r="17857" b="7653"/>
          <a:stretch/>
        </p:blipFill>
        <p:spPr>
          <a:xfrm>
            <a:off x="7509752" y="6018704"/>
            <a:ext cx="1153886" cy="79369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2"/>
          <a:stretch/>
        </p:blipFill>
        <p:spPr>
          <a:xfrm>
            <a:off x="4274980" y="6206605"/>
            <a:ext cx="766570" cy="4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0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164994"/>
            <a:ext cx="830293" cy="181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669" y="55043"/>
            <a:ext cx="2084727" cy="4762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3273" y="30557"/>
            <a:ext cx="504656" cy="4754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120" y="8785"/>
            <a:ext cx="474279" cy="4754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520" y="31645"/>
            <a:ext cx="1519714" cy="44803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2440462" y="178823"/>
            <a:ext cx="1555400" cy="181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491354" y="178823"/>
            <a:ext cx="1330179" cy="181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353398" y="178823"/>
            <a:ext cx="934648" cy="1565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883157" y="188334"/>
            <a:ext cx="1019286" cy="1718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077622" y="188334"/>
            <a:ext cx="1114378" cy="1718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29" y="100006"/>
            <a:ext cx="1874305" cy="3561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3741" y="6072045"/>
            <a:ext cx="1873326" cy="6162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681" y="6093353"/>
            <a:ext cx="858131" cy="5581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7373" y="6018220"/>
            <a:ext cx="668149" cy="65059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4559" y="5997417"/>
            <a:ext cx="727954" cy="72967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7870" y="5934493"/>
            <a:ext cx="784969" cy="786825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-1" y="6288622"/>
            <a:ext cx="364035" cy="21498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50397" y="6310394"/>
            <a:ext cx="641646" cy="21014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595151" y="6327905"/>
            <a:ext cx="641646" cy="2053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072747" y="6310173"/>
            <a:ext cx="781967" cy="22311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540215" y="6327906"/>
            <a:ext cx="1162834" cy="19263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8550795" y="6352670"/>
            <a:ext cx="1142878" cy="18061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0419030" y="6348906"/>
            <a:ext cx="738840" cy="18438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1917453" y="6327905"/>
            <a:ext cx="274547" cy="2053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7653" r="17857" b="7653"/>
          <a:stretch/>
        </p:blipFill>
        <p:spPr>
          <a:xfrm>
            <a:off x="7509752" y="6018704"/>
            <a:ext cx="1153886" cy="793695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2"/>
          <a:stretch/>
        </p:blipFill>
        <p:spPr>
          <a:xfrm>
            <a:off x="4274980" y="6206605"/>
            <a:ext cx="766570" cy="4689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3607" y="720686"/>
            <a:ext cx="11265304" cy="519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7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1350" y="857250"/>
            <a:ext cx="5829300" cy="14333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4900" b="1" dirty="0" smtClean="0"/>
              <a:t>Trends Driving  Intelligent Transportation Systems  </a:t>
            </a:r>
            <a:endParaRPr lang="en-US" sz="49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1905001"/>
            <a:ext cx="7696200" cy="426719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Sensors</a:t>
            </a:r>
            <a:endParaRPr lang="en-US" sz="3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Data Analytics (real time and predictive)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Cyber Physical Systems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Edge Computing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Internet of Things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5G and Advanced Wireless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1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25415" y="627938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Priority Applications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52746" y="1770938"/>
            <a:ext cx="9315593" cy="3778704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800" dirty="0" smtClean="0"/>
              <a:t>Work </a:t>
            </a:r>
            <a:r>
              <a:rPr lang="en-US" sz="2800" dirty="0"/>
              <a:t>Zones: Reservation and Traveler Information </a:t>
            </a:r>
            <a:r>
              <a:rPr lang="en-US" sz="2800" dirty="0" smtClean="0"/>
              <a:t>System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Freight: Truck </a:t>
            </a:r>
            <a:r>
              <a:rPr lang="en-US" sz="2800" dirty="0" smtClean="0"/>
              <a:t>Platooning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TIM: CV </a:t>
            </a:r>
            <a:r>
              <a:rPr lang="en-US" sz="2800" dirty="0" smtClean="0"/>
              <a:t>Applications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Work Zones: Intelligent/Connected WZ </a:t>
            </a:r>
            <a:r>
              <a:rPr lang="en-US" sz="2800" dirty="0" smtClean="0"/>
              <a:t>Detection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Freight: Truck Parking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164994"/>
            <a:ext cx="830293" cy="181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669" y="55043"/>
            <a:ext cx="2084727" cy="4762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3273" y="30557"/>
            <a:ext cx="504656" cy="4754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120" y="8785"/>
            <a:ext cx="474279" cy="4754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520" y="31645"/>
            <a:ext cx="1519714" cy="44803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440462" y="178823"/>
            <a:ext cx="1555400" cy="181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491354" y="178823"/>
            <a:ext cx="1330179" cy="181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53398" y="178823"/>
            <a:ext cx="934648" cy="1565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883157" y="188334"/>
            <a:ext cx="1019286" cy="1718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077622" y="188334"/>
            <a:ext cx="1114378" cy="1718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29" y="100006"/>
            <a:ext cx="1874305" cy="35610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3741" y="6072045"/>
            <a:ext cx="1873326" cy="616289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681" y="6093353"/>
            <a:ext cx="858131" cy="55818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7373" y="6018220"/>
            <a:ext cx="668149" cy="650594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4559" y="5997417"/>
            <a:ext cx="727954" cy="72967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7870" y="5934493"/>
            <a:ext cx="784969" cy="786825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-1" y="6288622"/>
            <a:ext cx="364035" cy="21498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150397" y="6310394"/>
            <a:ext cx="641646" cy="21014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595151" y="6327905"/>
            <a:ext cx="641646" cy="2053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072747" y="6310173"/>
            <a:ext cx="781967" cy="22311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540215" y="6327906"/>
            <a:ext cx="1162834" cy="19263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8550795" y="6352670"/>
            <a:ext cx="1142878" cy="18061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0419030" y="6348906"/>
            <a:ext cx="738840" cy="18438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17453" y="6327905"/>
            <a:ext cx="274547" cy="2053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7653" r="17857" b="7653"/>
          <a:stretch/>
        </p:blipFill>
        <p:spPr>
          <a:xfrm>
            <a:off x="7509752" y="6018704"/>
            <a:ext cx="1153886" cy="793695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2"/>
          <a:stretch/>
        </p:blipFill>
        <p:spPr>
          <a:xfrm>
            <a:off x="4274980" y="6206605"/>
            <a:ext cx="766570" cy="4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Vehicle Companies Testing </a:t>
            </a:r>
            <a:br>
              <a:rPr lang="en-US" dirty="0" smtClean="0"/>
            </a:br>
            <a:r>
              <a:rPr lang="en-US" dirty="0" smtClean="0"/>
              <a:t>in Pittsburgh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Uber</a:t>
            </a:r>
          </a:p>
          <a:p>
            <a:r>
              <a:rPr lang="en-US" dirty="0" smtClean="0"/>
              <a:t>Argo AI</a:t>
            </a:r>
          </a:p>
          <a:p>
            <a:r>
              <a:rPr lang="en-US" dirty="0" smtClean="0"/>
              <a:t>Aurora </a:t>
            </a:r>
          </a:p>
          <a:p>
            <a:r>
              <a:rPr lang="en-US" dirty="0" err="1" smtClean="0"/>
              <a:t>Aptiv</a:t>
            </a:r>
            <a:r>
              <a:rPr lang="en-US" dirty="0" smtClean="0"/>
              <a:t> (Motional)</a:t>
            </a:r>
            <a:endParaRPr lang="en-US" dirty="0" smtClean="0"/>
          </a:p>
          <a:p>
            <a:r>
              <a:rPr lang="en-US" dirty="0" err="1" smtClean="0"/>
              <a:t>Locomation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738" y="5082750"/>
            <a:ext cx="3345116" cy="523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13DA37-8F47-4D94-BD6D-8468E3950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582" y="1825625"/>
            <a:ext cx="2368043" cy="1626056"/>
          </a:xfrm>
          <a:prstGeom prst="rect">
            <a:avLst/>
          </a:prstGeom>
        </p:spPr>
      </p:pic>
      <p:pic>
        <p:nvPicPr>
          <p:cNvPr id="6" name="Picture 2" descr="Image result">
            <a:extLst>
              <a:ext uri="{FF2B5EF4-FFF2-40B4-BE49-F238E27FC236}">
                <a16:creationId xmlns:a16="http://schemas.microsoft.com/office/drawing/2014/main" id="{CC4126F1-0B5E-4B1E-BACD-C5B9E9401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0" t="24247" r="24179" b="24457"/>
          <a:stretch/>
        </p:blipFill>
        <p:spPr bwMode="auto">
          <a:xfrm>
            <a:off x="3451208" y="4295910"/>
            <a:ext cx="1577992" cy="157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aptiv logo">
            <a:extLst>
              <a:ext uri="{FF2B5EF4-FFF2-40B4-BE49-F238E27FC236}">
                <a16:creationId xmlns:a16="http://schemas.microsoft.com/office/drawing/2014/main" id="{9208EBD5-9481-47FB-B87F-C82D15218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793" y="1908314"/>
            <a:ext cx="3495025" cy="78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coma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01" y="3796052"/>
            <a:ext cx="519395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Levels of Automation Improving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According </a:t>
            </a:r>
            <a:r>
              <a:rPr lang="en-US" dirty="0"/>
              <a:t>to a study by the Insurance Institute for Highway </a:t>
            </a:r>
            <a:r>
              <a:rPr lang="en-US" dirty="0" smtClean="0"/>
              <a:t>Safety, </a:t>
            </a:r>
            <a:r>
              <a:rPr lang="en-US" dirty="0"/>
              <a:t>the crash involvement rate for vehicles with blind-spot monitoring was </a:t>
            </a:r>
            <a:r>
              <a:rPr lang="en-US" b="1" dirty="0"/>
              <a:t>14% lower </a:t>
            </a:r>
            <a:r>
              <a:rPr lang="en-US" dirty="0"/>
              <a:t>than the same models without the </a:t>
            </a:r>
            <a:r>
              <a:rPr lang="en-US" dirty="0" smtClean="0"/>
              <a:t>equipment.</a:t>
            </a:r>
          </a:p>
          <a:p>
            <a:r>
              <a:rPr lang="en-US" dirty="0"/>
              <a:t>Corey Harper, a researcher at Carnegie Mellon University, says his analysis suggests the combination of vehicle crash avoidance technologies </a:t>
            </a:r>
            <a:r>
              <a:rPr lang="en-US" b="1" dirty="0"/>
              <a:t>reduces crash frequency by about 3.5</a:t>
            </a:r>
            <a:r>
              <a:rPr lang="en-US" b="1" dirty="0" smtClean="0"/>
              <a:t>%.  </a:t>
            </a:r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If vehicle crash avoidance technologies were deployed throughout the light-duty vehicle fleet, we could see </a:t>
            </a:r>
            <a:r>
              <a:rPr lang="en-US" b="1" dirty="0"/>
              <a:t>crash prevention cost savings of up to $264 billion</a:t>
            </a:r>
            <a:r>
              <a:rPr lang="en-US" dirty="0"/>
              <a:t>, assuming all relevant crashes are prevented,” he says.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3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Race for Level 3 AV Commercial Deployment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Mercedes Benz Announces Plans for Industry First Level 3 Deployment, Pending Legal </a:t>
            </a:r>
            <a:r>
              <a:rPr lang="en-US" dirty="0"/>
              <a:t>A</a:t>
            </a:r>
            <a:r>
              <a:rPr lang="en-US" dirty="0" smtClean="0"/>
              <a:t>pproval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Tesla Auto Pilot Classified Between Level 2 and 3 But </a:t>
            </a:r>
          </a:p>
          <a:p>
            <a:pPr marL="0" indent="0">
              <a:buNone/>
            </a:pPr>
            <a:r>
              <a:rPr lang="en-US" dirty="0" smtClean="0"/>
              <a:t>“Very Close to Level 5” </a:t>
            </a:r>
          </a:p>
          <a:p>
            <a:pPr marL="0" indent="0">
              <a:buNone/>
            </a:pPr>
            <a:r>
              <a:rPr lang="en-US" dirty="0" smtClean="0"/>
              <a:t>Per Elon Musk 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618" y="3853295"/>
            <a:ext cx="4917210" cy="245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Industry Collaboration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UL 4600 </a:t>
            </a:r>
            <a:r>
              <a:rPr lang="en-US" dirty="0"/>
              <a:t>“Standard for Safety for the Evaluation of Autonomous Products”</a:t>
            </a:r>
          </a:p>
          <a:p>
            <a:r>
              <a:rPr lang="en-US" dirty="0" smtClean="0"/>
              <a:t>SAE Automated Vehicle Safety Consortium </a:t>
            </a:r>
          </a:p>
          <a:p>
            <a:r>
              <a:rPr lang="en-US" dirty="0" smtClean="0"/>
              <a:t>5G Automotive Association </a:t>
            </a:r>
          </a:p>
          <a:p>
            <a:r>
              <a:rPr lang="en-US" dirty="0" smtClean="0"/>
              <a:t>PAVE – Partners for Automated Vehicle Education </a:t>
            </a:r>
          </a:p>
          <a:p>
            <a:r>
              <a:rPr lang="en-US" dirty="0" smtClean="0"/>
              <a:t>ADAS Standard Terminology </a:t>
            </a:r>
            <a:r>
              <a:rPr lang="en-US" dirty="0"/>
              <a:t>AAA, </a:t>
            </a:r>
            <a:r>
              <a:rPr lang="en-US" dirty="0" smtClean="0"/>
              <a:t>Society </a:t>
            </a:r>
            <a:r>
              <a:rPr lang="en-US" dirty="0"/>
              <a:t>of Automotive Engineers, Consumer Reports, JD Power and the National Safety </a:t>
            </a:r>
            <a:r>
              <a:rPr lang="en-US" dirty="0" smtClean="0"/>
              <a:t>Council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12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Continued Industry Shuffling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Mercedes Benz and BMW dissolve AV partnership </a:t>
            </a:r>
          </a:p>
          <a:p>
            <a:r>
              <a:rPr lang="en-US" i="1" dirty="0" smtClean="0"/>
              <a:t>Mercedes Benz partners with NVIDIA on AV platform </a:t>
            </a:r>
          </a:p>
          <a:p>
            <a:r>
              <a:rPr lang="en-US" i="1" dirty="0" smtClean="0"/>
              <a:t>Hyundai and Aptiv form Motional </a:t>
            </a:r>
          </a:p>
          <a:p>
            <a:r>
              <a:rPr lang="en-US" i="1" dirty="0" smtClean="0"/>
              <a:t>Yandex and Uber spin off AV unit </a:t>
            </a:r>
          </a:p>
          <a:p>
            <a:r>
              <a:rPr lang="en-US" i="1" dirty="0" smtClean="0"/>
              <a:t>VW breaks with Aurora </a:t>
            </a:r>
          </a:p>
          <a:p>
            <a:r>
              <a:rPr lang="en-US" i="1" dirty="0" smtClean="0"/>
              <a:t>Ford and VW partner on AV technology with ArgoAI</a:t>
            </a:r>
          </a:p>
          <a:p>
            <a:r>
              <a:rPr lang="en-US" i="1" dirty="0" smtClean="0"/>
              <a:t>Toyota invests in PonyAI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849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Federal Government Initiatives  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3240"/>
            <a:ext cx="10515600" cy="49914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FHWA </a:t>
            </a:r>
          </a:p>
          <a:p>
            <a:pPr marL="0" indent="0">
              <a:buNone/>
            </a:pPr>
            <a:r>
              <a:rPr lang="en-US" dirty="0" smtClean="0"/>
              <a:t>Cooperative </a:t>
            </a:r>
            <a:r>
              <a:rPr lang="en-US" dirty="0"/>
              <a:t>driving automation (CDA) enables automated vehicles (AVs) to communicate between vehicles, infrastructure devices, and road users such as pedestrians and cyclists.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NHTSA</a:t>
            </a:r>
            <a:r>
              <a:rPr lang="en-US" dirty="0" smtClean="0"/>
              <a:t> AV TEST Initiative – Interactive web tool to track AV testing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US DOT</a:t>
            </a:r>
            <a:r>
              <a:rPr lang="en-US" dirty="0" smtClean="0"/>
              <a:t> Inclusive Design Challenge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US DOT </a:t>
            </a:r>
            <a:r>
              <a:rPr lang="en-US" dirty="0" smtClean="0"/>
              <a:t>AV 4.0 Assuring American Leadership in Automated Vehicle Technologies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FCC</a:t>
            </a:r>
            <a:r>
              <a:rPr lang="en-US" dirty="0" smtClean="0"/>
              <a:t>  Reallocating 5.9 GHz Spectrum Reserved for Connected Vehicles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317" y="1042409"/>
            <a:ext cx="3074416" cy="64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846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 from AV Taxis to Freight Delivery Via Cute Sidewalk Vehicles and Large Trucks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UPS and Waymo Autonomous Van Package Delivery Testing</a:t>
            </a:r>
          </a:p>
          <a:p>
            <a:r>
              <a:rPr lang="en-US" dirty="0" smtClean="0"/>
              <a:t> Amazon Acquires AV Company Zooks for over $1 Billion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8" name="Picture 6" descr="Starship robots being loaded up outside a store in Milton Keyn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48" y="2991499"/>
            <a:ext cx="5155334" cy="386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701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Trucking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Daimler Trucks AV Testing Group partnering Torc </a:t>
            </a:r>
            <a:r>
              <a:rPr lang="en-US" b="1" dirty="0"/>
              <a:t>Robotics </a:t>
            </a:r>
            <a:r>
              <a:rPr lang="en-US" dirty="0"/>
              <a:t>w</a:t>
            </a:r>
            <a:r>
              <a:rPr lang="en-US" dirty="0" smtClean="0"/>
              <a:t>ith developing Level 4 AV Truck with new facility in New Mexico </a:t>
            </a:r>
          </a:p>
          <a:p>
            <a:r>
              <a:rPr lang="en-US" b="1" dirty="0" smtClean="0"/>
              <a:t>Waymo</a:t>
            </a:r>
            <a:r>
              <a:rPr lang="en-US" dirty="0" smtClean="0"/>
              <a:t> testing heavy duty trucks in Texas </a:t>
            </a:r>
          </a:p>
          <a:p>
            <a:r>
              <a:rPr lang="en-US" b="1" dirty="0" smtClean="0"/>
              <a:t>TuSimple</a:t>
            </a:r>
            <a:r>
              <a:rPr lang="en-US" dirty="0" smtClean="0"/>
              <a:t> teaming with delivery and trucking companies to develop the first AV freight </a:t>
            </a:r>
            <a:r>
              <a:rPr lang="en-US" dirty="0"/>
              <a:t>network. fleet of 41 autonomous-capable trucks are pulling 13 loads per day between Arizona and Texas.</a:t>
            </a:r>
            <a:endParaRPr lang="en-US" dirty="0" smtClean="0"/>
          </a:p>
          <a:p>
            <a:r>
              <a:rPr lang="en-US" b="1" dirty="0"/>
              <a:t>FORU Trucking</a:t>
            </a:r>
            <a:r>
              <a:rPr lang="en-US" dirty="0"/>
              <a:t>, a technology logistics company, and </a:t>
            </a:r>
            <a:r>
              <a:rPr lang="en-US" b="1" dirty="0"/>
              <a:t>Trunk</a:t>
            </a:r>
            <a:r>
              <a:rPr lang="en-US" dirty="0"/>
              <a:t>, a service provider of autonomous driving technology for trucks</a:t>
            </a:r>
            <a:endParaRPr lang="en-US" dirty="0" smtClean="0"/>
          </a:p>
          <a:p>
            <a:r>
              <a:rPr lang="en-US" b="1" dirty="0" smtClean="0"/>
              <a:t>Locomation</a:t>
            </a:r>
            <a:r>
              <a:rPr lang="en-US" dirty="0" smtClean="0"/>
              <a:t> On Road Testing Autonomous Relay Convoy Technology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99" y="103188"/>
            <a:ext cx="2843284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630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Vehicles Respond to COVID-19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Columbus Re-launches EasyMile Leap Shuttle for Food Delivery  </a:t>
            </a:r>
          </a:p>
          <a:p>
            <a:r>
              <a:rPr lang="en-US" dirty="0" smtClean="0"/>
              <a:t>GM Cruise Makes </a:t>
            </a:r>
            <a:r>
              <a:rPr lang="en-US" dirty="0"/>
              <a:t>F</a:t>
            </a:r>
            <a:r>
              <a:rPr lang="en-US" dirty="0" smtClean="0"/>
              <a:t>ood Bank Deliveries in San Francisco </a:t>
            </a:r>
          </a:p>
          <a:p>
            <a:r>
              <a:rPr lang="en-US" dirty="0" smtClean="0"/>
              <a:t>Nuro Delivering Medical Supplies in California  </a:t>
            </a:r>
          </a:p>
          <a:p>
            <a:r>
              <a:rPr lang="en-US" dirty="0" smtClean="0"/>
              <a:t>Beep and Navya Delivering COVID-19 Tests at Mayo Clinic in Florida</a:t>
            </a:r>
          </a:p>
          <a:p>
            <a:r>
              <a:rPr lang="en-US" dirty="0" smtClean="0"/>
              <a:t>Neolix Delivers Medical Supplies in Wuhan and Disinfects Roadways  </a:t>
            </a:r>
            <a:endParaRPr lang="en-US" dirty="0"/>
          </a:p>
        </p:txBody>
      </p:sp>
      <p:pic>
        <p:nvPicPr>
          <p:cNvPr id="2050" name="Picture 2" descr="https://i2.wp.com/www.fanaticalfuturist.com/wp-content/uploads/2020/03/neolix.png?resize=680%2C678&amp;ssl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921" y="4759686"/>
            <a:ext cx="1808192" cy="180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2.wp.com/www.fanaticalfuturist.com/wp-content/uploads/2020/03/nuro.png?resize=680%2C379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11" y="4759686"/>
            <a:ext cx="3514784" cy="195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993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8100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Technologies Disrupting Transportation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2286000"/>
            <a:ext cx="6400800" cy="35814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Automation 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Connectivity 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Shared Use 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Electrification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Novel Modes, Drones, Hyperloop, etc.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8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2906"/>
            <a:ext cx="10515600" cy="502500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AV companies generally require quality line painting and legible signage.</a:t>
            </a:r>
          </a:p>
          <a:p>
            <a:endParaRPr lang="en-US" dirty="0"/>
          </a:p>
          <a:p>
            <a:r>
              <a:rPr lang="en-US" dirty="0" smtClean="0"/>
              <a:t>Connected traffic signals are an early CAV infrastructure. 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Dedicated </a:t>
            </a:r>
            <a:r>
              <a:rPr lang="en-US" dirty="0" smtClean="0"/>
              <a:t>Road Lanes </a:t>
            </a:r>
            <a:r>
              <a:rPr lang="en-US" dirty="0"/>
              <a:t>from Detroit to Ann Arbor for </a:t>
            </a:r>
            <a:r>
              <a:rPr lang="en-US" dirty="0" smtClean="0"/>
              <a:t>Autonomous Vehicles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Audi AG and Ericsson </a:t>
            </a:r>
            <a:r>
              <a:rPr lang="en-US" dirty="0" smtClean="0"/>
              <a:t>announced </a:t>
            </a:r>
            <a:r>
              <a:rPr lang="en-US" dirty="0"/>
              <a:t>success upon wrapping up a three-year cellular vehicle-to-everything (C-V2X) real-world trial that first began in December 2016 in Germany.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Qualcomm </a:t>
            </a:r>
            <a:r>
              <a:rPr lang="en-US" dirty="0" smtClean="0"/>
              <a:t>Partners with Hawaii DOT and </a:t>
            </a:r>
            <a:r>
              <a:rPr lang="en-US" dirty="0"/>
              <a:t>the University of Hawaii </a:t>
            </a:r>
            <a:r>
              <a:rPr lang="en-US" dirty="0" smtClean="0"/>
              <a:t>to </a:t>
            </a:r>
            <a:r>
              <a:rPr lang="en-US" dirty="0"/>
              <a:t>E</a:t>
            </a:r>
            <a:r>
              <a:rPr lang="en-US" dirty="0" smtClean="0"/>
              <a:t>xtend </a:t>
            </a:r>
            <a:r>
              <a:rPr lang="en-US" dirty="0"/>
              <a:t>the </a:t>
            </a:r>
            <a:r>
              <a:rPr lang="en-US" dirty="0" smtClean="0"/>
              <a:t>Deployment C-V2X Infrastructure Across Entire </a:t>
            </a:r>
            <a:r>
              <a:rPr lang="en-US" dirty="0" smtClean="0"/>
              <a:t>State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051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1837"/>
          </a:xfrm>
        </p:spPr>
        <p:txBody>
          <a:bodyPr>
            <a:normAutofit/>
          </a:bodyPr>
          <a:lstStyle/>
          <a:p>
            <a:r>
              <a:rPr lang="en-US" dirty="0" smtClean="0"/>
              <a:t>Why Now? – Enabling Information and Communications Technologies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Why </a:t>
            </a:r>
            <a:r>
              <a:rPr lang="en-US" dirty="0" smtClean="0"/>
              <a:t>Pennsylvania?- </a:t>
            </a:r>
            <a:r>
              <a:rPr lang="en-US" dirty="0" smtClean="0"/>
              <a:t>Research, Development and Deployment of Innovative Technology and Policy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69839"/>
            <a:ext cx="10515600" cy="110712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98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Assessment Questions: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In </a:t>
            </a:r>
            <a:r>
              <a:rPr lang="en-US" dirty="0"/>
              <a:t>addition to vehicle automation, provide an example of another technology disrupting transportation. </a:t>
            </a: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Give an example of an automated vehicle industry </a:t>
            </a:r>
            <a:r>
              <a:rPr lang="en-US"/>
              <a:t>trend</a:t>
            </a:r>
            <a:r>
              <a:rPr lang="en-US" smtClean="0"/>
              <a:t>.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Identify a how state or local governments are addressing automated vehicle technology through policy.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19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stancaldwell@cmu.edu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mobility21.cmu.edu/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537" y="5349875"/>
            <a:ext cx="3406855" cy="104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7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2" descr="Safety Pilot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3"/>
            <a:ext cx="7543800" cy="459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45" y="320074"/>
            <a:ext cx="81534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A50000"/>
                </a:solidFill>
                <a:latin typeface="Helvetica"/>
                <a:cs typeface="Helvetica"/>
              </a:rPr>
              <a:t>Connected Vehicles</a:t>
            </a:r>
            <a:r>
              <a:rPr lang="en-US" b="1" dirty="0">
                <a:solidFill>
                  <a:srgbClr val="B00000"/>
                </a:solidFill>
                <a:latin typeface="Calibri"/>
                <a:cs typeface="Calibri"/>
              </a:rPr>
              <a:t/>
            </a:r>
            <a:br>
              <a:rPr lang="en-US" b="1" dirty="0">
                <a:solidFill>
                  <a:srgbClr val="B00000"/>
                </a:solidFill>
                <a:latin typeface="Calibri"/>
                <a:cs typeface="Calibri"/>
              </a:rPr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00401" y="6172204"/>
            <a:ext cx="6137618" cy="461665"/>
          </a:xfrm>
          <a:prstGeom prst="rect">
            <a:avLst/>
          </a:prstGeom>
          <a:noFill/>
        </p:spPr>
        <p:txBody>
          <a:bodyPr wrap="none" lIns="91416" tIns="45708" rIns="91416" bIns="45708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Dedicated Short Range Communication (DSRC)</a:t>
            </a:r>
          </a:p>
        </p:txBody>
      </p:sp>
    </p:spTree>
    <p:extLst>
      <p:ext uri="{BB962C8B-B14F-4D97-AF65-F5344CB8AC3E}">
        <p14:creationId xmlns:p14="http://schemas.microsoft.com/office/powerpoint/2010/main" val="166181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6396865"/>
            <a:ext cx="9144000" cy="461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57" y="6460873"/>
            <a:ext cx="1600204" cy="3279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-4396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V2I Deployments in the US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45337" y="879367"/>
            <a:ext cx="7946054" cy="5315356"/>
            <a:chOff x="721337" y="911371"/>
            <a:chExt cx="7946054" cy="5315356"/>
          </a:xfrm>
        </p:grpSpPr>
        <p:pic>
          <p:nvPicPr>
            <p:cNvPr id="18" name="Content Placeholder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1337" y="911371"/>
              <a:ext cx="7946054" cy="53153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Content Placeholder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29" t="93159" r="91981" b="3479"/>
            <a:stretch/>
          </p:blipFill>
          <p:spPr bwMode="auto">
            <a:xfrm>
              <a:off x="7110158" y="3220034"/>
              <a:ext cx="173905" cy="15707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Content Placeholder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29" t="93159" r="91981" b="3479"/>
            <a:stretch/>
          </p:blipFill>
          <p:spPr bwMode="auto">
            <a:xfrm>
              <a:off x="6738324" y="3141497"/>
              <a:ext cx="173905" cy="15707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449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CV2X </a:t>
            </a:r>
            <a:r>
              <a:rPr lang="en-US" dirty="0"/>
              <a:t>vs DSRC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CV2X Enabled by 5G Cellular Network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251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533401"/>
            <a:ext cx="9143999" cy="826461"/>
          </a:xfrm>
        </p:spPr>
        <p:txBody>
          <a:bodyPr>
            <a:noAutofit/>
          </a:bodyPr>
          <a:lstStyle/>
          <a:p>
            <a:pPr>
              <a:lnSpc>
                <a:spcPts val="4020"/>
              </a:lnSpc>
            </a:pPr>
            <a:r>
              <a:rPr lang="en-US" sz="3600" dirty="0" err="1"/>
              <a:t>Surtrac</a:t>
            </a:r>
            <a:r>
              <a:rPr lang="en-US" sz="3600" dirty="0"/>
              <a:t> Adaptive Signal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Control Expansion</a:t>
            </a:r>
            <a:endParaRPr lang="en-US" sz="3600" dirty="0"/>
          </a:p>
        </p:txBody>
      </p:sp>
      <p:grpSp>
        <p:nvGrpSpPr>
          <p:cNvPr id="6" name="Group 5"/>
          <p:cNvGrpSpPr/>
          <p:nvPr/>
        </p:nvGrpSpPr>
        <p:grpSpPr>
          <a:xfrm>
            <a:off x="1756420" y="1290634"/>
            <a:ext cx="9144000" cy="5110167"/>
            <a:chOff x="232421" y="1819446"/>
            <a:chExt cx="9144000" cy="5110167"/>
          </a:xfrm>
        </p:grpSpPr>
        <p:pic>
          <p:nvPicPr>
            <p:cNvPr id="27" name="Content Placeholder 3" descr="color overlay phase 3 1500x65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637" b="-3637"/>
            <a:stretch/>
          </p:blipFill>
          <p:spPr>
            <a:xfrm>
              <a:off x="232421" y="2129013"/>
              <a:ext cx="8692550" cy="4800600"/>
            </a:xfrm>
            <a:prstGeom prst="rect">
              <a:avLst/>
            </a:prstGeom>
          </p:spPr>
        </p:pic>
        <p:sp>
          <p:nvSpPr>
            <p:cNvPr id="34" name="Rectangular Callout 33"/>
            <p:cNvSpPr/>
            <p:nvPr/>
          </p:nvSpPr>
          <p:spPr>
            <a:xfrm>
              <a:off x="533401" y="2814813"/>
              <a:ext cx="1707927" cy="746570"/>
            </a:xfrm>
            <a:prstGeom prst="wedgeRectCallout">
              <a:avLst>
                <a:gd name="adj1" fmla="val 82409"/>
                <a:gd name="adj2" fmla="val 10419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2014-15</a:t>
              </a:r>
            </a:p>
          </p:txBody>
        </p:sp>
        <p:sp>
          <p:nvSpPr>
            <p:cNvPr id="35" name="Content Placeholder 2"/>
            <p:cNvSpPr txBox="1">
              <a:spLocks/>
            </p:cNvSpPr>
            <p:nvPr/>
          </p:nvSpPr>
          <p:spPr>
            <a:xfrm>
              <a:off x="232421" y="1819446"/>
              <a:ext cx="9144000" cy="8096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Rectangular Callout 35"/>
            <p:cNvSpPr/>
            <p:nvPr/>
          </p:nvSpPr>
          <p:spPr>
            <a:xfrm>
              <a:off x="7162801" y="4338813"/>
              <a:ext cx="1419579" cy="611517"/>
            </a:xfrm>
            <a:prstGeom prst="wedgeRectCallout">
              <a:avLst>
                <a:gd name="adj1" fmla="val -31687"/>
                <a:gd name="adj2" fmla="val 14600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Fall 2014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ular Callout 36"/>
            <p:cNvSpPr/>
            <p:nvPr/>
          </p:nvSpPr>
          <p:spPr>
            <a:xfrm>
              <a:off x="3581401" y="4719813"/>
              <a:ext cx="1545321" cy="713684"/>
            </a:xfrm>
            <a:prstGeom prst="wedgeRectCallout">
              <a:avLst>
                <a:gd name="adj1" fmla="val 18689"/>
                <a:gd name="adj2" fmla="val -173247"/>
              </a:avLst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Fall 2014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Content Placeholder 2"/>
          <p:cNvSpPr txBox="1">
            <a:spLocks/>
          </p:cNvSpPr>
          <p:nvPr/>
        </p:nvSpPr>
        <p:spPr>
          <a:xfrm>
            <a:off x="6172724" y="997259"/>
            <a:ext cx="3315741" cy="562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AutoShape 2" descr="Rapid Flow Technolog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4" descr="Rapid Flow Technologi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6" descr="Rapid Flow Technologie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8" descr="Rapid Flow Technologie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259" y="582028"/>
            <a:ext cx="4193002" cy="8186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47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28800" y="3048001"/>
            <a:ext cx="6096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Safe Intersection Crossing for Pedestrians with Disabilities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Stephen F. Smith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Robotics Institute</a:t>
            </a:r>
          </a:p>
        </p:txBody>
      </p:sp>
      <p:pic>
        <p:nvPicPr>
          <p:cNvPr id="3" name="Picture 2" descr="Accessible Transportation Technologies Research Initiative (ATTRI)  logo" title="ATTRI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990600"/>
            <a:ext cx="2659338" cy="1981200"/>
          </a:xfrm>
          <a:prstGeom prst="rect">
            <a:avLst/>
          </a:prstGeom>
        </p:spPr>
      </p:pic>
      <p:pic>
        <p:nvPicPr>
          <p:cNvPr id="5" name="Picture 4" descr="Federal Transit Administration logo" title="FTA 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867401"/>
            <a:ext cx="2057400" cy="340643"/>
          </a:xfrm>
          <a:prstGeom prst="rect">
            <a:avLst/>
          </a:prstGeom>
        </p:spPr>
      </p:pic>
      <p:pic>
        <p:nvPicPr>
          <p:cNvPr id="9" name="Picture 8" descr="Federal Highway Administration logo" title="FHWA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867400"/>
            <a:ext cx="1905000" cy="286042"/>
          </a:xfrm>
          <a:prstGeom prst="rect">
            <a:avLst/>
          </a:prstGeom>
        </p:spPr>
      </p:pic>
      <p:pic>
        <p:nvPicPr>
          <p:cNvPr id="13" name="Picture 12" descr="Office of the Assistant Secretary for Research and Technology logo" title="OST-R Log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312126"/>
            <a:ext cx="3429000" cy="469674"/>
          </a:xfrm>
          <a:prstGeom prst="rect">
            <a:avLst/>
          </a:prstGeom>
        </p:spPr>
      </p:pic>
      <p:pic>
        <p:nvPicPr>
          <p:cNvPr id="8" name="Picture 7" descr="CarnegieRED.tif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895167"/>
            <a:ext cx="3962400" cy="58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4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RITA_Template_rev_2">
  <a:themeElements>
    <a:clrScheme name="2_RITA_Template_rev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RITA_Template_rev_2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RITA_Template_rev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RITA_Template_rev_2">
  <a:themeElements>
    <a:clrScheme name="2_RITA_Template_rev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RITA_Template_rev_2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RITA_Template_rev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S-1100">
  <a:themeElements>
    <a:clrScheme name="OS-1100 (9-08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S-1100 (9-08)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S-1100 (9-08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</TotalTime>
  <Words>1561</Words>
  <Application>Microsoft Office PowerPoint</Application>
  <PresentationFormat>Widescreen</PresentationFormat>
  <Paragraphs>280</Paragraphs>
  <Slides>43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43</vt:i4>
      </vt:variant>
    </vt:vector>
  </HeadingPairs>
  <TitlesOfParts>
    <vt:vector size="63" baseType="lpstr">
      <vt:lpstr>ＭＳ Ｐゴシック</vt:lpstr>
      <vt:lpstr>ApexNew-Medium</vt:lpstr>
      <vt:lpstr>Arial</vt:lpstr>
      <vt:lpstr>Arial Unicode MS</vt:lpstr>
      <vt:lpstr>Baskerville Old Face</vt:lpstr>
      <vt:lpstr>Calibri</vt:lpstr>
      <vt:lpstr>Calibri Light</vt:lpstr>
      <vt:lpstr>Comic Sans MS</vt:lpstr>
      <vt:lpstr>Helvetica</vt:lpstr>
      <vt:lpstr>Optima</vt:lpstr>
      <vt:lpstr>Tahoma</vt:lpstr>
      <vt:lpstr>Times New Roman</vt:lpstr>
      <vt:lpstr>Verdana</vt:lpstr>
      <vt:lpstr>Office Theme</vt:lpstr>
      <vt:lpstr>2_Office Theme</vt:lpstr>
      <vt:lpstr>Custom Design</vt:lpstr>
      <vt:lpstr>6_RITA_Template_rev_2</vt:lpstr>
      <vt:lpstr>3_RITA_Template_rev_2</vt:lpstr>
      <vt:lpstr>3_Office Theme</vt:lpstr>
      <vt:lpstr>OS-1100</vt:lpstr>
      <vt:lpstr>Technology and Trends  in Vehicle Automation     April 1, 2021  </vt:lpstr>
      <vt:lpstr> Stan Caldwell Executive Director </vt:lpstr>
      <vt:lpstr> Trends Driving  Intelligent Transportation Systems  </vt:lpstr>
      <vt:lpstr>Technologies Disrupting Transportation </vt:lpstr>
      <vt:lpstr>Connected Vehicles </vt:lpstr>
      <vt:lpstr>PowerPoint Presentation</vt:lpstr>
      <vt:lpstr>CV2X vs DSRC  </vt:lpstr>
      <vt:lpstr>Surtrac Adaptive Signal  Control Expansion</vt:lpstr>
      <vt:lpstr>PowerPoint Presentation</vt:lpstr>
      <vt:lpstr>Safe Intersection Crossing </vt:lpstr>
      <vt:lpstr>PowerPoint Presentation</vt:lpstr>
      <vt:lpstr>PowerPoint Presentation</vt:lpstr>
      <vt:lpstr>Connected and Autonomous Vehicles</vt:lpstr>
      <vt:lpstr>Connected and Autonomous Vehicles</vt:lpstr>
      <vt:lpstr>Connected and Autonomous Vehicles</vt:lpstr>
      <vt:lpstr>Levels of Vehicle Automation</vt:lpstr>
      <vt:lpstr>PowerPoint Presentation</vt:lpstr>
      <vt:lpstr>Autonomous Vehicles    </vt:lpstr>
      <vt:lpstr>Trunk Space</vt:lpstr>
      <vt:lpstr>Pittsburgh Demonstration 9-4-14</vt:lpstr>
      <vt:lpstr>Connected and Autonomous Vehicles 2040 Vision 2014</vt:lpstr>
      <vt:lpstr>Report to the Citizens of Pennsylvania</vt:lpstr>
      <vt:lpstr>PowerPoint Presentation</vt:lpstr>
      <vt:lpstr>PowerPoint Presentation</vt:lpstr>
      <vt:lpstr>State Policy: PennDOT Automated Vehicle Testing Guidance</vt:lpstr>
      <vt:lpstr>Local AV Policy </vt:lpstr>
      <vt:lpstr>Smart Belt Coalition (SBC)</vt:lpstr>
      <vt:lpstr>Purpose, Vision and Mission </vt:lpstr>
      <vt:lpstr>PowerPoint Presentation</vt:lpstr>
      <vt:lpstr>Priority Applications</vt:lpstr>
      <vt:lpstr>Autonomous Vehicle Companies Testing  in Pittsburgh </vt:lpstr>
      <vt:lpstr>Early Levels of Automation Improving Safety</vt:lpstr>
      <vt:lpstr>Race for Level 3 AV Commercial Deployment </vt:lpstr>
      <vt:lpstr>Industry Collaboration </vt:lpstr>
      <vt:lpstr>Continued Industry Shuffling </vt:lpstr>
      <vt:lpstr>Federal Government Initiatives   </vt:lpstr>
      <vt:lpstr>Shift from AV Taxis to Freight Delivery Via Cute Sidewalk Vehicles and Large Trucks  </vt:lpstr>
      <vt:lpstr>Autonomous Trucking </vt:lpstr>
      <vt:lpstr>Automated Vehicles Respond to COVID-19</vt:lpstr>
      <vt:lpstr>Infrastructure </vt:lpstr>
      <vt:lpstr>Why Now? – Enabling Information and Communications Technologies   Why Pennsylvania?- Research, Development and Deployment of Innovative Technology and Policy  </vt:lpstr>
      <vt:lpstr>Learning Assessment Questions: 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 Caldwell</dc:creator>
  <cp:lastModifiedBy>Stan Caldwell</cp:lastModifiedBy>
  <cp:revision>95</cp:revision>
  <dcterms:created xsi:type="dcterms:W3CDTF">2017-08-29T02:46:02Z</dcterms:created>
  <dcterms:modified xsi:type="dcterms:W3CDTF">2021-03-26T03:16:02Z</dcterms:modified>
</cp:coreProperties>
</file>