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6" r:id="rId2"/>
    <p:sldId id="284" r:id="rId3"/>
    <p:sldId id="285" r:id="rId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96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766" autoAdjust="0"/>
  </p:normalViewPr>
  <p:slideViewPr>
    <p:cSldViewPr snapToGrid="0">
      <p:cViewPr varScale="1">
        <p:scale>
          <a:sx n="84" d="100"/>
          <a:sy n="84" d="100"/>
        </p:scale>
        <p:origin x="641" y="3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251"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2F37C4C-3102-4731-84E8-E2AFA6D69156}" type="datetimeFigureOut">
              <a:rPr lang="en-US" smtClean="0"/>
              <a:t>3/19/2020</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B0C73C8-C028-4400-8964-B4CE8F24DB76}" type="slidenum">
              <a:rPr lang="en-US" smtClean="0"/>
              <a:t>‹#›</a:t>
            </a:fld>
            <a:endParaRPr lang="en-US" dirty="0"/>
          </a:p>
        </p:txBody>
      </p:sp>
    </p:spTree>
    <p:extLst>
      <p:ext uri="{BB962C8B-B14F-4D97-AF65-F5344CB8AC3E}">
        <p14:creationId xmlns:p14="http://schemas.microsoft.com/office/powerpoint/2010/main" val="997618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71FCC7F-EFEA-42EB-B5EF-05C5BAA68F89}" type="datetimeFigureOut">
              <a:rPr lang="en-US" smtClean="0"/>
              <a:t>3/19/2020</a:t>
            </a:fld>
            <a:endParaRPr lang="en-US" dirty="0"/>
          </a:p>
        </p:txBody>
      </p:sp>
      <p:sp>
        <p:nvSpPr>
          <p:cNvPr id="4" name="Slide Image Placeholder 3"/>
          <p:cNvSpPr>
            <a:spLocks noGrp="1" noRot="1" noChangeAspect="1"/>
          </p:cNvSpPr>
          <p:nvPr>
            <p:ph type="sldImg" idx="2"/>
          </p:nvPr>
        </p:nvSpPr>
        <p:spPr>
          <a:xfrm>
            <a:off x="763905" y="466725"/>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99872" y="3694177"/>
            <a:ext cx="5937504" cy="513549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686864"/>
            <a:ext cx="2881566" cy="466725"/>
          </a:xfrm>
          <a:prstGeom prst="rect">
            <a:avLst/>
          </a:prstGeom>
        </p:spPr>
        <p:txBody>
          <a:bodyPr vert="horz" lIns="91440" tIns="45720" rIns="91440" bIns="45720" rtlCol="0" anchor="b"/>
          <a:lstStyle>
            <a:lvl1pPr algn="r">
              <a:defRPr sz="1200"/>
            </a:lvl1pPr>
          </a:lstStyle>
          <a:p>
            <a:fld id="{F3F70BAB-493A-4593-95B0-382775B89CB6}" type="slidenum">
              <a:rPr lang="en-US" smtClean="0"/>
              <a:t>‹#›</a:t>
            </a:fld>
            <a:endParaRPr lang="en-US" dirty="0"/>
          </a:p>
        </p:txBody>
      </p:sp>
    </p:spTree>
    <p:extLst>
      <p:ext uri="{BB962C8B-B14F-4D97-AF65-F5344CB8AC3E}">
        <p14:creationId xmlns:p14="http://schemas.microsoft.com/office/powerpoint/2010/main" val="891706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3588" y="466725"/>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F70BAB-493A-4593-95B0-382775B89CB6}" type="slidenum">
              <a:rPr lang="en-US" smtClean="0"/>
              <a:t>1</a:t>
            </a:fld>
            <a:endParaRPr lang="en-US" dirty="0"/>
          </a:p>
        </p:txBody>
      </p:sp>
    </p:spTree>
    <p:extLst>
      <p:ext uri="{BB962C8B-B14F-4D97-AF65-F5344CB8AC3E}">
        <p14:creationId xmlns:p14="http://schemas.microsoft.com/office/powerpoint/2010/main" val="194728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4122" y="8685235"/>
            <a:ext cx="29723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b"/>
          <a:lstStyle>
            <a:lvl1pPr defTabSz="912813" eaLnBrk="0" hangingPunct="0">
              <a:defRPr>
                <a:solidFill>
                  <a:schemeClr val="tx1"/>
                </a:solidFill>
                <a:latin typeface="Arial" charset="0"/>
                <a:ea typeface="ＭＳ Ｐゴシック" pitchFamily="-111" charset="-128"/>
              </a:defRPr>
            </a:lvl1pPr>
            <a:lvl2pPr marL="742950" indent="-285750" defTabSz="912813" eaLnBrk="0" hangingPunct="0">
              <a:defRPr>
                <a:solidFill>
                  <a:schemeClr val="tx1"/>
                </a:solidFill>
                <a:latin typeface="Arial" charset="0"/>
                <a:ea typeface="ＭＳ Ｐゴシック" pitchFamily="-111" charset="-128"/>
              </a:defRPr>
            </a:lvl2pPr>
            <a:lvl3pPr marL="1143000" indent="-228600" defTabSz="912813" eaLnBrk="0" hangingPunct="0">
              <a:defRPr>
                <a:solidFill>
                  <a:schemeClr val="tx1"/>
                </a:solidFill>
                <a:latin typeface="Arial" charset="0"/>
                <a:ea typeface="ＭＳ Ｐゴシック" pitchFamily="-111" charset="-128"/>
              </a:defRPr>
            </a:lvl3pPr>
            <a:lvl4pPr marL="1600200" indent="-228600" defTabSz="912813" eaLnBrk="0" hangingPunct="0">
              <a:defRPr>
                <a:solidFill>
                  <a:schemeClr val="tx1"/>
                </a:solidFill>
                <a:latin typeface="Arial" charset="0"/>
                <a:ea typeface="ＭＳ Ｐゴシック" pitchFamily="-111" charset="-128"/>
              </a:defRPr>
            </a:lvl4pPr>
            <a:lvl5pPr marL="2057400" indent="-228600" defTabSz="912813" eaLnBrk="0" hangingPunct="0">
              <a:defRPr>
                <a:solidFill>
                  <a:schemeClr val="tx1"/>
                </a:solidFill>
                <a:latin typeface="Arial" charset="0"/>
                <a:ea typeface="ＭＳ Ｐゴシック" pitchFamily="-111"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111" charset="-128"/>
              </a:defRPr>
            </a:lvl9pPr>
          </a:lstStyle>
          <a:p>
            <a:pPr algn="r" eaLnBrk="1" hangingPunct="1"/>
            <a:fld id="{B6C41186-8BAF-4C72-AE9F-69D4A5E46AB2}" type="slidenum">
              <a:rPr lang="en-US" sz="1200"/>
              <a:pPr algn="r" eaLnBrk="1" hangingPunct="1"/>
              <a:t>2</a:t>
            </a:fld>
            <a:endParaRPr lang="en-US" sz="1200" dirty="0"/>
          </a:p>
        </p:txBody>
      </p:sp>
      <p:sp>
        <p:nvSpPr>
          <p:cNvPr id="5123" name="Rectangle 2"/>
          <p:cNvSpPr>
            <a:spLocks noGrp="1" noRot="1" noChangeAspect="1" noChangeArrowheads="1" noTextEdit="1"/>
          </p:cNvSpPr>
          <p:nvPr>
            <p:ph type="sldImg"/>
          </p:nvPr>
        </p:nvSpPr>
        <p:spPr>
          <a:xfrm>
            <a:off x="763588" y="466725"/>
            <a:ext cx="5575300" cy="3136900"/>
          </a:xfrm>
          <a:ln/>
        </p:spPr>
      </p:sp>
      <p:sp>
        <p:nvSpPr>
          <p:cNvPr id="5124" name="Rectangle 3"/>
          <p:cNvSpPr>
            <a:spLocks noGrp="1" noChangeArrowheads="1"/>
          </p:cNvSpPr>
          <p:nvPr>
            <p:ph type="body" idx="1"/>
          </p:nvPr>
        </p:nvSpPr>
        <p:spPr>
          <a:noFill/>
        </p:spPr>
        <p:txBody>
          <a:bodyPr/>
          <a:lstStyle/>
          <a:p>
            <a:pPr eaLnBrk="1" hangingPunct="1"/>
            <a:endParaRPr lang="en-US" dirty="0" smtClean="0">
              <a:latin typeface="Arial" charset="0"/>
            </a:endParaRPr>
          </a:p>
        </p:txBody>
      </p:sp>
    </p:spTree>
    <p:extLst>
      <p:ext uri="{BB962C8B-B14F-4D97-AF65-F5344CB8AC3E}">
        <p14:creationId xmlns:p14="http://schemas.microsoft.com/office/powerpoint/2010/main" val="3126918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4122" y="8685235"/>
            <a:ext cx="29723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b"/>
          <a:lstStyle>
            <a:lvl1pPr defTabSz="912813" eaLnBrk="0" hangingPunct="0">
              <a:defRPr>
                <a:solidFill>
                  <a:schemeClr val="tx1"/>
                </a:solidFill>
                <a:latin typeface="Arial" charset="0"/>
                <a:ea typeface="ＭＳ Ｐゴシック" pitchFamily="-111" charset="-128"/>
              </a:defRPr>
            </a:lvl1pPr>
            <a:lvl2pPr marL="742950" indent="-285750" defTabSz="912813" eaLnBrk="0" hangingPunct="0">
              <a:defRPr>
                <a:solidFill>
                  <a:schemeClr val="tx1"/>
                </a:solidFill>
                <a:latin typeface="Arial" charset="0"/>
                <a:ea typeface="ＭＳ Ｐゴシック" pitchFamily="-111" charset="-128"/>
              </a:defRPr>
            </a:lvl2pPr>
            <a:lvl3pPr marL="1143000" indent="-228600" defTabSz="912813" eaLnBrk="0" hangingPunct="0">
              <a:defRPr>
                <a:solidFill>
                  <a:schemeClr val="tx1"/>
                </a:solidFill>
                <a:latin typeface="Arial" charset="0"/>
                <a:ea typeface="ＭＳ Ｐゴシック" pitchFamily="-111" charset="-128"/>
              </a:defRPr>
            </a:lvl3pPr>
            <a:lvl4pPr marL="1600200" indent="-228600" defTabSz="912813" eaLnBrk="0" hangingPunct="0">
              <a:defRPr>
                <a:solidFill>
                  <a:schemeClr val="tx1"/>
                </a:solidFill>
                <a:latin typeface="Arial" charset="0"/>
                <a:ea typeface="ＭＳ Ｐゴシック" pitchFamily="-111" charset="-128"/>
              </a:defRPr>
            </a:lvl4pPr>
            <a:lvl5pPr marL="2057400" indent="-228600" defTabSz="912813" eaLnBrk="0" hangingPunct="0">
              <a:defRPr>
                <a:solidFill>
                  <a:schemeClr val="tx1"/>
                </a:solidFill>
                <a:latin typeface="Arial" charset="0"/>
                <a:ea typeface="ＭＳ Ｐゴシック" pitchFamily="-111"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111" charset="-128"/>
              </a:defRPr>
            </a:lvl9pPr>
          </a:lstStyle>
          <a:p>
            <a:pPr algn="r" eaLnBrk="1" hangingPunct="1"/>
            <a:fld id="{B6C41186-8BAF-4C72-AE9F-69D4A5E46AB2}" type="slidenum">
              <a:rPr lang="en-US" sz="1200"/>
              <a:pPr algn="r" eaLnBrk="1" hangingPunct="1"/>
              <a:t>3</a:t>
            </a:fld>
            <a:endParaRPr lang="en-US" sz="1200" dirty="0"/>
          </a:p>
        </p:txBody>
      </p:sp>
      <p:sp>
        <p:nvSpPr>
          <p:cNvPr id="5123" name="Rectangle 2"/>
          <p:cNvSpPr>
            <a:spLocks noGrp="1" noRot="1" noChangeAspect="1" noChangeArrowheads="1" noTextEdit="1"/>
          </p:cNvSpPr>
          <p:nvPr>
            <p:ph type="sldImg"/>
          </p:nvPr>
        </p:nvSpPr>
        <p:spPr>
          <a:xfrm>
            <a:off x="763588" y="466725"/>
            <a:ext cx="5575300" cy="3136900"/>
          </a:xfrm>
          <a:ln/>
        </p:spPr>
      </p:sp>
      <p:sp>
        <p:nvSpPr>
          <p:cNvPr id="5124" name="Rectangle 3"/>
          <p:cNvSpPr>
            <a:spLocks noGrp="1" noChangeArrowheads="1"/>
          </p:cNvSpPr>
          <p:nvPr>
            <p:ph type="body" idx="1"/>
          </p:nvPr>
        </p:nvSpPr>
        <p:spPr>
          <a:noFill/>
        </p:spPr>
        <p:txBody>
          <a:bodyPr/>
          <a:lstStyle/>
          <a:p>
            <a:pPr eaLnBrk="1" hangingPunct="1"/>
            <a:endParaRPr lang="en-US" dirty="0" smtClean="0">
              <a:latin typeface="Arial" charset="0"/>
            </a:endParaRPr>
          </a:p>
        </p:txBody>
      </p:sp>
    </p:spTree>
    <p:extLst>
      <p:ext uri="{BB962C8B-B14F-4D97-AF65-F5344CB8AC3E}">
        <p14:creationId xmlns:p14="http://schemas.microsoft.com/office/powerpoint/2010/main" val="2549178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6693444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45133" y="2899954"/>
            <a:ext cx="10515600" cy="2597740"/>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271C829-7C76-419E-9C51-28C487C0F0AD}" type="datetimeFigureOut">
              <a:rPr lang="en-US" smtClean="0"/>
              <a:t>3/19/2020</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A6849BB-F5CC-45A2-B379-C801F0F0652C}" type="slidenum">
              <a:rPr lang="en-US" smtClean="0"/>
              <a:t>‹#›</a:t>
            </a:fld>
            <a:endParaRPr lang="en-US" dirty="0"/>
          </a:p>
        </p:txBody>
      </p:sp>
    </p:spTree>
    <p:extLst>
      <p:ext uri="{BB962C8B-B14F-4D97-AF65-F5344CB8AC3E}">
        <p14:creationId xmlns:p14="http://schemas.microsoft.com/office/powerpoint/2010/main" val="94184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271C829-7C76-419E-9C51-28C487C0F0AD}" type="datetimeFigureOut">
              <a:rPr lang="en-US" smtClean="0"/>
              <a:t>3/19/2020</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A6849BB-F5CC-45A2-B379-C801F0F0652C}" type="slidenum">
              <a:rPr lang="en-US" smtClean="0"/>
              <a:t>‹#›</a:t>
            </a:fld>
            <a:endParaRPr lang="en-US" dirty="0"/>
          </a:p>
        </p:txBody>
      </p:sp>
    </p:spTree>
    <p:extLst>
      <p:ext uri="{BB962C8B-B14F-4D97-AF65-F5344CB8AC3E}">
        <p14:creationId xmlns:p14="http://schemas.microsoft.com/office/powerpoint/2010/main" val="2093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45133" y="2899954"/>
            <a:ext cx="10515600" cy="259774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4895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271C829-7C76-419E-9C51-28C487C0F0AD}" type="datetimeFigureOut">
              <a:rPr lang="en-US" smtClean="0"/>
              <a:t>3/19/2020</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A6849BB-F5CC-45A2-B379-C801F0F0652C}" type="slidenum">
              <a:rPr lang="en-US" smtClean="0"/>
              <a:t>‹#›</a:t>
            </a:fld>
            <a:endParaRPr lang="en-US" dirty="0"/>
          </a:p>
        </p:txBody>
      </p:sp>
    </p:spTree>
    <p:extLst>
      <p:ext uri="{BB962C8B-B14F-4D97-AF65-F5344CB8AC3E}">
        <p14:creationId xmlns:p14="http://schemas.microsoft.com/office/powerpoint/2010/main" val="1447220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271C829-7C76-419E-9C51-28C487C0F0AD}" type="datetimeFigureOut">
              <a:rPr lang="en-US" smtClean="0"/>
              <a:t>3/19/2020</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A6849BB-F5CC-45A2-B379-C801F0F0652C}" type="slidenum">
              <a:rPr lang="en-US" smtClean="0"/>
              <a:t>‹#›</a:t>
            </a:fld>
            <a:endParaRPr lang="en-US" dirty="0"/>
          </a:p>
        </p:txBody>
      </p:sp>
    </p:spTree>
    <p:extLst>
      <p:ext uri="{BB962C8B-B14F-4D97-AF65-F5344CB8AC3E}">
        <p14:creationId xmlns:p14="http://schemas.microsoft.com/office/powerpoint/2010/main" val="2839738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271C829-7C76-419E-9C51-28C487C0F0AD}" type="datetimeFigureOut">
              <a:rPr lang="en-US" smtClean="0"/>
              <a:t>3/19/2020</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A6849BB-F5CC-45A2-B379-C801F0F0652C}" type="slidenum">
              <a:rPr lang="en-US" smtClean="0"/>
              <a:t>‹#›</a:t>
            </a:fld>
            <a:endParaRPr lang="en-US" dirty="0"/>
          </a:p>
        </p:txBody>
      </p:sp>
    </p:spTree>
    <p:extLst>
      <p:ext uri="{BB962C8B-B14F-4D97-AF65-F5344CB8AC3E}">
        <p14:creationId xmlns:p14="http://schemas.microsoft.com/office/powerpoint/2010/main" val="2330783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271C829-7C76-419E-9C51-28C487C0F0AD}" type="datetimeFigureOut">
              <a:rPr lang="en-US" smtClean="0"/>
              <a:t>3/19/2020</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A6849BB-F5CC-45A2-B379-C801F0F0652C}" type="slidenum">
              <a:rPr lang="en-US" smtClean="0"/>
              <a:t>‹#›</a:t>
            </a:fld>
            <a:endParaRPr lang="en-US" dirty="0"/>
          </a:p>
        </p:txBody>
      </p:sp>
    </p:spTree>
    <p:extLst>
      <p:ext uri="{BB962C8B-B14F-4D97-AF65-F5344CB8AC3E}">
        <p14:creationId xmlns:p14="http://schemas.microsoft.com/office/powerpoint/2010/main" val="1723579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52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271C829-7C76-419E-9C51-28C487C0F0AD}" type="datetimeFigureOut">
              <a:rPr lang="en-US" smtClean="0"/>
              <a:t>3/19/2020</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A6849BB-F5CC-45A2-B379-C801F0F0652C}" type="slidenum">
              <a:rPr lang="en-US" smtClean="0"/>
              <a:t>‹#›</a:t>
            </a:fld>
            <a:endParaRPr lang="en-US" dirty="0"/>
          </a:p>
        </p:txBody>
      </p:sp>
    </p:spTree>
    <p:extLst>
      <p:ext uri="{BB962C8B-B14F-4D97-AF65-F5344CB8AC3E}">
        <p14:creationId xmlns:p14="http://schemas.microsoft.com/office/powerpoint/2010/main" val="2973547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271C829-7C76-419E-9C51-28C487C0F0AD}" type="datetimeFigureOut">
              <a:rPr lang="en-US" smtClean="0"/>
              <a:t>3/19/2020</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A6849BB-F5CC-45A2-B379-C801F0F0652C}" type="slidenum">
              <a:rPr lang="en-US" smtClean="0"/>
              <a:t>‹#›</a:t>
            </a:fld>
            <a:endParaRPr lang="en-US" dirty="0"/>
          </a:p>
        </p:txBody>
      </p:sp>
    </p:spTree>
    <p:extLst>
      <p:ext uri="{BB962C8B-B14F-4D97-AF65-F5344CB8AC3E}">
        <p14:creationId xmlns:p14="http://schemas.microsoft.com/office/powerpoint/2010/main" val="4019487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4849" y="6176963"/>
            <a:ext cx="1862138" cy="572544"/>
          </a:xfrm>
          <a:prstGeom prst="rect">
            <a:avLst/>
          </a:prstGeom>
        </p:spPr>
      </p:pic>
      <p:sp>
        <p:nvSpPr>
          <p:cNvPr id="5" name="Rounded Rectangle 4"/>
          <p:cNvSpPr/>
          <p:nvPr userDrawn="1"/>
        </p:nvSpPr>
        <p:spPr>
          <a:xfrm>
            <a:off x="2870041" y="6410879"/>
            <a:ext cx="6518787" cy="4891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673952" y="6173156"/>
            <a:ext cx="1666401" cy="579112"/>
          </a:xfrm>
          <a:prstGeom prst="rect">
            <a:avLst/>
          </a:prstGeom>
        </p:spPr>
      </p:pic>
    </p:spTree>
    <p:extLst>
      <p:ext uri="{BB962C8B-B14F-4D97-AF65-F5344CB8AC3E}">
        <p14:creationId xmlns:p14="http://schemas.microsoft.com/office/powerpoint/2010/main" val="2397407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400" b="1"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cmu.edu/~yulanf/getgo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654622" y="616688"/>
            <a:ext cx="9144000" cy="1148317"/>
          </a:xfrm>
          <a:prstGeom prst="rect">
            <a:avLst/>
          </a:prstGeom>
        </p:spPr>
        <p:txBody>
          <a:bodyPr/>
          <a:lstStyle/>
          <a:p>
            <a:pPr algn="ctr"/>
            <a:r>
              <a:rPr lang="en-US" b="1" dirty="0" smtClean="0">
                <a:solidFill>
                  <a:srgbClr val="229651"/>
                </a:solidFill>
              </a:rPr>
              <a:t>Accessibility with GetGoing</a:t>
            </a:r>
            <a:endParaRPr lang="en-US" b="1" dirty="0">
              <a:solidFill>
                <a:srgbClr val="229651"/>
              </a:solidFill>
            </a:endParaRPr>
          </a:p>
        </p:txBody>
      </p:sp>
      <p:sp>
        <p:nvSpPr>
          <p:cNvPr id="3" name="Subtitle 2"/>
          <p:cNvSpPr>
            <a:spLocks noGrp="1"/>
          </p:cNvSpPr>
          <p:nvPr>
            <p:ph type="subTitle" idx="1"/>
          </p:nvPr>
        </p:nvSpPr>
        <p:spPr>
          <a:xfrm>
            <a:off x="1572987" y="2636875"/>
            <a:ext cx="9144000" cy="3566494"/>
          </a:xfrm>
        </p:spPr>
        <p:txBody>
          <a:bodyPr>
            <a:normAutofit/>
          </a:bodyPr>
          <a:lstStyle/>
          <a:p>
            <a:r>
              <a:rPr lang="en-US" dirty="0" smtClean="0"/>
              <a:t>Lead Researcher</a:t>
            </a:r>
            <a:r>
              <a:rPr lang="en-US" dirty="0" smtClean="0"/>
              <a:t>: Maxine Eskenazi</a:t>
            </a:r>
            <a:endParaRPr lang="en-US" dirty="0" smtClean="0"/>
          </a:p>
          <a:p>
            <a:r>
              <a:rPr lang="en-US" dirty="0" smtClean="0"/>
              <a:t>Project Team</a:t>
            </a:r>
            <a:r>
              <a:rPr lang="en-US" dirty="0" smtClean="0"/>
              <a:t>: </a:t>
            </a:r>
            <a:r>
              <a:rPr lang="en-US" dirty="0" err="1" smtClean="0"/>
              <a:t>Yulan</a:t>
            </a:r>
            <a:r>
              <a:rPr lang="en-US" dirty="0" smtClean="0"/>
              <a:t> Feng, Alan W Black</a:t>
            </a:r>
            <a:endParaRPr lang="en-US" dirty="0" smtClean="0"/>
          </a:p>
          <a:p>
            <a:r>
              <a:rPr lang="en-US" dirty="0" smtClean="0"/>
              <a:t>Project Website (if there is one):  </a:t>
            </a:r>
            <a:r>
              <a:rPr lang="en-US" dirty="0">
                <a:hlinkClick r:id="rId3"/>
              </a:rPr>
              <a:t>http://www.cs.cmu.edu/~yulanf/getgoing/</a:t>
            </a:r>
            <a:endParaRPr lang="en-US" dirty="0" smtClean="0"/>
          </a:p>
          <a:p>
            <a:endParaRPr lang="en-US" dirty="0" smtClean="0"/>
          </a:p>
        </p:txBody>
      </p:sp>
      <p:pic>
        <p:nvPicPr>
          <p:cNvPr id="4" name="Picture 3"/>
          <p:cNvPicPr>
            <a:picLocks noChangeAspect="1"/>
          </p:cNvPicPr>
          <p:nvPr/>
        </p:nvPicPr>
        <p:blipFill>
          <a:blip r:embed="rId4"/>
          <a:stretch>
            <a:fillRect/>
          </a:stretch>
        </p:blipFill>
        <p:spPr>
          <a:xfrm>
            <a:off x="4517409" y="4481192"/>
            <a:ext cx="3061648" cy="1722177"/>
          </a:xfrm>
          <a:prstGeom prst="rect">
            <a:avLst/>
          </a:prstGeom>
        </p:spPr>
      </p:pic>
    </p:spTree>
    <p:extLst>
      <p:ext uri="{BB962C8B-B14F-4D97-AF65-F5344CB8AC3E}">
        <p14:creationId xmlns:p14="http://schemas.microsoft.com/office/powerpoint/2010/main" val="1701250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a:spLocks/>
          </p:cNvSpPr>
          <p:nvPr/>
        </p:nvSpPr>
        <p:spPr>
          <a:xfrm>
            <a:off x="796834" y="507016"/>
            <a:ext cx="10646229" cy="10058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rgbClr val="229651"/>
                </a:solidFill>
              </a:rPr>
              <a:t>Accessibility with GetGoing</a:t>
            </a:r>
            <a:endParaRPr lang="en-US" b="1" dirty="0">
              <a:solidFill>
                <a:srgbClr val="229651"/>
              </a:solidFill>
            </a:endParaRPr>
          </a:p>
        </p:txBody>
      </p:sp>
      <p:sp>
        <p:nvSpPr>
          <p:cNvPr id="3" name="Rectangle 2"/>
          <p:cNvSpPr/>
          <p:nvPr/>
        </p:nvSpPr>
        <p:spPr>
          <a:xfrm>
            <a:off x="1049382" y="1518831"/>
            <a:ext cx="10041404" cy="4893647"/>
          </a:xfrm>
          <a:prstGeom prst="rect">
            <a:avLst/>
          </a:prstGeom>
        </p:spPr>
        <p:txBody>
          <a:bodyPr wrap="square">
            <a:spAutoFit/>
          </a:bodyPr>
          <a:lstStyle/>
          <a:p>
            <a:pPr marL="457200" indent="-457200">
              <a:buFont typeface="Arial" panose="020B0604020202020204" pitchFamily="34" charset="0"/>
              <a:buChar char="•"/>
            </a:pPr>
            <a:r>
              <a:rPr lang="en-US" sz="2800" dirty="0" smtClean="0"/>
              <a:t>Goals</a:t>
            </a:r>
          </a:p>
          <a:p>
            <a:pPr marL="914400" lvl="1" indent="-457200">
              <a:buFont typeface="Arial" panose="020B0604020202020204" pitchFamily="34" charset="0"/>
              <a:buChar char="•"/>
            </a:pPr>
            <a:r>
              <a:rPr lang="en-US" sz="2800" dirty="0" smtClean="0"/>
              <a:t>A phone-based agent that gives information about accessibility in transport and in arriving at a specific destination including hospitals</a:t>
            </a:r>
            <a:endParaRPr lang="en-US" sz="2800" dirty="0" smtClean="0"/>
          </a:p>
          <a:p>
            <a:pPr marL="457200" indent="-457200">
              <a:buFont typeface="Arial" panose="020B0604020202020204" pitchFamily="34" charset="0"/>
              <a:buChar char="•"/>
            </a:pPr>
            <a:r>
              <a:rPr lang="en-US" sz="2800" dirty="0" smtClean="0"/>
              <a:t>Anticipated </a:t>
            </a:r>
            <a:r>
              <a:rPr lang="en-US" sz="2800" dirty="0" smtClean="0"/>
              <a:t>Outcomes</a:t>
            </a:r>
          </a:p>
          <a:p>
            <a:pPr marL="914400" lvl="1" indent="-457200">
              <a:buFont typeface="Arial" panose="020B0604020202020204" pitchFamily="34" charset="0"/>
              <a:buChar char="•"/>
            </a:pPr>
            <a:r>
              <a:rPr lang="en-US" sz="2800" dirty="0" smtClean="0"/>
              <a:t>Delivery of a publicly-available phone system that is regularly used by people who have accessibility issues in Western Pennsylvania</a:t>
            </a:r>
            <a:endParaRPr lang="en-US" sz="2800" dirty="0" smtClean="0"/>
          </a:p>
          <a:p>
            <a:pPr marL="457200" indent="-457200">
              <a:buFont typeface="Arial" panose="020B0604020202020204" pitchFamily="34" charset="0"/>
              <a:buChar char="•"/>
            </a:pPr>
            <a:r>
              <a:rPr lang="en-US" sz="2800" dirty="0" smtClean="0"/>
              <a:t>Partners – Private, public, </a:t>
            </a:r>
            <a:r>
              <a:rPr lang="en-US" sz="2800" dirty="0" smtClean="0"/>
              <a:t>community</a:t>
            </a:r>
          </a:p>
          <a:p>
            <a:pPr marL="914400" lvl="1" indent="-457200">
              <a:buFont typeface="Arial" panose="020B0604020202020204" pitchFamily="34" charset="0"/>
              <a:buChar char="•"/>
            </a:pPr>
            <a:r>
              <a:rPr lang="en-US" sz="2800" dirty="0" smtClean="0"/>
              <a:t>UPMC, </a:t>
            </a:r>
            <a:r>
              <a:rPr lang="en-US" sz="2800" dirty="0" err="1" smtClean="0"/>
              <a:t>PathVu</a:t>
            </a:r>
            <a:endParaRPr lang="en-US" sz="2800" dirty="0" smtClean="0"/>
          </a:p>
          <a:p>
            <a:endParaRPr lang="en-US" sz="3200" dirty="0"/>
          </a:p>
        </p:txBody>
      </p:sp>
    </p:spTree>
    <p:extLst>
      <p:ext uri="{BB962C8B-B14F-4D97-AF65-F5344CB8AC3E}">
        <p14:creationId xmlns:p14="http://schemas.microsoft.com/office/powerpoint/2010/main" val="1576885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a:spLocks/>
          </p:cNvSpPr>
          <p:nvPr/>
        </p:nvSpPr>
        <p:spPr>
          <a:xfrm>
            <a:off x="876300" y="508000"/>
            <a:ext cx="10439400" cy="10252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smtClean="0">
                <a:solidFill>
                  <a:srgbClr val="229651"/>
                </a:solidFill>
              </a:rPr>
              <a:t>Accessibilty</a:t>
            </a:r>
            <a:r>
              <a:rPr lang="en-US" b="1" dirty="0" smtClean="0">
                <a:solidFill>
                  <a:srgbClr val="229651"/>
                </a:solidFill>
              </a:rPr>
              <a:t> with GetGoing</a:t>
            </a:r>
            <a:endParaRPr lang="en-US" b="1" dirty="0">
              <a:solidFill>
                <a:srgbClr val="229651"/>
              </a:solidFill>
            </a:endParaRPr>
          </a:p>
        </p:txBody>
      </p:sp>
      <p:sp>
        <p:nvSpPr>
          <p:cNvPr id="10" name="Rectangle 9"/>
          <p:cNvSpPr/>
          <p:nvPr/>
        </p:nvSpPr>
        <p:spPr>
          <a:xfrm>
            <a:off x="1049382" y="1518831"/>
            <a:ext cx="10041404" cy="3785652"/>
          </a:xfrm>
          <a:prstGeom prst="rect">
            <a:avLst/>
          </a:prstGeom>
        </p:spPr>
        <p:txBody>
          <a:bodyPr wrap="square">
            <a:spAutoFit/>
          </a:bodyPr>
          <a:lstStyle/>
          <a:p>
            <a:pPr marL="457200" indent="-457200">
              <a:buFont typeface="Arial" panose="020B0604020202020204" pitchFamily="34" charset="0"/>
              <a:buChar char="•"/>
            </a:pPr>
            <a:r>
              <a:rPr lang="en-US" sz="2400" dirty="0" smtClean="0"/>
              <a:t>Expected </a:t>
            </a:r>
            <a:r>
              <a:rPr lang="en-US" sz="2400" dirty="0" smtClean="0"/>
              <a:t>outcomes</a:t>
            </a:r>
          </a:p>
          <a:p>
            <a:pPr marL="914400" lvl="1" indent="-457200">
              <a:buFont typeface="Arial" panose="020B0604020202020204" pitchFamily="34" charset="0"/>
              <a:buChar char="•"/>
            </a:pPr>
            <a:r>
              <a:rPr lang="en-US" sz="2400" dirty="0" smtClean="0"/>
              <a:t>A phone-based system that gives accessibility information will be adopted by a large number of users in the area</a:t>
            </a:r>
            <a:endParaRPr lang="en-US" sz="2400" dirty="0" smtClean="0"/>
          </a:p>
          <a:p>
            <a:pPr marL="457200" indent="-457200">
              <a:buFont typeface="Arial" panose="020B0604020202020204" pitchFamily="34" charset="0"/>
              <a:buChar char="•"/>
            </a:pPr>
            <a:r>
              <a:rPr lang="en-US" sz="2400" dirty="0" smtClean="0"/>
              <a:t>How will the research improve the “subject” you are researching, how will it benefit the people using the </a:t>
            </a:r>
            <a:r>
              <a:rPr lang="en-US" sz="2400" dirty="0" smtClean="0"/>
              <a:t>service/product</a:t>
            </a:r>
          </a:p>
          <a:p>
            <a:pPr marL="914400" lvl="1" indent="-457200">
              <a:buFont typeface="Arial" panose="020B0604020202020204" pitchFamily="34" charset="0"/>
              <a:buChar char="•"/>
            </a:pPr>
            <a:r>
              <a:rPr lang="en-US" sz="2400" dirty="0" smtClean="0"/>
              <a:t>It will include information that is not available in regularly used datasets such as Google. It will get information from people who man the information desks at local hospitals and from the </a:t>
            </a:r>
            <a:r>
              <a:rPr lang="en-US" sz="2400" dirty="0" err="1" smtClean="0"/>
              <a:t>PathVu</a:t>
            </a:r>
            <a:r>
              <a:rPr lang="en-US" sz="2400" dirty="0" smtClean="0"/>
              <a:t> dataset of accessibility information for the city of Pittsburgh</a:t>
            </a:r>
            <a:endParaRPr lang="en-US" sz="2400" dirty="0" smtClean="0"/>
          </a:p>
          <a:p>
            <a:pPr marL="457200" indent="-457200">
              <a:buFont typeface="Arial" panose="020B0604020202020204" pitchFamily="34" charset="0"/>
              <a:buChar char="•"/>
            </a:pPr>
            <a:endParaRPr lang="en-US" sz="2400" dirty="0"/>
          </a:p>
        </p:txBody>
      </p:sp>
    </p:spTree>
    <p:extLst>
      <p:ext uri="{BB962C8B-B14F-4D97-AF65-F5344CB8AC3E}">
        <p14:creationId xmlns:p14="http://schemas.microsoft.com/office/powerpoint/2010/main" val="1269105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1080</TotalTime>
  <Words>177</Words>
  <Application>Microsoft Office PowerPoint</Application>
  <PresentationFormat>Widescreen</PresentationFormat>
  <Paragraphs>19</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ＭＳ Ｐゴシック</vt:lpstr>
      <vt:lpstr>Arial</vt:lpstr>
      <vt:lpstr>Calibri</vt:lpstr>
      <vt:lpstr>Calibri Light</vt:lpstr>
      <vt:lpstr>Office Theme</vt:lpstr>
      <vt:lpstr>Accessibility with GetGoing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Schweyer</dc:creator>
  <cp:lastModifiedBy>Maxine Eskenazi</cp:lastModifiedBy>
  <cp:revision>124</cp:revision>
  <cp:lastPrinted>2018-05-02T12:17:04Z</cp:lastPrinted>
  <dcterms:created xsi:type="dcterms:W3CDTF">2018-05-02T11:57:11Z</dcterms:created>
  <dcterms:modified xsi:type="dcterms:W3CDTF">2020-03-19T13:41:32Z</dcterms:modified>
</cp:coreProperties>
</file>