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4" r:id="rId3"/>
    <p:sldId id="291" r:id="rId4"/>
    <p:sldId id="293" r:id="rId5"/>
    <p:sldId id="287" r:id="rId6"/>
    <p:sldId id="296" r:id="rId7"/>
    <p:sldId id="289" r:id="rId8"/>
    <p:sldId id="288" r:id="rId9"/>
    <p:sldId id="294" r:id="rId10"/>
    <p:sldId id="285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9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5752" autoAdjust="0"/>
  </p:normalViewPr>
  <p:slideViewPr>
    <p:cSldViewPr snapToGrid="0">
      <p:cViewPr varScale="1">
        <p:scale>
          <a:sx n="103" d="100"/>
          <a:sy n="103" d="100"/>
        </p:scale>
        <p:origin x="1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251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37C4C-3102-4731-84E8-E2AFA6D69156}" type="datetimeFigureOut">
              <a:rPr lang="en-US" smtClean="0"/>
              <a:t>11/20/20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C73C8-C028-4400-8964-B4CE8F24D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18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FCC7F-EFEA-42EB-B5EF-05C5BAA68F89}" type="datetimeFigureOut">
              <a:rPr lang="en-US" smtClean="0"/>
              <a:t>11/20/20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3905" y="466725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99872" y="3694177"/>
            <a:ext cx="5937504" cy="51354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686864"/>
            <a:ext cx="2881566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70BAB-493A-4593-95B0-382775B89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0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3588" y="466725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70BAB-493A-4593-95B0-382775B89CB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8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10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178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2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918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3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724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4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788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5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556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6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329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7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930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8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007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122" y="8685235"/>
            <a:ext cx="2972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r" eaLnBrk="1" hangingPunct="1"/>
            <a:fld id="{B6C41186-8BAF-4C72-AE9F-69D4A5E46AB2}" type="slidenum">
              <a:rPr lang="en-US" sz="1200"/>
              <a:pPr algn="r" eaLnBrk="1" hangingPunct="1"/>
              <a:t>9</a:t>
            </a:fld>
            <a:endParaRPr lang="en-US" sz="12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3588" y="466725"/>
            <a:ext cx="5575300" cy="31369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59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6934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133" y="2899954"/>
            <a:ext cx="10515600" cy="259774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11/20/20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11/20/20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33" y="2899954"/>
            <a:ext cx="10515600" cy="25977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489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11/20/20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2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11/20/20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3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11/20/20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78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11/20/20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79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52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11/20/20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4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71C829-7C76-419E-9C51-28C487C0F0AD}" type="datetimeFigureOut">
              <a:rPr lang="en-US" smtClean="0"/>
              <a:t>11/20/20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6849BB-F5CC-45A2-B379-C801F0F065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8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49" y="6176963"/>
            <a:ext cx="1862138" cy="572544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>
          <a:xfrm>
            <a:off x="2870041" y="6410879"/>
            <a:ext cx="6518787" cy="4891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52" y="6173156"/>
            <a:ext cx="1666401" cy="57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0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48145" y="616688"/>
            <a:ext cx="10050477" cy="114831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>
                <a:solidFill>
                  <a:srgbClr val="229651"/>
                </a:solidFill>
              </a:rPr>
              <a:t>Prospects for Mileage-Based User Fee Systems to Replace Fuel Taxes for Passenger Vehicles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33012" y="2674818"/>
            <a:ext cx="9144000" cy="3566494"/>
          </a:xfrm>
        </p:spPr>
        <p:txBody>
          <a:bodyPr>
            <a:normAutofit/>
          </a:bodyPr>
          <a:lstStyle/>
          <a:p>
            <a:r>
              <a:rPr lang="en-US" dirty="0"/>
              <a:t>Project Team: </a:t>
            </a:r>
          </a:p>
          <a:p>
            <a:r>
              <a:rPr lang="en-US" sz="2000" dirty="0"/>
              <a:t>H. Scott Matthews (CEE)</a:t>
            </a:r>
          </a:p>
          <a:p>
            <a:r>
              <a:rPr lang="en-US" sz="2000" dirty="0"/>
              <a:t>Paul </a:t>
            </a:r>
            <a:r>
              <a:rPr lang="en-US" sz="2000" dirty="0" err="1"/>
              <a:t>Fischbeck</a:t>
            </a:r>
            <a:r>
              <a:rPr lang="en-US" sz="2000" dirty="0"/>
              <a:t> (SDS/EPP)</a:t>
            </a:r>
          </a:p>
          <a:p>
            <a:r>
              <a:rPr lang="en-US" sz="2000" dirty="0"/>
              <a:t>Prithvi Acharya (EPP)</a:t>
            </a:r>
          </a:p>
          <a:p>
            <a:r>
              <a:rPr lang="en-US" altLang="en-US" sz="2000" dirty="0"/>
              <a:t>Sean Donnelly (CEE/EPP)</a:t>
            </a:r>
            <a:br>
              <a:rPr lang="en-US" altLang="en-US" sz="2000" dirty="0"/>
            </a:br>
            <a:r>
              <a:rPr lang="en-US" altLang="en-US" sz="2000" dirty="0" err="1"/>
              <a:t>Zhufeng</a:t>
            </a:r>
            <a:r>
              <a:rPr lang="en-US" altLang="en-US" sz="2000" dirty="0"/>
              <a:t> Fan (CEE)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/>
              <a:t>Lin </a:t>
            </a:r>
            <a:r>
              <a:rPr lang="en-US" altLang="en-US" sz="2000" dirty="0" err="1"/>
              <a:t>Lyu</a:t>
            </a:r>
            <a:r>
              <a:rPr lang="en-US" altLang="en-US" sz="2000" dirty="0"/>
              <a:t> (CEE)</a:t>
            </a:r>
            <a:br>
              <a:rPr lang="en-US" altLang="en-US" sz="2000" dirty="0"/>
            </a:br>
            <a:r>
              <a:rPr lang="en-US" altLang="en-US" sz="2000" dirty="0"/>
              <a:t>Rachel Sin (CEE/EPP)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/>
              <a:t>Chenyu</a:t>
            </a:r>
            <a:r>
              <a:rPr lang="en-US" altLang="en-US" sz="2000" dirty="0"/>
              <a:t> Yuan (CEE)</a:t>
            </a:r>
            <a:endParaRPr lang="en-US" sz="20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6A86CD6-CC0B-684B-98F2-4EBA62D1F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384" y="3622220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 descr="The Internet of Things and the Connected Vehicle - IEEE SA Beyond Standards">
            <a:extLst>
              <a:ext uri="{FF2B5EF4-FFF2-40B4-BE49-F238E27FC236}">
                <a16:creationId xmlns:a16="http://schemas.microsoft.com/office/drawing/2014/main" id="{7ED8D4E5-FD0E-4A4D-A31F-A09CEA6AC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143" y="2980706"/>
            <a:ext cx="4018110" cy="226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590214-3C43-064A-9A05-8E80E30F6C87}"/>
              </a:ext>
            </a:extLst>
          </p:cNvPr>
          <p:cNvSpPr txBox="1"/>
          <p:nvPr/>
        </p:nvSpPr>
        <p:spPr>
          <a:xfrm>
            <a:off x="6328556" y="5256455"/>
            <a:ext cx="5418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https://beyondstandards.ieee.org/connected-vehicles/</a:t>
            </a:r>
          </a:p>
          <a:p>
            <a:r>
              <a:rPr lang="en-US" sz="1600" dirty="0"/>
              <a:t>the-internet-of-things-and-the-connected-vehicle/</a:t>
            </a:r>
          </a:p>
        </p:txBody>
      </p:sp>
    </p:spTree>
    <p:extLst>
      <p:ext uri="{BB962C8B-B14F-4D97-AF65-F5344CB8AC3E}">
        <p14:creationId xmlns:p14="http://schemas.microsoft.com/office/powerpoint/2010/main" val="1701250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329784" y="508000"/>
            <a:ext cx="11707318" cy="1025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229651"/>
                </a:solidFill>
              </a:rPr>
              <a:t>Expected Continuing Outcomes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57626" y="1533235"/>
            <a:ext cx="100414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Further data analysis, report, spreadsheet model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Focus on helping states see discrepancies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Demonstrate technical feasibility of existing data flows to enable mileage-based fees in PA and other states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Interested in finding deployment partner(s) for a pilot to apply our findings in PA or elsewhere!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6910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284813" y="507016"/>
            <a:ext cx="11647357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229651"/>
                </a:solidFill>
              </a:rPr>
              <a:t>Project Overview</a:t>
            </a:r>
          </a:p>
        </p:txBody>
      </p:sp>
      <p:sp>
        <p:nvSpPr>
          <p:cNvPr id="3" name="Rectangle 2"/>
          <p:cNvSpPr/>
          <p:nvPr/>
        </p:nvSpPr>
        <p:spPr>
          <a:xfrm>
            <a:off x="779974" y="1334226"/>
            <a:ext cx="112576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Studying the data flows needed and available to further enable deployment of mileage-based fees in PA and other states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Data Analytics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Economics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Policy Analysis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Summarizing two papers submitted to 2021 TRB Conference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Partners – </a:t>
            </a:r>
            <a:r>
              <a:rPr lang="en-US" sz="3200" dirty="0" err="1"/>
              <a:t>CompuSpections</a:t>
            </a:r>
            <a:r>
              <a:rPr lang="en-US" sz="3200" dirty="0"/>
              <a:t>, </a:t>
            </a:r>
            <a:r>
              <a:rPr lang="en-US" sz="3200" dirty="0" err="1"/>
              <a:t>DataDrivenIM</a:t>
            </a:r>
            <a:r>
              <a:rPr lang="en-US" sz="3200" dirty="0"/>
              <a:t>, Azuga, MBUFA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688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284813" y="507016"/>
            <a:ext cx="11647357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229651"/>
                </a:solidFill>
              </a:rPr>
              <a:t>Introduction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64676" y="1888224"/>
            <a:ext cx="1125764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Gas taxes ($/gal) have been primary funding source for transportation at the federal and state levels since beginning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Federal funds augment state funds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But federal gas tax rate hasn’t increased since 1990s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Inflation has eroded value of federal share, caused states to have to increase rates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Hybrid/electric/high fuel economy vehicles pay far less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Expected transition from “pay by gallon” to “pay by mile”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4098" name="Picture 2" descr="Illinois gas tax to double Monday as Governor JB Pritzker signs  infrastructure spending bill into law - ABC7 Chicago">
            <a:extLst>
              <a:ext uri="{FF2B5EF4-FFF2-40B4-BE49-F238E27FC236}">
                <a16:creationId xmlns:a16="http://schemas.microsoft.com/office/drawing/2014/main" id="{6E3F0AFA-96B3-4C40-B6CC-482DE549E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8" t="15487" r="12143" b="27619"/>
          <a:stretch/>
        </p:blipFill>
        <p:spPr bwMode="auto">
          <a:xfrm>
            <a:off x="8977745" y="0"/>
            <a:ext cx="3214255" cy="177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60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272321" y="328386"/>
            <a:ext cx="11647357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229651"/>
                </a:solidFill>
              </a:rPr>
              <a:t>What are Mileage-Based User Fees </a:t>
            </a:r>
          </a:p>
          <a:p>
            <a:pPr algn="ctr"/>
            <a:r>
              <a:rPr lang="en-US" sz="4000" b="1" dirty="0">
                <a:solidFill>
                  <a:srgbClr val="229651"/>
                </a:solidFill>
              </a:rPr>
              <a:t>(a.k.a. Road User Charges)?</a:t>
            </a:r>
          </a:p>
        </p:txBody>
      </p:sp>
      <p:sp>
        <p:nvSpPr>
          <p:cNvPr id="3" name="Rectangle 2"/>
          <p:cNvSpPr/>
          <p:nvPr/>
        </p:nvSpPr>
        <p:spPr>
          <a:xfrm>
            <a:off x="934354" y="1512856"/>
            <a:ext cx="112576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 direct way of charging vehicles for use of transportation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So far we have been focused on passenger fleet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Requires: technology to track mileage (and maybe location), account for gas taxes paid, and a pre-set per-mile fee 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Various states have done MBUF/RUC pilot programs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Technology is here and can work to assess and collect fees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“Double charging” gas taxes is key financial challenge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Several states have moved from pilot to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684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284813" y="507016"/>
            <a:ext cx="11647357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229651"/>
                </a:solidFill>
              </a:rPr>
              <a:t>Existing Transportation Funding Issues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78095" y="1512856"/>
            <a:ext cx="112576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State ‘transportation’ expenditures complex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Funds construction, maintenance, administration, police, etc.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Mix of state and federal funds (including gas taxes)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Replacing all gas tax revenues with MBUFs would still not be enough to pay for </a:t>
            </a:r>
            <a:r>
              <a:rPr lang="en-US" sz="3200" u="sng" dirty="0"/>
              <a:t>all</a:t>
            </a:r>
            <a:r>
              <a:rPr lang="en-US" sz="3200" dirty="0"/>
              <a:t> expenses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But this complexity is often overlooked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And would lead to insufficient funding coverage!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482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284813" y="189111"/>
            <a:ext cx="11647357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229651"/>
                </a:solidFill>
              </a:rPr>
              <a:t>Data Sources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6879CA-E318-6942-A682-435C02BB3533}"/>
              </a:ext>
            </a:extLst>
          </p:cNvPr>
          <p:cNvSpPr/>
          <p:nvPr/>
        </p:nvSpPr>
        <p:spPr>
          <a:xfrm>
            <a:off x="649541" y="1025968"/>
            <a:ext cx="112576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DOT Highway Statistics Series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Annual </a:t>
            </a:r>
            <a:r>
              <a:rPr lang="en-US" sz="3200" dirty="0"/>
              <a:t>inspections of safety and emissions in Pennsylvania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Registration data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221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284813" y="189111"/>
            <a:ext cx="11647357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229651"/>
                </a:solidFill>
              </a:rPr>
              <a:t>Findings about Fee Structures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6879CA-E318-6942-A682-435C02BB3533}"/>
              </a:ext>
            </a:extLst>
          </p:cNvPr>
          <p:cNvSpPr/>
          <p:nvPr/>
        </p:nvSpPr>
        <p:spPr>
          <a:xfrm>
            <a:off x="649541" y="1025968"/>
            <a:ext cx="112576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Setting fee rates appears straightforward, is complicated by diversions of disbursements to other areas (e.g., police)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Seems likely states would </a:t>
            </a:r>
            <a:r>
              <a:rPr lang="en-US" sz="3200" i="1" dirty="0" err="1"/>
              <a:t>undercollect</a:t>
            </a:r>
            <a:r>
              <a:rPr lang="en-US" sz="3200" dirty="0"/>
              <a:t> fees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Federal data collected appears inconsistent and not helpful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Fee structures </a:t>
            </a:r>
            <a:r>
              <a:rPr lang="en-US" sz="3200" i="1" dirty="0"/>
              <a:t>could</a:t>
            </a:r>
            <a:r>
              <a:rPr lang="en-US" sz="3200" dirty="0"/>
              <a:t> be intentionally complex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Example: rates could differ by fuel type, weight, road, ..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But existing data flows on highway use might not be sufficient to predict total fees collected (vs. gas tax rate)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203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284813" y="507016"/>
            <a:ext cx="11647357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229651"/>
                </a:solidFill>
              </a:rPr>
              <a:t>Pennsylvania Examples Using DOT-collected data</a:t>
            </a:r>
          </a:p>
        </p:txBody>
      </p:sp>
      <p:sp>
        <p:nvSpPr>
          <p:cNvPr id="3" name="Rectangle 2"/>
          <p:cNvSpPr/>
          <p:nvPr/>
        </p:nvSpPr>
        <p:spPr>
          <a:xfrm>
            <a:off x="934354" y="1512856"/>
            <a:ext cx="11257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69F06B-7A9F-9F4C-9F78-83A8FBA593C0}"/>
              </a:ext>
            </a:extLst>
          </p:cNvPr>
          <p:cNvSpPr/>
          <p:nvPr/>
        </p:nvSpPr>
        <p:spPr>
          <a:xfrm>
            <a:off x="578095" y="1512856"/>
            <a:ext cx="112576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While a direct conversion of gas tax to MBUF should be about 2.5 cents/mile, if existing DOT data sources used, fees might look like this: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B60F53-4C85-C84A-AC32-B03D7069C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722251"/>
              </p:ext>
            </p:extLst>
          </p:nvPr>
        </p:nvGraphicFramePr>
        <p:xfrm>
          <a:off x="1517358" y="3188437"/>
          <a:ext cx="8861676" cy="1757927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445831">
                  <a:extLst>
                    <a:ext uri="{9D8B030D-6E8A-4147-A177-3AD203B41FA5}">
                      <a16:colId xmlns:a16="http://schemas.microsoft.com/office/drawing/2014/main" val="2550950132"/>
                    </a:ext>
                  </a:extLst>
                </a:gridCol>
                <a:gridCol w="897854">
                  <a:extLst>
                    <a:ext uri="{9D8B030D-6E8A-4147-A177-3AD203B41FA5}">
                      <a16:colId xmlns:a16="http://schemas.microsoft.com/office/drawing/2014/main" val="2505522544"/>
                    </a:ext>
                  </a:extLst>
                </a:gridCol>
                <a:gridCol w="2445831">
                  <a:extLst>
                    <a:ext uri="{9D8B030D-6E8A-4147-A177-3AD203B41FA5}">
                      <a16:colId xmlns:a16="http://schemas.microsoft.com/office/drawing/2014/main" val="417340191"/>
                    </a:ext>
                  </a:extLst>
                </a:gridCol>
                <a:gridCol w="2445831">
                  <a:extLst>
                    <a:ext uri="{9D8B030D-6E8A-4147-A177-3AD203B41FA5}">
                      <a16:colId xmlns:a16="http://schemas.microsoft.com/office/drawing/2014/main" val="2514967029"/>
                    </a:ext>
                  </a:extLst>
                </a:gridCol>
                <a:gridCol w="626329">
                  <a:extLst>
                    <a:ext uri="{9D8B030D-6E8A-4147-A177-3AD203B41FA5}">
                      <a16:colId xmlns:a16="http://schemas.microsoft.com/office/drawing/2014/main" val="1413754487"/>
                    </a:ext>
                  </a:extLst>
                </a:gridCol>
              </a:tblGrid>
              <a:tr h="356615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Example 1: 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 highway spending in PA / Total VMT in PA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SF-12 / VM - 2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Pennsylvania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 Capital + Maintenance outlay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4.8 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6197254"/>
                  </a:ext>
                </a:extLst>
              </a:tr>
              <a:tr h="501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SF-4 / VM-2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Pennsylvania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 Capital + Maintenance outlay +</a:t>
                      </a:r>
                      <a:endParaRPr lang="en-US" sz="12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service + administration + safety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7.2 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869519"/>
                  </a:ext>
                </a:extLst>
              </a:tr>
              <a:tr h="8998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Total disbursement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10.7 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748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332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284813" y="507016"/>
            <a:ext cx="11647357" cy="10058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229651"/>
                </a:solidFill>
              </a:rPr>
              <a:t>Pennsylvania Examples Using Inspection Records and Algorithms</a:t>
            </a:r>
          </a:p>
        </p:txBody>
      </p:sp>
      <p:sp>
        <p:nvSpPr>
          <p:cNvPr id="3" name="Rectangle 2"/>
          <p:cNvSpPr/>
          <p:nvPr/>
        </p:nvSpPr>
        <p:spPr>
          <a:xfrm>
            <a:off x="934354" y="1512856"/>
            <a:ext cx="11257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69F06B-7A9F-9F4C-9F78-83A8FBA593C0}"/>
              </a:ext>
            </a:extLst>
          </p:cNvPr>
          <p:cNvSpPr/>
          <p:nvPr/>
        </p:nvSpPr>
        <p:spPr>
          <a:xfrm>
            <a:off x="578095" y="1723388"/>
            <a:ext cx="11613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Direct conversion of gas tax to MBUF should be ~ 2.5-3 cents/mile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A44B0D-DF24-8D42-8081-69622E713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4" y="2364604"/>
            <a:ext cx="6384127" cy="38066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B09DEE-4158-B74C-A920-B33A431EAF21}"/>
              </a:ext>
            </a:extLst>
          </p:cNvPr>
          <p:cNvSpPr txBox="1"/>
          <p:nvPr/>
        </p:nvSpPr>
        <p:spPr>
          <a:xfrm>
            <a:off x="8621487" y="3028207"/>
            <a:ext cx="30519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But federal DOT data suggests that PA spends 7-10 cents per mile traveled!</a:t>
            </a:r>
          </a:p>
        </p:txBody>
      </p:sp>
    </p:spTree>
    <p:extLst>
      <p:ext uri="{BB962C8B-B14F-4D97-AF65-F5344CB8AC3E}">
        <p14:creationId xmlns:p14="http://schemas.microsoft.com/office/powerpoint/2010/main" val="278807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2528</TotalTime>
  <Words>634</Words>
  <Application>Microsoft Macintosh PowerPoint</Application>
  <PresentationFormat>Widescreen</PresentationFormat>
  <Paragraphs>96</Paragraphs>
  <Slides>10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Prospects for Mileage-Based User Fee Systems to Replace Fuel Taxes for Passenger Vehicles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Schweyer</dc:creator>
  <cp:lastModifiedBy>hsm</cp:lastModifiedBy>
  <cp:revision>171</cp:revision>
  <cp:lastPrinted>2018-05-02T12:17:04Z</cp:lastPrinted>
  <dcterms:created xsi:type="dcterms:W3CDTF">2018-05-02T11:57:11Z</dcterms:created>
  <dcterms:modified xsi:type="dcterms:W3CDTF">2020-11-20T17:40:34Z</dcterms:modified>
</cp:coreProperties>
</file>