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1"/>
  </p:sldMasterIdLst>
  <p:notesMasterIdLst>
    <p:notesMasterId r:id="rId27"/>
  </p:notesMasterIdLst>
  <p:sldIdLst>
    <p:sldId id="256" r:id="rId2"/>
    <p:sldId id="1281" r:id="rId3"/>
    <p:sldId id="1475" r:id="rId4"/>
    <p:sldId id="1477" r:id="rId5"/>
    <p:sldId id="1480" r:id="rId6"/>
    <p:sldId id="1485" r:id="rId7"/>
    <p:sldId id="1514" r:id="rId8"/>
    <p:sldId id="1515" r:id="rId9"/>
    <p:sldId id="1516" r:id="rId10"/>
    <p:sldId id="1523" r:id="rId11"/>
    <p:sldId id="1525" r:id="rId12"/>
    <p:sldId id="1524" r:id="rId13"/>
    <p:sldId id="1577" r:id="rId14"/>
    <p:sldId id="1575" r:id="rId15"/>
    <p:sldId id="1579" r:id="rId16"/>
    <p:sldId id="1574" r:id="rId17"/>
    <p:sldId id="1578" r:id="rId18"/>
    <p:sldId id="1571" r:id="rId19"/>
    <p:sldId id="1572" r:id="rId20"/>
    <p:sldId id="1573" r:id="rId21"/>
    <p:sldId id="1580" r:id="rId22"/>
    <p:sldId id="1505" r:id="rId23"/>
    <p:sldId id="1581" r:id="rId24"/>
    <p:sldId id="1501" r:id="rId25"/>
    <p:sldId id="112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6EE25"/>
    <a:srgbClr val="FFD666"/>
    <a:srgbClr val="CC9500"/>
    <a:srgbClr val="F0B81F"/>
    <a:srgbClr val="E5A800"/>
    <a:srgbClr val="FFCF4C"/>
    <a:srgbClr val="A03333"/>
    <a:srgbClr val="900000"/>
    <a:srgbClr val="CC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53" autoAdjust="0"/>
    <p:restoredTop sz="72801" autoAdjust="0"/>
  </p:normalViewPr>
  <p:slideViewPr>
    <p:cSldViewPr snapToGrid="0">
      <p:cViewPr varScale="1">
        <p:scale>
          <a:sx n="163" d="100"/>
          <a:sy n="163" d="100"/>
        </p:scale>
        <p:origin x="1589" y="125"/>
      </p:cViewPr>
      <p:guideLst/>
    </p:cSldViewPr>
  </p:slideViewPr>
  <p:notesTextViewPr>
    <p:cViewPr>
      <p:scale>
        <a:sx n="150" d="100"/>
        <a:sy n="150" d="100"/>
      </p:scale>
      <p:origin x="0" y="0"/>
    </p:cViewPr>
  </p:notesTextViewPr>
  <p:notesViewPr>
    <p:cSldViewPr snapToGrid="0">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51BD9-A8D5-42FC-8C0B-5479A9C0A3DB}" type="datetimeFigureOut">
              <a:rPr lang="en-US" smtClean="0"/>
              <a:t>3/15/2019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17F1F-6505-40F0-B92A-0D136955C762}" type="slidenum">
              <a:rPr lang="en-US" smtClean="0"/>
              <a:t>‹#›</a:t>
            </a:fld>
            <a:endParaRPr lang="en-US"/>
          </a:p>
        </p:txBody>
      </p:sp>
    </p:spTree>
    <p:extLst>
      <p:ext uri="{BB962C8B-B14F-4D97-AF65-F5344CB8AC3E}">
        <p14:creationId xmlns:p14="http://schemas.microsoft.com/office/powerpoint/2010/main" val="113217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Assistant</a:t>
            </a:r>
            <a:r>
              <a:rPr lang="en-US" baseline="0" dirty="0" smtClean="0"/>
              <a:t> Professor in ISR and an affiliated faculty at MLD.</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a:t>
            </a:fld>
            <a:endParaRPr lang="en-US" dirty="0"/>
          </a:p>
        </p:txBody>
      </p:sp>
    </p:spTree>
    <p:extLst>
      <p:ext uri="{BB962C8B-B14F-4D97-AF65-F5344CB8AC3E}">
        <p14:creationId xmlns:p14="http://schemas.microsoft.com/office/powerpoint/2010/main" val="178537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residents in rural and suburban areas such as Lawrence County and several cities in Allegheny County rely extensively on private modes of transportation in daily commutes and other trips, and others without private vehicles lack access to their essential needs. Peer-to-peer ridesharing platforms that promote shared modes of transportation provides a promising opportunity to reduce the costs of travel and provide transportation alternatives. </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a:t>
            </a:fld>
            <a:endParaRPr lang="en-US"/>
          </a:p>
        </p:txBody>
      </p:sp>
    </p:spTree>
    <p:extLst>
      <p:ext uri="{BB962C8B-B14F-4D97-AF65-F5344CB8AC3E}">
        <p14:creationId xmlns:p14="http://schemas.microsoft.com/office/powerpoint/2010/main" val="152310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Such platforms connect commuters and enhance information sharing so that carpooling opportunities can be identified and leveraged. The key to the success of a peer-to-peer ridesharing platform is active participation of commuters. This research proposes to design incentive mechanisms to engage participants, to nurture and promote participation, and to improve the efficacy of the platform, with the ultimate objectives of creating a wide range of travel options that are consistent with participants’ preferences and system-wide objectives. </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4</a:t>
            </a:fld>
            <a:endParaRPr lang="en-US"/>
          </a:p>
        </p:txBody>
      </p:sp>
    </p:spTree>
    <p:extLst>
      <p:ext uri="{BB962C8B-B14F-4D97-AF65-F5344CB8AC3E}">
        <p14:creationId xmlns:p14="http://schemas.microsoft.com/office/powerpoint/2010/main" val="21040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informed game play</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7</a:t>
            </a:fld>
            <a:endParaRPr lang="en-US"/>
          </a:p>
        </p:txBody>
      </p:sp>
    </p:spTree>
    <p:extLst>
      <p:ext uri="{BB962C8B-B14F-4D97-AF65-F5344CB8AC3E}">
        <p14:creationId xmlns:p14="http://schemas.microsoft.com/office/powerpoint/2010/main" val="3387342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 research that can deliver societal benefits now and in the near future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25</a:t>
            </a:fld>
            <a:endParaRPr lang="en-US"/>
          </a:p>
        </p:txBody>
      </p:sp>
    </p:spTree>
    <p:extLst>
      <p:ext uri="{BB962C8B-B14F-4D97-AF65-F5344CB8AC3E}">
        <p14:creationId xmlns:p14="http://schemas.microsoft.com/office/powerpoint/2010/main" val="366739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858317" y="1216152"/>
            <a:ext cx="7585862" cy="990600"/>
          </a:xfrm>
        </p:spPr>
        <p:txBody>
          <a:bodyPr anchor="ctr" anchorCtr="0"/>
          <a:lstStyle>
            <a:lvl1pPr algn="ctr">
              <a:lnSpc>
                <a:spcPct val="150000"/>
              </a:lnSpc>
              <a:defRPr sz="3200" b="0">
                <a:solidFill>
                  <a:schemeClr val="accent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59433" y="4176793"/>
            <a:ext cx="6806793" cy="1565329"/>
          </a:xfrm>
        </p:spPr>
        <p:txBody>
          <a:bodyPr anchor="ctr">
            <a:normAutofit/>
          </a:bodyPr>
          <a:lstStyle>
            <a:lvl1pPr marL="0" indent="0" algn="ctr">
              <a:buNone/>
              <a:defRPr sz="2400">
                <a:solidFill>
                  <a:schemeClr val="tx1"/>
                </a:solidFill>
                <a:latin typeface="+mn-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5" name="Shape 70"/>
          <p:cNvSpPr/>
          <p:nvPr userDrawn="1"/>
        </p:nvSpPr>
        <p:spPr>
          <a:xfrm>
            <a:off x="-9737" y="3309395"/>
            <a:ext cx="9154639" cy="53565"/>
          </a:xfrm>
          <a:prstGeom prst="rect">
            <a:avLst/>
          </a:prstGeom>
          <a:solidFill>
            <a:srgbClr val="FFC000"/>
          </a:solidFill>
          <a:ln w="12700">
            <a:miter lim="400000"/>
          </a:ln>
        </p:spPr>
        <p:txBody>
          <a:bodyPr lIns="0" tIns="0" rIns="0" bIns="0" anchor="ctr"/>
          <a:lstStyle/>
          <a:p>
            <a:pPr lvl="0">
              <a:defRPr sz="2400">
                <a:solidFill>
                  <a:srgbClr val="FFFFFF"/>
                </a:solidFill>
              </a:defRPr>
            </a:pPr>
            <a:endParaRPr sz="2646"/>
          </a:p>
        </p:txBody>
      </p:sp>
      <p:sp>
        <p:nvSpPr>
          <p:cNvPr id="6" name="Rectangle 5"/>
          <p:cNvSpPr>
            <a:spLocks noChangeArrowheads="1"/>
          </p:cNvSpPr>
          <p:nvPr userDrawn="1"/>
        </p:nvSpPr>
        <p:spPr bwMode="auto">
          <a:xfrm>
            <a:off x="0" y="3182111"/>
            <a:ext cx="9144903" cy="117330"/>
          </a:xfrm>
          <a:prstGeom prst="rect">
            <a:avLst/>
          </a:prstGeom>
          <a:solidFill>
            <a:schemeClr val="accent1"/>
          </a:solidFill>
          <a:ln w="12700">
            <a:solidFill>
              <a:schemeClr val="accent1"/>
            </a:solidFill>
            <a:miter lim="800000"/>
            <a:headEnd/>
            <a:tailEnd/>
          </a:ln>
          <a:effectLst/>
        </p:spPr>
        <p:txBody>
          <a:bodyPr wrap="none" lIns="91392" tIns="45696" rIns="91392" bIns="45696" anchor="ctr"/>
          <a:lstStyle/>
          <a:p>
            <a:endParaRPr lang="en-US" sz="2200">
              <a:solidFill>
                <a:schemeClr val="accent1"/>
              </a:solidFill>
            </a:endParaRPr>
          </a:p>
        </p:txBody>
      </p:sp>
    </p:spTree>
    <p:extLst>
      <p:ext uri="{BB962C8B-B14F-4D97-AF65-F5344CB8AC3E}">
        <p14:creationId xmlns:p14="http://schemas.microsoft.com/office/powerpoint/2010/main" val="16276296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219200"/>
            <a:ext cx="8229600" cy="493776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0"/>
          </p:nvPr>
        </p:nvSpPr>
        <p:spPr/>
        <p:txBody>
          <a:bodyPr/>
          <a:lstStyle/>
          <a:p>
            <a:fld id="{30ABA40B-C638-4D1A-B729-4C02995C84D7}" type="datetime1">
              <a:rPr lang="en-US" smtClean="0"/>
              <a:t>3/15/2019</a:t>
            </a:fld>
            <a:endParaRPr lang="en-US" dirty="0"/>
          </a:p>
        </p:txBody>
      </p:sp>
      <p:sp>
        <p:nvSpPr>
          <p:cNvPr id="11" name="Footer Placeholder 10"/>
          <p:cNvSpPr>
            <a:spLocks noGrp="1"/>
          </p:cNvSpPr>
          <p:nvPr>
            <p:ph type="ftr" sz="quarter" idx="11"/>
          </p:nvPr>
        </p:nvSpPr>
        <p:spPr/>
        <p:txBody>
          <a:bodyPr/>
          <a:lstStyle/>
          <a:p>
            <a:r>
              <a:rPr lang="en-US" smtClean="0"/>
              <a:t>Fang, F., Jiang, A. X., &amp; Tambe, M. (2013). Protecting moving targets with multiple mobile resources. Journal of Artificial Intelligence Research, 48, 583-634.</a:t>
            </a:r>
            <a:endParaRPr lang="en-US" dirty="0"/>
          </a:p>
        </p:txBody>
      </p:sp>
      <p:sp>
        <p:nvSpPr>
          <p:cNvPr id="12" name="Slide Number Placeholder 11"/>
          <p:cNvSpPr>
            <a:spLocks noGrp="1"/>
          </p:cNvSpPr>
          <p:nvPr>
            <p:ph type="sldNum" sz="quarter" idx="12"/>
          </p:nvPr>
        </p:nvSpPr>
        <p:spPr/>
        <p:txBody>
          <a:bodyPr/>
          <a:lstStyle/>
          <a:p>
            <a:fld id="{A3B20E47-2A4C-4221-B6B9-A2AC2F1C1077}" type="slidenum">
              <a:rPr lang="en-US" smtClean="0"/>
              <a:pPr/>
              <a:t>‹#›</a:t>
            </a:fld>
            <a:endParaRPr lang="en-US" dirty="0"/>
          </a:p>
        </p:txBody>
      </p:sp>
    </p:spTree>
    <p:extLst>
      <p:ext uri="{BB962C8B-B14F-4D97-AF65-F5344CB8AC3E}">
        <p14:creationId xmlns:p14="http://schemas.microsoft.com/office/powerpoint/2010/main" val="38408505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Date Placeholder 8"/>
          <p:cNvSpPr>
            <a:spLocks noGrp="1"/>
          </p:cNvSpPr>
          <p:nvPr>
            <p:ph type="dt" sz="half" idx="10"/>
          </p:nvPr>
        </p:nvSpPr>
        <p:spPr/>
        <p:txBody>
          <a:bodyPr/>
          <a:lstStyle/>
          <a:p>
            <a:fld id="{B6C1105E-9783-4A0D-A2F1-9E6517AF7F62}" type="datetime1">
              <a:rPr lang="en-US" smtClean="0"/>
              <a:t>3/15/2019</a:t>
            </a:fld>
            <a:endParaRPr lang="en-US" dirty="0"/>
          </a:p>
        </p:txBody>
      </p:sp>
      <p:sp>
        <p:nvSpPr>
          <p:cNvPr id="10" name="Footer Placeholder 9"/>
          <p:cNvSpPr>
            <a:spLocks noGrp="1"/>
          </p:cNvSpPr>
          <p:nvPr>
            <p:ph type="ftr" sz="quarter" idx="11"/>
          </p:nvPr>
        </p:nvSpPr>
        <p:spPr/>
        <p:txBody>
          <a:bodyPr/>
          <a:lstStyle/>
          <a:p>
            <a:r>
              <a:rPr lang="en-US" smtClean="0"/>
              <a:t>Fang, F., Jiang, A. X., &amp; Tambe, M. (2013). Protecting moving targets with multiple mobile resources. Journal of Artificial Intelligence Research, 48, 583-634.</a:t>
            </a:r>
            <a:endParaRPr lang="en-US" dirty="0"/>
          </a:p>
        </p:txBody>
      </p:sp>
      <p:sp>
        <p:nvSpPr>
          <p:cNvPr id="11" name="Slide Number Placeholder 10"/>
          <p:cNvSpPr>
            <a:spLocks noGrp="1"/>
          </p:cNvSpPr>
          <p:nvPr>
            <p:ph type="sldNum" sz="quarter" idx="12"/>
          </p:nvPr>
        </p:nvSpPr>
        <p:spPr/>
        <p:txBody>
          <a:bodyPr/>
          <a:lstStyle/>
          <a:p>
            <a:fld id="{A3B20E47-2A4C-4221-B6B9-A2AC2F1C1077}" type="slidenum">
              <a:rPr lang="en-US" smtClean="0"/>
              <a:pPr/>
              <a:t>‹#›</a:t>
            </a:fld>
            <a:endParaRPr lang="en-US" dirty="0"/>
          </a:p>
        </p:txBody>
      </p:sp>
    </p:spTree>
    <p:extLst>
      <p:ext uri="{BB962C8B-B14F-4D97-AF65-F5344CB8AC3E}">
        <p14:creationId xmlns:p14="http://schemas.microsoft.com/office/powerpoint/2010/main" val="987958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hape 68"/>
          <p:cNvSpPr/>
          <p:nvPr userDrawn="1"/>
        </p:nvSpPr>
        <p:spPr>
          <a:xfrm>
            <a:off x="0" y="0"/>
            <a:ext cx="9144000" cy="1096492"/>
          </a:xfrm>
          <a:prstGeom prst="rect">
            <a:avLst/>
          </a:prstGeom>
          <a:solidFill>
            <a:schemeClr val="bg1">
              <a:lumMod val="85000"/>
            </a:schemeClr>
          </a:solidFill>
          <a:ln w="12700">
            <a:miter lim="400000"/>
          </a:ln>
        </p:spPr>
        <p:txBody>
          <a:bodyPr lIns="0" tIns="0" rIns="0" bIns="0" anchor="ctr"/>
          <a:lstStyle/>
          <a:p>
            <a:pPr lvl="0">
              <a:defRPr sz="2400">
                <a:solidFill>
                  <a:srgbClr val="FFFFFF"/>
                </a:solidFill>
              </a:defRPr>
            </a:pPr>
            <a:endParaRPr dirty="0"/>
          </a:p>
        </p:txBody>
      </p:sp>
      <p:sp>
        <p:nvSpPr>
          <p:cNvPr id="22" name="Title Placeholder 21"/>
          <p:cNvSpPr>
            <a:spLocks noGrp="1"/>
          </p:cNvSpPr>
          <p:nvPr>
            <p:ph type="title"/>
          </p:nvPr>
        </p:nvSpPr>
        <p:spPr>
          <a:xfrm>
            <a:off x="457200" y="152400"/>
            <a:ext cx="8229600" cy="766953"/>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7343192" y="6356350"/>
            <a:ext cx="1346656" cy="365760"/>
          </a:xfrm>
          <a:prstGeom prst="rect">
            <a:avLst/>
          </a:prstGeom>
        </p:spPr>
        <p:txBody>
          <a:bodyPr vert="horz"/>
          <a:lstStyle>
            <a:lvl1pPr algn="r" eaLnBrk="1" latinLnBrk="0" hangingPunct="1">
              <a:defRPr kumimoji="0" sz="1400">
                <a:solidFill>
                  <a:schemeClr val="tx2"/>
                </a:solidFill>
              </a:defRPr>
            </a:lvl1pPr>
          </a:lstStyle>
          <a:p>
            <a:fld id="{D6CA8906-F036-47D3-8A3F-3FE9C3BE1FF8}" type="datetime1">
              <a:rPr lang="en-US" smtClean="0"/>
              <a:t>3/15/2019</a:t>
            </a:fld>
            <a:endParaRPr lang="en-US" dirty="0"/>
          </a:p>
        </p:txBody>
      </p:sp>
      <p:sp>
        <p:nvSpPr>
          <p:cNvPr id="3" name="Footer Placeholder 2"/>
          <p:cNvSpPr>
            <a:spLocks noGrp="1"/>
          </p:cNvSpPr>
          <p:nvPr>
            <p:ph type="ftr" sz="quarter" idx="3"/>
          </p:nvPr>
        </p:nvSpPr>
        <p:spPr>
          <a:xfrm>
            <a:off x="1427584" y="6356350"/>
            <a:ext cx="5912560" cy="365760"/>
          </a:xfrm>
          <a:prstGeom prst="rect">
            <a:avLst/>
          </a:prstGeom>
        </p:spPr>
        <p:txBody>
          <a:bodyPr vert="horz"/>
          <a:lstStyle>
            <a:lvl1pPr algn="ctr" eaLnBrk="1" latinLnBrk="0" hangingPunct="1">
              <a:defRPr kumimoji="0" sz="1400">
                <a:solidFill>
                  <a:schemeClr val="tx2"/>
                </a:solidFill>
              </a:defRPr>
            </a:lvl1pPr>
          </a:lstStyle>
          <a:p>
            <a:r>
              <a:rPr lang="en-US" smtClean="0"/>
              <a:t>Fang, F., Jiang, A. X., &amp; Tambe, M. (2013). Protecting moving targets with multiple mobile resources. Journal of Artificial Intelligence Research, 48, 583-634.</a:t>
            </a:r>
            <a:endParaRPr lang="en-US" dirty="0"/>
          </a:p>
        </p:txBody>
      </p:sp>
      <p:sp>
        <p:nvSpPr>
          <p:cNvPr id="23" name="Slide Number Placeholder 22"/>
          <p:cNvSpPr>
            <a:spLocks noGrp="1"/>
          </p:cNvSpPr>
          <p:nvPr>
            <p:ph type="sldNum" sz="quarter" idx="4"/>
          </p:nvPr>
        </p:nvSpPr>
        <p:spPr>
          <a:xfrm>
            <a:off x="612648" y="6356350"/>
            <a:ext cx="814936" cy="365760"/>
          </a:xfrm>
          <a:prstGeom prst="rect">
            <a:avLst/>
          </a:prstGeom>
        </p:spPr>
        <p:txBody>
          <a:bodyPr vert="horz"/>
          <a:lstStyle>
            <a:lvl1pPr algn="l" eaLnBrk="1" latinLnBrk="0" hangingPunct="1">
              <a:defRPr kumimoji="0" sz="1400">
                <a:solidFill>
                  <a:schemeClr val="tx2"/>
                </a:solidFill>
              </a:defRPr>
            </a:lvl1pPr>
          </a:lstStyle>
          <a:p>
            <a:fld id="{A3B20E47-2A4C-4221-B6B9-A2AC2F1C1077}"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hape 70"/>
          <p:cNvSpPr/>
          <p:nvPr userDrawn="1"/>
        </p:nvSpPr>
        <p:spPr>
          <a:xfrm>
            <a:off x="0" y="1095009"/>
            <a:ext cx="9144000" cy="45719"/>
          </a:xfrm>
          <a:prstGeom prst="rect">
            <a:avLst/>
          </a:prstGeom>
          <a:solidFill>
            <a:srgbClr val="FFC000"/>
          </a:solidFill>
          <a:ln w="12700">
            <a:miter lim="400000"/>
          </a:ln>
        </p:spPr>
        <p:txBody>
          <a:bodyPr lIns="0" tIns="0" rIns="0" bIns="0" anchor="ctr"/>
          <a:lstStyle/>
          <a:p>
            <a:pPr lvl="0">
              <a:defRPr sz="2400">
                <a:solidFill>
                  <a:srgbClr val="FFFFFF"/>
                </a:solidFill>
              </a:defRPr>
            </a:pPr>
            <a:endParaRPr/>
          </a:p>
        </p:txBody>
      </p:sp>
    </p:spTree>
    <p:extLst>
      <p:ext uri="{BB962C8B-B14F-4D97-AF65-F5344CB8AC3E}">
        <p14:creationId xmlns:p14="http://schemas.microsoft.com/office/powerpoint/2010/main" val="75527267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Lst>
  <p:timing>
    <p:tnLst>
      <p:par>
        <p:cTn id="1" dur="indefinite" restart="never" nodeType="tmRoot"/>
      </p:par>
    </p:tnLst>
  </p:timing>
  <p:hf hdr="0" ftr="0"/>
  <p:txStyles>
    <p:titleStyle>
      <a:lvl1pPr algn="l" rtl="0" eaLnBrk="1" latinLnBrk="0" hangingPunct="1">
        <a:spcBef>
          <a:spcPct val="0"/>
        </a:spcBef>
        <a:buNone/>
        <a:defRPr kumimoji="0" sz="2800" kern="1200">
          <a:solidFill>
            <a:schemeClr val="accent1"/>
          </a:solidFill>
          <a:latin typeface="+mn-lt"/>
          <a:ea typeface="+mj-ea"/>
          <a:cs typeface="Arial" panose="020B0604020202020204" pitchFamily="34" charset="0"/>
        </a:defRPr>
      </a:lvl1pPr>
    </p:titleStyle>
    <p:body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eifang@c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feifang@cm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770" y="884847"/>
            <a:ext cx="7888118" cy="1381274"/>
          </a:xfrm>
        </p:spPr>
        <p:txBody>
          <a:bodyPr>
            <a:normAutofit fontScale="90000"/>
          </a:bodyPr>
          <a:lstStyle/>
          <a:p>
            <a:r>
              <a:rPr lang="en-US" dirty="0" smtClean="0"/>
              <a:t>Incentivizing Participation in Peer-to-Peer Ridesharing Platform</a:t>
            </a:r>
            <a:endParaRPr lang="en-US" dirty="0"/>
          </a:p>
        </p:txBody>
      </p:sp>
      <p:sp>
        <p:nvSpPr>
          <p:cNvPr id="3" name="Subtitle 2"/>
          <p:cNvSpPr>
            <a:spLocks noGrp="1"/>
          </p:cNvSpPr>
          <p:nvPr>
            <p:ph type="subTitle" idx="1"/>
          </p:nvPr>
        </p:nvSpPr>
        <p:spPr>
          <a:xfrm>
            <a:off x="1259433" y="3472406"/>
            <a:ext cx="6806793" cy="1984208"/>
          </a:xfrm>
        </p:spPr>
        <p:txBody>
          <a:bodyPr>
            <a:normAutofit fontScale="55000" lnSpcReduction="20000"/>
          </a:bodyPr>
          <a:lstStyle/>
          <a:p>
            <a:r>
              <a:rPr lang="en-US" dirty="0"/>
              <a:t>Fei </a:t>
            </a:r>
            <a:r>
              <a:rPr lang="en-US" dirty="0" smtClean="0"/>
              <a:t>Fang</a:t>
            </a:r>
          </a:p>
          <a:p>
            <a:r>
              <a:rPr lang="en-US" dirty="0" smtClean="0"/>
              <a:t>Carnegie Mellon University</a:t>
            </a:r>
          </a:p>
          <a:p>
            <a:r>
              <a:rPr lang="en-US" dirty="0" smtClean="0"/>
              <a:t>School of Computer Science</a:t>
            </a:r>
          </a:p>
          <a:p>
            <a:r>
              <a:rPr lang="en-US" dirty="0" smtClean="0"/>
              <a:t>Institute for Software Research</a:t>
            </a:r>
            <a:endParaRPr lang="en-US" dirty="0"/>
          </a:p>
          <a:p>
            <a:r>
              <a:rPr lang="en-US" dirty="0" smtClean="0">
                <a:hlinkClick r:id="rId3"/>
              </a:rPr>
              <a:t>feifang@cmu.edu</a:t>
            </a:r>
            <a:endParaRPr lang="en-US" dirty="0" smtClean="0"/>
          </a:p>
          <a:p>
            <a:endParaRPr lang="en-US" dirty="0" smtClean="0"/>
          </a:p>
          <a:p>
            <a:r>
              <a:rPr lang="en-US" dirty="0" smtClean="0"/>
              <a:t>Joint work with </a:t>
            </a:r>
            <a:r>
              <a:rPr lang="en-US" dirty="0" err="1" smtClean="0"/>
              <a:t>Hoon</a:t>
            </a:r>
            <a:r>
              <a:rPr lang="en-US" dirty="0"/>
              <a:t> Oh, </a:t>
            </a:r>
            <a:r>
              <a:rPr lang="en-US" dirty="0" err="1" smtClean="0"/>
              <a:t>Yanhan</a:t>
            </a:r>
            <a:r>
              <a:rPr lang="en-US" dirty="0" smtClean="0"/>
              <a:t> Tang, </a:t>
            </a:r>
            <a:r>
              <a:rPr lang="en-US" dirty="0" err="1" smtClean="0"/>
              <a:t>Zong</a:t>
            </a:r>
            <a:r>
              <a:rPr lang="en-US" dirty="0" smtClean="0"/>
              <a:t> Zhang, Prof</a:t>
            </a:r>
            <a:r>
              <a:rPr lang="en-US" dirty="0"/>
              <a:t>. </a:t>
            </a:r>
            <a:r>
              <a:rPr lang="en-US" dirty="0" smtClean="0"/>
              <a:t> Alexandre </a:t>
            </a:r>
            <a:r>
              <a:rPr lang="en-US" dirty="0" err="1" smtClean="0"/>
              <a:t>Jacquillat</a:t>
            </a:r>
            <a:endParaRPr lang="en-US" dirty="0"/>
          </a:p>
          <a:p>
            <a:r>
              <a:rPr lang="en-US" dirty="0" smtClean="0"/>
              <a:t>Thanks to </a:t>
            </a:r>
            <a:r>
              <a:rPr lang="en-US" dirty="0" err="1" smtClean="0"/>
              <a:t>Weilong</a:t>
            </a:r>
            <a:r>
              <a:rPr lang="en-US" dirty="0" smtClean="0"/>
              <a:t> Wang, Chun Kai Ling</a:t>
            </a:r>
            <a:endParaRPr lang="en-US" dirty="0"/>
          </a:p>
        </p:txBody>
      </p:sp>
      <p:pic>
        <p:nvPicPr>
          <p:cNvPr id="9218" name="Picture 2" descr="https://traffic21.heinz.cmu.edu/wp-content/uploads/sites/23/2018/10/Logo-small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665" y="6009459"/>
            <a:ext cx="2208715" cy="79066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mobility21.cmu.edu/wp-content/themes/mobility21/assets/img/global/logo-foo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02" y="6103463"/>
            <a:ext cx="1978025" cy="69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505963"/>
      </p:ext>
    </p:extLst>
  </p:cSld>
  <p:clrMapOvr>
    <a:masterClrMapping/>
  </p:clrMapOvr>
  <mc:AlternateContent xmlns:mc="http://schemas.openxmlformats.org/markup-compatibility/2006" xmlns:p14="http://schemas.microsoft.com/office/powerpoint/2010/main">
    <mc:Choice Requires="p14">
      <p:transition spd="slow" p14:dur="2000" advTm="25372"/>
    </mc:Choice>
    <mc:Fallback xmlns="">
      <p:transition spd="slow" advTm="2537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dirty="0" smtClean="0"/>
              <a:t>Problem for Efficient Matching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a:bodyPr>
              <a:lstStyle/>
              <a:p>
                <a:r>
                  <a:rPr lang="en-US" dirty="0" smtClean="0"/>
                  <a:t>Simplest optimization objective: Minimize total cost</a:t>
                </a:r>
              </a:p>
              <a:p>
                <a:pPr lvl="1"/>
                <a:r>
                  <a:rPr lang="en-US" dirty="0"/>
                  <a:t>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𝑑𝑆</m:t>
                        </m:r>
                      </m:sub>
                    </m:sSub>
                  </m:oMath>
                </a14:m>
                <a:r>
                  <a:rPr lang="en-US" dirty="0"/>
                  <a:t> denote the minimum total cost of driver </a:t>
                </a:r>
                <a14:m>
                  <m:oMath xmlns:m="http://schemas.openxmlformats.org/officeDocument/2006/math">
                    <m:r>
                      <a:rPr lang="en-US" i="1">
                        <a:latin typeface="Cambria Math" panose="02040503050406030204" pitchFamily="18" charset="0"/>
                      </a:rPr>
                      <m:t>𝑑</m:t>
                    </m:r>
                  </m:oMath>
                </a14:m>
                <a:r>
                  <a:rPr lang="en-US" dirty="0"/>
                  <a:t> and a subset of riders </a:t>
                </a:r>
                <a14:m>
                  <m:oMath xmlns:m="http://schemas.openxmlformats.org/officeDocument/2006/math">
                    <m:r>
                      <a:rPr lang="en-US" i="1">
                        <a:latin typeface="Cambria Math" panose="02040503050406030204" pitchFamily="18" charset="0"/>
                      </a:rPr>
                      <m:t>𝑆</m:t>
                    </m:r>
                  </m:oMath>
                </a14:m>
                <a:r>
                  <a:rPr lang="en-US" dirty="0"/>
                  <a:t> when </a:t>
                </a:r>
                <a14:m>
                  <m:oMath xmlns:m="http://schemas.openxmlformats.org/officeDocument/2006/math">
                    <m:r>
                      <a:rPr lang="en-US" i="1">
                        <a:latin typeface="Cambria Math" panose="02040503050406030204" pitchFamily="18" charset="0"/>
                      </a:rPr>
                      <m:t>𝑑</m:t>
                    </m:r>
                  </m:oMath>
                </a14:m>
                <a:r>
                  <a:rPr lang="en-US" dirty="0"/>
                  <a:t> is matched to </a:t>
                </a:r>
                <a14:m>
                  <m:oMath xmlns:m="http://schemas.openxmlformats.org/officeDocument/2006/math">
                    <m:r>
                      <a:rPr lang="en-US" i="1">
                        <a:latin typeface="Cambria Math" panose="02040503050406030204" pitchFamily="18" charset="0"/>
                      </a:rPr>
                      <m:t>𝑆</m:t>
                    </m:r>
                  </m:oMath>
                </a14:m>
                <a:endParaRPr lang="en-US" dirty="0"/>
              </a:p>
              <a:p>
                <a:pPr lvl="1"/>
                <a:r>
                  <a:rPr lang="en-US" dirty="0"/>
                  <a:t>Given a matching </a:t>
                </a:r>
                <a14:m>
                  <m:oMath xmlns:m="http://schemas.openxmlformats.org/officeDocument/2006/math">
                    <m:r>
                      <a:rPr lang="en-US" i="1">
                        <a:latin typeface="Cambria Math" panose="02040503050406030204" pitchFamily="18" charset="0"/>
                      </a:rPr>
                      <m:t>𝜋</m:t>
                    </m:r>
                  </m:oMath>
                </a14:m>
                <a:r>
                  <a:rPr lang="en-US" dirty="0"/>
                  <a:t>, denote the set of riders picked up by driver </a:t>
                </a:r>
                <a14:m>
                  <m:oMath xmlns:m="http://schemas.openxmlformats.org/officeDocument/2006/math">
                    <m:r>
                      <a:rPr lang="en-US" i="1">
                        <a:latin typeface="Cambria Math" panose="02040503050406030204" pitchFamily="18" charset="0"/>
                      </a:rPr>
                      <m:t>𝑑</m:t>
                    </m:r>
                  </m:oMath>
                </a14:m>
                <a:r>
                  <a:rPr lang="en-US" dirty="0"/>
                  <a:t> as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𝜋</m:t>
                        </m:r>
                      </m:sup>
                    </m:sSup>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oMath>
                </a14:m>
                <a:endParaRPr lang="en-US" dirty="0"/>
              </a:p>
              <a:p>
                <a:endParaRPr lang="en-US" dirty="0" smtClean="0"/>
              </a:p>
              <a:p>
                <a:endParaRPr lang="en-US" dirty="0"/>
              </a:p>
              <a:p>
                <a:endParaRPr lang="en-US" dirty="0" smtClean="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10</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427584" y="3390757"/>
                <a:ext cx="5977983" cy="12496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800" i="1" smtClean="0">
                              <a:latin typeface="Cambria Math" panose="02040503050406030204" pitchFamily="18" charset="0"/>
                            </a:rPr>
                          </m:ctrlPr>
                        </m:funcPr>
                        <m:fName>
                          <m:limLow>
                            <m:limLowPr>
                              <m:ctrlPr>
                                <a:rPr lang="en-US" sz="2800" i="1" smtClean="0">
                                  <a:latin typeface="Cambria Math" panose="02040503050406030204" pitchFamily="18" charset="0"/>
                                </a:rPr>
                              </m:ctrlPr>
                            </m:limLowPr>
                            <m:e>
                              <m:r>
                                <m:rPr>
                                  <m:sty m:val="p"/>
                                </m:rPr>
                                <a:rPr lang="en-US" sz="2800" i="0" smtClean="0">
                                  <a:latin typeface="Cambria Math" panose="02040503050406030204" pitchFamily="18" charset="0"/>
                                </a:rPr>
                                <m:t>min</m:t>
                              </m:r>
                            </m:e>
                            <m:lim>
                              <m:r>
                                <a:rPr lang="en-US" sz="2800" b="0" i="1" smtClean="0">
                                  <a:latin typeface="Cambria Math" panose="02040503050406030204" pitchFamily="18" charset="0"/>
                                </a:rPr>
                                <m:t>𝜋</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Π</m:t>
                              </m:r>
                            </m:lim>
                          </m:limLow>
                        </m:fName>
                        <m:e>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𝑑</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𝒟</m:t>
                              </m:r>
                            </m:sub>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𝑑</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𝜋</m:t>
                                      </m:r>
                                    </m:sup>
                                  </m:sSup>
                                  <m:r>
                                    <a:rPr lang="en-US" sz="2800" b="0" i="1" smtClean="0">
                                      <a:latin typeface="Cambria Math" panose="02040503050406030204" pitchFamily="18" charset="0"/>
                                    </a:rPr>
                                    <m:t>(</m:t>
                                  </m:r>
                                  <m:r>
                                    <a:rPr lang="en-US" sz="2800" b="0" i="1" smtClean="0">
                                      <a:latin typeface="Cambria Math" panose="02040503050406030204" pitchFamily="18" charset="0"/>
                                    </a:rPr>
                                    <m:t>𝑑</m:t>
                                  </m:r>
                                  <m:r>
                                    <a:rPr lang="en-US" sz="2800" b="0" i="1" smtClean="0">
                                      <a:latin typeface="Cambria Math" panose="02040503050406030204" pitchFamily="18" charset="0"/>
                                    </a:rPr>
                                    <m:t>)</m:t>
                                  </m:r>
                                </m:sub>
                              </m:sSub>
                            </m:e>
                          </m:nary>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ℛ</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𝑟</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m:t>
                                  </m:r>
                                </m:e>
                                <m:sub>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𝑑</m:t>
                                      </m:r>
                                    </m:e>
                                    <m:sup>
                                      <m:r>
                                        <a:rPr lang="en-US" sz="2800" b="0" i="1" smtClean="0">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𝒟</m:t>
                                  </m:r>
                                </m:sub>
                              </m:sSub>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𝑆</m:t>
                                  </m:r>
                                </m:e>
                                <m:sup>
                                  <m:r>
                                    <a:rPr lang="en-US" sz="2800" b="0" i="1" smtClean="0">
                                      <a:latin typeface="Cambria Math" panose="02040503050406030204" pitchFamily="18" charset="0"/>
                                      <a:ea typeface="Cambria Math" panose="02040503050406030204" pitchFamily="18" charset="0"/>
                                    </a:rPr>
                                    <m:t>𝜋</m:t>
                                  </m:r>
                                </m:sup>
                              </m:sSup>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𝑑</m:t>
                                  </m:r>
                                </m:e>
                                <m:sup>
                                  <m:r>
                                    <a:rPr lang="en-US" sz="2800" b="0" i="1" smtClean="0">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m:t>
                              </m:r>
                            </m:sub>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𝜆</m:t>
                                  </m:r>
                                </m:e>
                                <m:sub>
                                  <m:r>
                                    <a:rPr lang="en-US" sz="2800" b="0" i="1" smtClean="0">
                                      <a:latin typeface="Cambria Math" panose="02040503050406030204" pitchFamily="18" charset="0"/>
                                    </a:rPr>
                                    <m:t>𝑟</m:t>
                                  </m:r>
                                </m:sub>
                              </m:sSub>
                            </m:e>
                          </m:nary>
                          <m:r>
                            <a:rPr lang="en-US" sz="2800" b="0" i="1" smtClean="0">
                              <a:latin typeface="Cambria Math" panose="02040503050406030204" pitchFamily="18" charset="0"/>
                            </a:rPr>
                            <m:t> </m:t>
                          </m:r>
                        </m:e>
                      </m:func>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427584" y="3390757"/>
                <a:ext cx="5977983" cy="1249637"/>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883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Two-Stage Algorithm to Minimize Total Cost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a:bodyPr>
              <a:lstStyle/>
              <a:p>
                <a:r>
                  <a:rPr lang="en-US" dirty="0" smtClean="0"/>
                  <a:t>Two-Stage Algorithm</a:t>
                </a:r>
              </a:p>
              <a:p>
                <a:pPr lvl="1"/>
                <a:r>
                  <a:rPr lang="en-US" dirty="0" smtClean="0"/>
                  <a:t>Stage 1: Compute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𝑑𝑆</m:t>
                        </m:r>
                      </m:sub>
                    </m:sSub>
                  </m:oMath>
                </a14:m>
                <a:r>
                  <a:rPr lang="en-US" dirty="0" smtClean="0"/>
                  <a:t> for </a:t>
                </a:r>
                <a:r>
                  <a:rPr lang="en-US" dirty="0"/>
                  <a:t>all feasible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𝑆</m:t>
                    </m:r>
                  </m:oMath>
                </a14:m>
                <a:r>
                  <a:rPr lang="en-US" dirty="0"/>
                  <a:t> pairs</a:t>
                </a:r>
              </a:p>
              <a:p>
                <a:pPr lvl="2"/>
                <a:r>
                  <a:rPr lang="en-US" dirty="0" smtClean="0"/>
                  <a:t>Use </a:t>
                </a:r>
                <a:r>
                  <a:rPr lang="en-US" dirty="0"/>
                  <a:t>the RTV-graph (Rider-Trip-Vehicle) framework [Alonso-Mora et al, 2017] to enumerate feasible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𝑆</m:t>
                    </m:r>
                  </m:oMath>
                </a14:m>
                <a:r>
                  <a:rPr lang="en-US" dirty="0"/>
                  <a:t> pairs and compute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𝑑𝑆</m:t>
                        </m:r>
                      </m:sub>
                    </m:sSub>
                  </m:oMath>
                </a14:m>
                <a:r>
                  <a:rPr lang="en-US" dirty="0"/>
                  <a:t> </a:t>
                </a:r>
                <a:r>
                  <a:rPr lang="en-US" dirty="0" smtClean="0"/>
                  <a:t>incrementally</a:t>
                </a:r>
              </a:p>
              <a:p>
                <a:pPr lvl="3"/>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𝑆</m:t>
                    </m:r>
                  </m:oMath>
                </a14:m>
                <a:r>
                  <a:rPr lang="en-US" dirty="0"/>
                  <a:t> is feasible only if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oMath>
                </a14:m>
                <a:r>
                  <a:rPr lang="en-US" dirty="0"/>
                  <a:t> is feasible,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𝑆</m:t>
                    </m:r>
                  </m:oMath>
                </a14:m>
                <a:r>
                  <a:rPr lang="en-US" dirty="0"/>
                  <a:t> and </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rPr>
                      <m:t>−1</m:t>
                    </m:r>
                  </m:oMath>
                </a14:m>
                <a:endParaRPr lang="en-US" dirty="0" smtClean="0"/>
              </a:p>
              <a:p>
                <a:pPr lvl="3"/>
                <a:r>
                  <a:rPr lang="en-US" dirty="0" smtClean="0"/>
                  <a:t>For each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𝑆</m:t>
                    </m:r>
                  </m:oMath>
                </a14:m>
                <a:r>
                  <a:rPr lang="en-US" dirty="0" smtClean="0"/>
                  <a:t>, find optimal schedule through tree search with </a:t>
                </a:r>
                <a:r>
                  <a:rPr lang="en-US" dirty="0"/>
                  <a:t>Mixed Integer Linear </a:t>
                </a:r>
                <a:r>
                  <a:rPr lang="en-US" dirty="0" smtClean="0"/>
                  <a:t>Programming </a:t>
                </a:r>
                <a:r>
                  <a:rPr lang="en-US" dirty="0"/>
                  <a:t>(MILP</a:t>
                </a:r>
                <a:r>
                  <a:rPr lang="en-US" dirty="0" smtClean="0"/>
                  <a:t>) for leave nodes</a:t>
                </a:r>
                <a:endParaRPr lang="en-US" dirty="0"/>
              </a:p>
              <a:p>
                <a:pPr lvl="3"/>
                <a:r>
                  <a:rPr lang="en-US" dirty="0" smtClean="0"/>
                  <a:t>Dynamic </a:t>
                </a:r>
                <a:r>
                  <a:rPr lang="en-US" dirty="0"/>
                  <a:t>Programming based heuristic </a:t>
                </a:r>
                <a:r>
                  <a:rPr lang="en-US" dirty="0" smtClean="0"/>
                  <a:t>solution; Further pruning by learning from similar </a:t>
                </a:r>
                <a14:m>
                  <m:oMath xmlns:m="http://schemas.openxmlformats.org/officeDocument/2006/math">
                    <m:r>
                      <a:rPr lang="en-US" i="1" dirty="0" smtClean="0">
                        <a:latin typeface="Cambria Math" panose="02040503050406030204" pitchFamily="18" charset="0"/>
                      </a:rPr>
                      <m:t>𝑑</m:t>
                    </m:r>
                    <m:r>
                      <a:rPr lang="en-US" i="1" dirty="0" smtClean="0">
                        <a:latin typeface="Cambria Math" panose="02040503050406030204" pitchFamily="18" charset="0"/>
                      </a:rPr>
                      <m:t>−</m:t>
                    </m:r>
                    <m:r>
                      <a:rPr lang="en-US" i="1" dirty="0" smtClean="0">
                        <a:latin typeface="Cambria Math" panose="02040503050406030204" pitchFamily="18" charset="0"/>
                      </a:rPr>
                      <m:t>𝑆</m:t>
                    </m:r>
                  </m:oMath>
                </a14:m>
                <a:r>
                  <a:rPr lang="en-US" dirty="0" smtClean="0"/>
                  <a:t> pairs; </a:t>
                </a:r>
              </a:p>
              <a:p>
                <a:pPr lvl="3"/>
                <a:endParaRPr lang="en-US" dirty="0" smtClean="0"/>
              </a:p>
              <a:p>
                <a:pPr lvl="1"/>
                <a:r>
                  <a:rPr lang="en-US" dirty="0" smtClean="0"/>
                  <a:t>Stage 2: Find the best matching</a:t>
                </a:r>
              </a:p>
              <a:p>
                <a:pPr lvl="2"/>
                <a:r>
                  <a:rPr lang="en-US" dirty="0" smtClean="0"/>
                  <a:t>Given the computed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𝑑𝑆</m:t>
                        </m:r>
                      </m:sub>
                    </m:sSub>
                  </m:oMath>
                </a14:m>
                <a:r>
                  <a:rPr lang="en-US" dirty="0" smtClean="0"/>
                  <a:t> for all the feasible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smtClean="0"/>
                  <a:t> pairs, match each driver with one subset of </a:t>
                </a:r>
                <a:r>
                  <a:rPr lang="en-US" dirty="0" smtClean="0"/>
                  <a:t>riders. Solved through standard MILP</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b="-98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11</a:t>
            </a:fld>
            <a:endParaRPr lang="en-US" dirty="0"/>
          </a:p>
        </p:txBody>
      </p:sp>
    </p:spTree>
    <p:extLst>
      <p:ext uri="{BB962C8B-B14F-4D97-AF65-F5344CB8AC3E}">
        <p14:creationId xmlns:p14="http://schemas.microsoft.com/office/powerpoint/2010/main" val="1676264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Cost Minimization Enough?</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fontScale="92500" lnSpcReduction="10000"/>
              </a:bodyPr>
              <a:lstStyle/>
              <a:p>
                <a:r>
                  <a:rPr lang="en-US" dirty="0" smtClean="0"/>
                  <a:t>Limitation</a:t>
                </a:r>
              </a:p>
              <a:p>
                <a:pPr lvl="1"/>
                <a:r>
                  <a:rPr lang="en-US" dirty="0" smtClean="0"/>
                  <a:t>Does not explicit reason about </a:t>
                </a:r>
                <a:r>
                  <a:rPr lang="en-US" dirty="0" smtClean="0"/>
                  <a:t>cost-benefit analysis of individual participants</a:t>
                </a:r>
              </a:p>
              <a:p>
                <a:pPr lvl="1"/>
                <a:r>
                  <a:rPr lang="en-US" dirty="0" smtClean="0"/>
                  <a:t>No consideration for fairness and stability</a:t>
                </a:r>
              </a:p>
              <a:p>
                <a:pPr lvl="1"/>
                <a:endParaRPr lang="en-US" dirty="0" smtClean="0"/>
              </a:p>
              <a:p>
                <a:r>
                  <a:rPr lang="en-US" dirty="0" smtClean="0"/>
                  <a:t>Agent Utility Model</a:t>
                </a:r>
              </a:p>
              <a:p>
                <a:pPr lvl="1"/>
                <a:r>
                  <a:rPr lang="en-US" dirty="0" smtClean="0"/>
                  <a:t>Rider </a:t>
                </a:r>
                <a:r>
                  <a:rPr lang="en-US" dirty="0"/>
                  <a:t>utility </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𝑟</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𝑟</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𝑡</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m:t>
                            </m:r>
                          </m:sup>
                        </m:sSup>
                      </m:sub>
                      <m:sup>
                        <m:r>
                          <a:rPr lang="en-US" i="1">
                            <a:latin typeface="Cambria Math" panose="02040503050406030204" pitchFamily="18" charset="0"/>
                          </a:rPr>
                          <m:t>𝑟</m:t>
                        </m:r>
                      </m:sup>
                    </m:sSubSup>
                  </m:oMath>
                </a14:m>
                <a:r>
                  <a:rPr lang="en-US" dirty="0"/>
                  <a:t> if matched</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𝑟</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𝑟</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𝑟</m:t>
                        </m:r>
                      </m:sub>
                    </m:sSub>
                  </m:oMath>
                </a14:m>
                <a:r>
                  <a:rPr lang="en-US" dirty="0"/>
                  <a:t> if </a:t>
                </a:r>
                <a:r>
                  <a:rPr lang="en-US" dirty="0"/>
                  <a:t>not matched</a:t>
                </a:r>
                <a:endParaRPr lang="en-US" dirty="0"/>
              </a:p>
              <a:p>
                <a:pPr lvl="1"/>
                <a:r>
                  <a:rPr lang="en-US" dirty="0" smtClean="0"/>
                  <a:t>Driver </a:t>
                </a:r>
                <a:r>
                  <a:rPr lang="en-US" dirty="0"/>
                  <a:t>utility</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𝑑</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𝑡</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m:t>
                            </m:r>
                          </m:sup>
                        </m:sSup>
                      </m:sub>
                      <m:sup>
                        <m:r>
                          <a:rPr lang="en-US" i="1">
                            <a:latin typeface="Cambria Math" panose="02040503050406030204" pitchFamily="18" charset="0"/>
                          </a:rPr>
                          <m:t>𝑑</m:t>
                        </m:r>
                      </m:sup>
                    </m:sSubSup>
                  </m:oMath>
                </a14:m>
                <a:endParaRPr lang="en-US" dirty="0"/>
              </a:p>
              <a:p>
                <a:pPr lvl="2"/>
                <a:r>
                  <a:rPr lang="en-US" dirty="0"/>
                  <a:t>Altruistic factor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𝑑</m:t>
                        </m:r>
                      </m:sub>
                    </m:sSub>
                  </m:oMath>
                </a14:m>
                <a:endParaRPr lang="en-US" dirty="0"/>
              </a:p>
              <a:p>
                <a:pPr lvl="2"/>
                <a:r>
                  <a:rPr lang="en-US" dirty="0"/>
                  <a:t>Altruistic utility (perceived utility) </a:t>
                </a:r>
                <a14:m>
                  <m:oMath xmlns:m="http://schemas.openxmlformats.org/officeDocument/2006/math">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𝑈</m:t>
                            </m:r>
                          </m:e>
                        </m:acc>
                      </m:e>
                      <m:sub>
                        <m:r>
                          <a:rPr lang="en-US" i="1" dirty="0">
                            <a:latin typeface="Cambria Math" panose="02040503050406030204" pitchFamily="18" charset="0"/>
                          </a:rPr>
                          <m:t>𝑑</m:t>
                        </m:r>
                      </m:sub>
                    </m:sSub>
                    <m:r>
                      <a:rPr lang="en-US" i="1" dirty="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𝑑</m:t>
                        </m:r>
                      </m:sub>
                    </m:sSub>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sub>
                      <m:sup/>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𝑟</m:t>
                            </m:r>
                          </m:sub>
                        </m:sSub>
                      </m:e>
                    </m:nary>
                  </m:oMath>
                </a14:m>
                <a:endParaRPr lang="en-US" dirty="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667" t="-1852" b="-1049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12</a:t>
            </a:fld>
            <a:endParaRPr lang="en-US" dirty="0"/>
          </a:p>
        </p:txBody>
      </p:sp>
    </p:spTree>
    <p:extLst>
      <p:ext uri="{BB962C8B-B14F-4D97-AF65-F5344CB8AC3E}">
        <p14:creationId xmlns:p14="http://schemas.microsoft.com/office/powerpoint/2010/main" val="253335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Fairness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457200" y="1219200"/>
                <a:ext cx="8229600" cy="3624775"/>
              </a:xfrm>
            </p:spPr>
            <p:txBody>
              <a:bodyPr>
                <a:normAutofit fontScale="92500" lnSpcReduction="10000"/>
              </a:bodyPr>
              <a:lstStyle/>
              <a:p>
                <a:r>
                  <a:rPr lang="en-US" dirty="0" smtClean="0"/>
                  <a:t>If follow cost minimization, rider </a:t>
                </a:r>
                <a:r>
                  <a:rPr lang="en-US" dirty="0" smtClean="0"/>
                  <a:t>who is slightly “dominated” will never get a ride</a:t>
                </a:r>
              </a:p>
              <a:p>
                <a:r>
                  <a:rPr lang="en-US" dirty="0" smtClean="0"/>
                  <a:t>Consider probabilist</a:t>
                </a:r>
                <a:r>
                  <a:rPr lang="en-US" dirty="0" smtClean="0"/>
                  <a:t>ic matching instead</a:t>
                </a:r>
              </a:p>
              <a:p>
                <a:r>
                  <a:rPr lang="en-US" dirty="0" smtClean="0"/>
                  <a:t>For </a:t>
                </a:r>
                <a:r>
                  <a:rPr lang="en-US" dirty="0" smtClean="0"/>
                  <a:t>frequent or repeated ride requests, </a:t>
                </a:r>
                <a:r>
                  <a:rPr lang="en-US" dirty="0" smtClean="0"/>
                  <a:t>to be fair, the </a:t>
                </a:r>
                <a:r>
                  <a:rPr lang="en-US" dirty="0" smtClean="0"/>
                  <a:t>slightly dominated rider deserve some probability of getting matched </a:t>
                </a:r>
                <a:r>
                  <a:rPr lang="en-US" dirty="0" smtClean="0"/>
                  <a:t>(</a:t>
                </a:r>
                <a:r>
                  <a:rPr lang="en-US" dirty="0" err="1" smtClean="0"/>
                  <a:t>rematching</a:t>
                </a:r>
                <a:r>
                  <a:rPr lang="en-US" dirty="0" smtClean="0"/>
                  <a:t> </a:t>
                </a:r>
                <a:r>
                  <a:rPr lang="en-US" dirty="0" smtClean="0"/>
                  <a:t>every </a:t>
                </a:r>
                <a:r>
                  <a:rPr lang="en-US" dirty="0" smtClean="0"/>
                  <a:t>season)</a:t>
                </a:r>
                <a:endParaRPr lang="en-US" dirty="0" smtClean="0"/>
              </a:p>
              <a:p>
                <a:r>
                  <a:rPr lang="en-US" dirty="0" smtClean="0"/>
                  <a:t>Fairness: Ensure that each participant </a:t>
                </a:r>
                <a14:m>
                  <m:oMath xmlns:m="http://schemas.openxmlformats.org/officeDocument/2006/math">
                    <m:r>
                      <a:rPr lang="en-US" b="0" i="1" smtClean="0">
                        <a:latin typeface="Cambria Math" panose="02040503050406030204" pitchFamily="18" charset="0"/>
                      </a:rPr>
                      <m:t>𝑖</m:t>
                    </m:r>
                  </m:oMath>
                </a14:m>
                <a:r>
                  <a:rPr lang="en-US" dirty="0" smtClean="0"/>
                  <a:t> is matched with a minimum probability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a14:m>
                <a:r>
                  <a:rPr lang="en-US" dirty="0" smtClean="0"/>
                  <a:t> as long as there is a feasible </a:t>
                </a:r>
                <a:r>
                  <a:rPr lang="en-US" dirty="0" smtClean="0"/>
                  <a:t>matching. Assume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57200" y="1219200"/>
                <a:ext cx="8229600" cy="3624775"/>
              </a:xfrm>
              <a:blipFill rotWithShape="0">
                <a:blip r:embed="rId2"/>
                <a:stretch>
                  <a:fillRect l="-667" t="-2521" r="-296" b="-151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13</a:t>
            </a:fld>
            <a:endParaRPr lang="en-US" dirty="0"/>
          </a:p>
        </p:txBody>
      </p:sp>
      <p:cxnSp>
        <p:nvCxnSpPr>
          <p:cNvPr id="7" name="Straight Connector 6"/>
          <p:cNvCxnSpPr/>
          <p:nvPr/>
        </p:nvCxnSpPr>
        <p:spPr>
          <a:xfrm>
            <a:off x="1745700" y="5739263"/>
            <a:ext cx="435593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745700" y="5704539"/>
            <a:ext cx="61731" cy="61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71001" y="5704539"/>
            <a:ext cx="61731" cy="61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71001" y="5838956"/>
            <a:ext cx="61731" cy="61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80419" y="5704538"/>
            <a:ext cx="61731" cy="61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07288" y="5404692"/>
            <a:ext cx="338554" cy="369332"/>
          </a:xfrm>
          <a:prstGeom prst="rect">
            <a:avLst/>
          </a:prstGeom>
          <a:noFill/>
        </p:spPr>
        <p:txBody>
          <a:bodyPr wrap="none" rtlCol="0">
            <a:spAutoFit/>
          </a:bodyPr>
          <a:lstStyle/>
          <a:p>
            <a:r>
              <a:rPr lang="en-US" dirty="0" smtClean="0"/>
              <a:t>A</a:t>
            </a:r>
            <a:endParaRPr lang="en-US" dirty="0"/>
          </a:p>
        </p:txBody>
      </p:sp>
      <p:sp>
        <p:nvSpPr>
          <p:cNvPr id="13" name="TextBox 12"/>
          <p:cNvSpPr txBox="1"/>
          <p:nvPr/>
        </p:nvSpPr>
        <p:spPr>
          <a:xfrm>
            <a:off x="2932589" y="5374374"/>
            <a:ext cx="314510" cy="369332"/>
          </a:xfrm>
          <a:prstGeom prst="rect">
            <a:avLst/>
          </a:prstGeom>
          <a:noFill/>
        </p:spPr>
        <p:txBody>
          <a:bodyPr wrap="none" rtlCol="0">
            <a:spAutoFit/>
          </a:bodyPr>
          <a:lstStyle/>
          <a:p>
            <a:r>
              <a:rPr lang="en-US" dirty="0" smtClean="0"/>
              <a:t>B</a:t>
            </a:r>
            <a:endParaRPr lang="en-US" dirty="0"/>
          </a:p>
        </p:txBody>
      </p:sp>
      <p:sp>
        <p:nvSpPr>
          <p:cNvPr id="14" name="TextBox 13"/>
          <p:cNvSpPr txBox="1"/>
          <p:nvPr/>
        </p:nvSpPr>
        <p:spPr>
          <a:xfrm>
            <a:off x="2932589" y="5853767"/>
            <a:ext cx="348172" cy="369332"/>
          </a:xfrm>
          <a:prstGeom prst="rect">
            <a:avLst/>
          </a:prstGeom>
          <a:noFill/>
        </p:spPr>
        <p:txBody>
          <a:bodyPr wrap="none" rtlCol="0">
            <a:spAutoFit/>
          </a:bodyPr>
          <a:lstStyle/>
          <a:p>
            <a:r>
              <a:rPr lang="en-US" dirty="0" smtClean="0"/>
              <a:t>C</a:t>
            </a:r>
            <a:endParaRPr lang="en-US" dirty="0"/>
          </a:p>
        </p:txBody>
      </p:sp>
      <p:sp>
        <p:nvSpPr>
          <p:cNvPr id="15" name="TextBox 14"/>
          <p:cNvSpPr txBox="1"/>
          <p:nvPr/>
        </p:nvSpPr>
        <p:spPr>
          <a:xfrm>
            <a:off x="5858104" y="5342925"/>
            <a:ext cx="691215" cy="369332"/>
          </a:xfrm>
          <a:prstGeom prst="rect">
            <a:avLst/>
          </a:prstGeom>
          <a:noFill/>
        </p:spPr>
        <p:txBody>
          <a:bodyPr wrap="none" rtlCol="0">
            <a:spAutoFit/>
          </a:bodyPr>
          <a:lstStyle/>
          <a:p>
            <a:r>
              <a:rPr lang="en-US" dirty="0" smtClean="0"/>
              <a:t>CMU</a:t>
            </a:r>
            <a:endParaRPr lang="en-US" dirty="0"/>
          </a:p>
        </p:txBody>
      </p:sp>
    </p:spTree>
    <p:extLst>
      <p:ext uri="{BB962C8B-B14F-4D97-AF65-F5344CB8AC3E}">
        <p14:creationId xmlns:p14="http://schemas.microsoft.com/office/powerpoint/2010/main" val="139640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lstStyle/>
              <a:p>
                <a:r>
                  <a:rPr lang="en-US" dirty="0" smtClean="0"/>
                  <a:t>Individual level (Individual Rationality)</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𝑟</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𝑟</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𝑟</m:t>
                        </m:r>
                      </m:sub>
                    </m:sSub>
                  </m:oMath>
                </a14:m>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𝑈</m:t>
                            </m:r>
                          </m:e>
                        </m:acc>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𝑑</m:t>
                        </m:r>
                      </m:sub>
                    </m:sSub>
                    <m:r>
                      <a:rPr lang="en-US" i="1">
                        <a:latin typeface="Cambria Math" panose="02040503050406030204" pitchFamily="18" charset="0"/>
                      </a:rPr>
                      <m:t>−</m:t>
                    </m:r>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𝑐</m:t>
                        </m:r>
                      </m:e>
                      <m:sub>
                        <m:r>
                          <m:rPr>
                            <m:sty m:val="p"/>
                          </m:rPr>
                          <a:rPr lang="en-US">
                            <a:solidFill>
                              <a:schemeClr val="tx1"/>
                            </a:solidFill>
                            <a:latin typeface="Cambria Math" panose="02040503050406030204" pitchFamily="18" charset="0"/>
                          </a:rPr>
                          <m:t>det</m:t>
                        </m:r>
                      </m:sub>
                      <m:sup>
                        <m:r>
                          <a:rPr lang="en-US" b="0" i="1" smtClean="0">
                            <a:solidFill>
                              <a:schemeClr val="tx1"/>
                            </a:solidFill>
                            <a:latin typeface="Cambria Math" panose="02040503050406030204" pitchFamily="18" charset="0"/>
                          </a:rPr>
                          <m:t>𝑑</m:t>
                        </m:r>
                      </m:sup>
                    </m:sSubSup>
                    <m:r>
                      <a:rPr lang="en-US" b="0" i="1" smtClean="0">
                        <a:solidFill>
                          <a:schemeClr val="tx1"/>
                        </a:solidFill>
                        <a:latin typeface="Cambria Math" panose="02040503050406030204" pitchFamily="18" charset="0"/>
                      </a:rPr>
                      <m:t>⋅</m:t>
                    </m:r>
                    <m:r>
                      <m:rPr>
                        <m:sty m:val="p"/>
                      </m:rPr>
                      <a:rPr lang="en-US" b="0" i="0" smtClean="0">
                        <a:solidFill>
                          <a:schemeClr val="tx1"/>
                        </a:solidFill>
                        <a:latin typeface="Cambria Math" panose="02040503050406030204" pitchFamily="18" charset="0"/>
                      </a:rPr>
                      <m:t>time</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𝑜</m:t>
                            </m:r>
                          </m:e>
                          <m:sub>
                            <m:r>
                              <a:rPr lang="en-US" b="0" i="1" smtClean="0">
                                <a:solidFill>
                                  <a:schemeClr val="tx1"/>
                                </a:solidFill>
                                <a:latin typeface="Cambria Math" panose="02040503050406030204" pitchFamily="18" charset="0"/>
                              </a:rPr>
                              <m:t>𝑑</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𝑑</m:t>
                            </m:r>
                          </m:sub>
                        </m:sSub>
                      </m:e>
                    </m:d>
                  </m:oMath>
                </a14:m>
                <a:endParaRPr lang="en-US" dirty="0" smtClean="0"/>
              </a:p>
              <a:p>
                <a:pPr lvl="2"/>
                <a:r>
                  <a:rPr lang="en-US" dirty="0" smtClean="0"/>
                  <a:t>No worse than not getting matched and just going by oneself</a:t>
                </a:r>
              </a:p>
              <a:p>
                <a:pPr lvl="2"/>
                <a:r>
                  <a:rPr lang="en-US" dirty="0" smtClean="0"/>
                  <a:t>Otherwise no incentive to participate in matching</a:t>
                </a:r>
              </a:p>
              <a:p>
                <a:endParaRPr lang="en-US" dirty="0" smtClean="0"/>
              </a:p>
              <a:p>
                <a:r>
                  <a:rPr lang="en-US" dirty="0" smtClean="0"/>
                  <a:t>Group level (Ex-Post Stability)</a:t>
                </a:r>
              </a:p>
              <a:p>
                <a:pPr lvl="1"/>
                <a:r>
                  <a:rPr lang="en-US" dirty="0" smtClean="0"/>
                  <a:t>A </a:t>
                </a:r>
                <a:r>
                  <a:rPr lang="en-US" dirty="0"/>
                  <a:t>matching </a:t>
                </a:r>
                <a14:m>
                  <m:oMath xmlns:m="http://schemas.openxmlformats.org/officeDocument/2006/math">
                    <m:r>
                      <a:rPr lang="en-US" i="1" dirty="0" smtClean="0">
                        <a:latin typeface="Cambria Math" panose="02040503050406030204" pitchFamily="18" charset="0"/>
                      </a:rPr>
                      <m:t>𝑀</m:t>
                    </m:r>
                  </m:oMath>
                </a14:m>
                <a:r>
                  <a:rPr lang="en-US" dirty="0"/>
                  <a:t> is stable if there is </a:t>
                </a:r>
                <a:r>
                  <a:rPr lang="en-US" dirty="0" smtClean="0"/>
                  <a:t>no blocking pair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𝑆</m:t>
                        </m:r>
                      </m:e>
                    </m:d>
                  </m:oMath>
                </a14:m>
                <a:endParaRPr lang="en-US" b="0" dirty="0" smtClean="0"/>
              </a:p>
              <a:p>
                <a:pPr lvl="1"/>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𝑆</m:t>
                        </m:r>
                      </m:e>
                    </m:d>
                  </m:oMath>
                </a14:m>
                <a:r>
                  <a:rPr lang="en-US" b="0" dirty="0" smtClean="0"/>
                  <a:t> is a blocking pair if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b="0" dirty="0" smtClean="0"/>
                  <a:t> is not matched in the current matching but the </a:t>
                </a:r>
                <a:r>
                  <a:rPr lang="en-US" dirty="0"/>
                  <a:t>driver </a:t>
                </a:r>
                <a:r>
                  <a:rPr lang="en-US" dirty="0" smtClean="0"/>
                  <a:t>and </a:t>
                </a:r>
                <a:r>
                  <a:rPr lang="en-US" b="0" dirty="0" smtClean="0"/>
                  <a:t>all the riders can get higher utility when they are matched together</a:t>
                </a: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14</a:t>
            </a:fld>
            <a:endParaRPr lang="en-US" dirty="0"/>
          </a:p>
        </p:txBody>
      </p:sp>
    </p:spTree>
    <p:extLst>
      <p:ext uri="{BB962C8B-B14F-4D97-AF65-F5344CB8AC3E}">
        <p14:creationId xmlns:p14="http://schemas.microsoft.com/office/powerpoint/2010/main" val="128673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Reward to Improve Stability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lstStyle/>
              <a:p>
                <a:r>
                  <a:rPr lang="en-US" dirty="0" smtClean="0"/>
                  <a:t>External reward (e.g., coupons </a:t>
                </a:r>
                <a:r>
                  <a:rPr lang="en-US" dirty="0"/>
                  <a:t>provided by community </a:t>
                </a:r>
                <a:r>
                  <a:rPr lang="en-US" dirty="0" smtClean="0"/>
                  <a:t>partners) can be used to ensure stability</a:t>
                </a:r>
              </a:p>
              <a:p>
                <a:endParaRPr lang="en-US" dirty="0" smtClean="0"/>
              </a:p>
              <a:p>
                <a14:m>
                  <m:oMath xmlns:m="http://schemas.openxmlformats.org/officeDocument/2006/math">
                    <m:r>
                      <a:rPr lang="en-US" b="0" i="1" smtClean="0">
                        <a:latin typeface="Cambria Math" panose="02040503050406030204" pitchFamily="18" charset="0"/>
                      </a:rPr>
                      <m:t>𝐵</m:t>
                    </m:r>
                  </m:oMath>
                </a14:m>
                <a:r>
                  <a:rPr lang="en-US" dirty="0" smtClean="0"/>
                  <a:t>-Stable Matching</a:t>
                </a:r>
              </a:p>
              <a:p>
                <a:pPr lvl="1"/>
                <a:r>
                  <a:rPr lang="en-US" dirty="0"/>
                  <a:t>A </a:t>
                </a:r>
                <a:r>
                  <a:rPr lang="en-US" dirty="0"/>
                  <a:t>matching </a:t>
                </a:r>
                <a14:m>
                  <m:oMath xmlns:m="http://schemas.openxmlformats.org/officeDocument/2006/math">
                    <m:r>
                      <a:rPr lang="en-US" i="1" dirty="0">
                        <a:latin typeface="Cambria Math" panose="02040503050406030204" pitchFamily="18" charset="0"/>
                      </a:rPr>
                      <m:t>𝑀</m:t>
                    </m:r>
                  </m:oMath>
                </a14:m>
                <a:r>
                  <a:rPr lang="en-US" dirty="0"/>
                  <a:t> is </a:t>
                </a:r>
                <a14:m>
                  <m:oMath xmlns:m="http://schemas.openxmlformats.org/officeDocument/2006/math">
                    <m:r>
                      <a:rPr lang="en-US" b="0" i="1" smtClean="0">
                        <a:latin typeface="Cambria Math" panose="02040503050406030204" pitchFamily="18" charset="0"/>
                      </a:rPr>
                      <m:t>𝐵</m:t>
                    </m:r>
                  </m:oMath>
                </a14:m>
                <a:r>
                  <a:rPr lang="en-US" dirty="0" smtClean="0"/>
                  <a:t>-stable </a:t>
                </a:r>
                <a:r>
                  <a:rPr lang="en-US" dirty="0"/>
                  <a:t>if there </a:t>
                </a:r>
                <a:r>
                  <a:rPr lang="en-US" dirty="0" smtClean="0"/>
                  <a:t>exists a way to distribute the external reward </a:t>
                </a:r>
                <a14:m>
                  <m:oMath xmlns:m="http://schemas.openxmlformats.org/officeDocument/2006/math">
                    <m:r>
                      <a:rPr lang="en-US" b="0" i="1" smtClean="0">
                        <a:latin typeface="Cambria Math" panose="02040503050406030204" pitchFamily="18" charset="0"/>
                      </a:rPr>
                      <m:t>𝐵</m:t>
                    </m:r>
                  </m:oMath>
                </a14:m>
                <a:r>
                  <a:rPr lang="en-US" dirty="0" smtClean="0"/>
                  <a:t> to individual participants, represented by vector </a:t>
                </a:r>
                <a14:m>
                  <m:oMath xmlns:m="http://schemas.openxmlformats.org/officeDocument/2006/math">
                    <m:r>
                      <a:rPr lang="en-US" b="0" i="1" smtClean="0">
                        <a:latin typeface="Cambria Math" panose="02040503050406030204" pitchFamily="18" charset="0"/>
                      </a:rPr>
                      <m:t>𝛽</m:t>
                    </m:r>
                  </m:oMath>
                </a14:m>
                <a:r>
                  <a:rPr lang="en-US" dirty="0" smtClean="0"/>
                  <a:t>, such that there is </a:t>
                </a:r>
                <a:r>
                  <a:rPr lang="en-US" dirty="0"/>
                  <a:t>no blocking pair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𝑆</m:t>
                        </m:r>
                      </m:e>
                    </m:d>
                  </m:oMath>
                </a14:m>
                <a:r>
                  <a:rPr lang="en-US" dirty="0" smtClean="0"/>
                  <a:t> given the distributed external reward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m:t>
                        </m:r>
                      </m:sub>
                    </m:sSub>
                  </m:oMath>
                </a14:m>
                <a:r>
                  <a:rPr lang="en-US" dirty="0" smtClean="0"/>
                  <a:t> (</a:t>
                </a:r>
                <a14:m>
                  <m:oMath xmlns:m="http://schemas.openxmlformats.org/officeDocument/2006/math">
                    <m:nary>
                      <m:naryPr>
                        <m:chr m:val="∑"/>
                        <m:supHide m:val="on"/>
                        <m:ctrlPr>
                          <a:rPr lang="en-US" b="0" i="1" dirty="0" smtClean="0">
                            <a:latin typeface="Cambria Math" panose="02040503050406030204" pitchFamily="18" charset="0"/>
                          </a:rPr>
                        </m:ctrlPr>
                      </m:naryPr>
                      <m:sub>
                        <m:r>
                          <a:rPr lang="en-US" b="0" i="1" dirty="0" smtClean="0">
                            <a:latin typeface="Cambria Math" panose="02040503050406030204" pitchFamily="18" charset="0"/>
                          </a:rPr>
                          <m:t>𝑖</m:t>
                        </m:r>
                      </m:sub>
                      <m:sup/>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𝛽</m:t>
                            </m:r>
                          </m:e>
                          <m:sub>
                            <m:r>
                              <a:rPr lang="en-US" b="0" i="1" dirty="0" smtClean="0">
                                <a:latin typeface="Cambria Math" panose="02040503050406030204" pitchFamily="18" charset="0"/>
                              </a:rPr>
                              <m:t>𝑖</m:t>
                            </m:r>
                          </m:sub>
                        </m:sSub>
                      </m:e>
                    </m:nary>
                    <m:r>
                      <a:rPr lang="en-US" b="0" i="1" dirty="0" smtClean="0">
                        <a:latin typeface="Cambria Math" panose="02040503050406030204" pitchFamily="18" charset="0"/>
                      </a:rPr>
                      <m:t>≤</m:t>
                    </m:r>
                    <m:r>
                      <a:rPr lang="en-US" b="0" i="1" dirty="0" smtClean="0">
                        <a:latin typeface="Cambria Math" panose="02040503050406030204" pitchFamily="18" charset="0"/>
                      </a:rPr>
                      <m:t>𝐵</m:t>
                    </m:r>
                  </m:oMath>
                </a14:m>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r="-177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15</a:t>
            </a:fld>
            <a:endParaRPr lang="en-US" dirty="0"/>
          </a:p>
        </p:txBody>
      </p:sp>
    </p:spTree>
    <p:extLst>
      <p:ext uri="{BB962C8B-B14F-4D97-AF65-F5344CB8AC3E}">
        <p14:creationId xmlns:p14="http://schemas.microsoft.com/office/powerpoint/2010/main" val="294133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lstStyle/>
              <a:p>
                <a:r>
                  <a:rPr lang="en-US" dirty="0"/>
                  <a:t>Simulated </a:t>
                </a:r>
                <a:r>
                  <a:rPr lang="en-US" dirty="0" smtClean="0"/>
                  <a:t>instances </a:t>
                </a:r>
                <a:r>
                  <a:rPr lang="en-US" dirty="0"/>
                  <a:t>reflecting </a:t>
                </a:r>
                <a:r>
                  <a:rPr lang="en-US" dirty="0"/>
                  <a:t>daily commute in a </a:t>
                </a:r>
                <a:r>
                  <a:rPr lang="en-US" dirty="0"/>
                  <a:t>neighborhood.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𝑑</m:t>
                        </m:r>
                      </m:sub>
                    </m:sSub>
                    <m:r>
                      <a:rPr lang="en-US" i="1">
                        <a:latin typeface="Cambria Math" panose="02040503050406030204" pitchFamily="18" charset="0"/>
                      </a:rPr>
                      <m:t>=4</m:t>
                    </m:r>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16</a:t>
            </a:fld>
            <a:endParaRPr lang="en-US" dirty="0"/>
          </a:p>
        </p:txBody>
      </p:sp>
      <p:pic>
        <p:nvPicPr>
          <p:cNvPr id="6" name="Picture 5"/>
          <p:cNvPicPr>
            <a:picLocks noChangeAspect="1"/>
          </p:cNvPicPr>
          <p:nvPr/>
        </p:nvPicPr>
        <p:blipFill>
          <a:blip r:embed="rId3"/>
          <a:stretch>
            <a:fillRect/>
          </a:stretch>
        </p:blipFill>
        <p:spPr>
          <a:xfrm>
            <a:off x="323557" y="3873797"/>
            <a:ext cx="8578948" cy="2482553"/>
          </a:xfrm>
          <a:prstGeom prst="rect">
            <a:avLst/>
          </a:prstGeom>
        </p:spPr>
      </p:pic>
    </p:spTree>
    <p:extLst>
      <p:ext uri="{BB962C8B-B14F-4D97-AF65-F5344CB8AC3E}">
        <p14:creationId xmlns:p14="http://schemas.microsoft.com/office/powerpoint/2010/main" val="4043488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lstStyle/>
              <a:p>
                <a:r>
                  <a:rPr lang="en-US" dirty="0" smtClean="0"/>
                  <a:t>Our novel pruning reduce runtime significantly</a:t>
                </a:r>
              </a:p>
              <a:p>
                <a:r>
                  <a:rPr lang="en-US" dirty="0" smtClean="0"/>
                  <a:t>More time needed when driver-to-rider ratio is around 0.2 (as expected since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𝑑</m:t>
                        </m:r>
                      </m:sub>
                    </m:sSub>
                    <m:r>
                      <a:rPr lang="en-US" i="1">
                        <a:latin typeface="Cambria Math" panose="02040503050406030204" pitchFamily="18" charset="0"/>
                      </a:rPr>
                      <m:t>=4</m:t>
                    </m:r>
                  </m:oMath>
                </a14:m>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17</a:t>
            </a:fld>
            <a:endParaRPr lang="en-US" dirty="0"/>
          </a:p>
        </p:txBody>
      </p:sp>
      <p:pic>
        <p:nvPicPr>
          <p:cNvPr id="6" name="Picture 5"/>
          <p:cNvPicPr>
            <a:picLocks noChangeAspect="1"/>
          </p:cNvPicPr>
          <p:nvPr/>
        </p:nvPicPr>
        <p:blipFill>
          <a:blip r:embed="rId3"/>
          <a:stretch>
            <a:fillRect/>
          </a:stretch>
        </p:blipFill>
        <p:spPr>
          <a:xfrm>
            <a:off x="107852" y="2610665"/>
            <a:ext cx="8686800" cy="3745685"/>
          </a:xfrm>
          <a:prstGeom prst="rect">
            <a:avLst/>
          </a:prstGeom>
        </p:spPr>
      </p:pic>
    </p:spTree>
    <p:extLst>
      <p:ext uri="{BB962C8B-B14F-4D97-AF65-F5344CB8AC3E}">
        <p14:creationId xmlns:p14="http://schemas.microsoft.com/office/powerpoint/2010/main" val="1107444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with Fairness and Stability Constraints</a:t>
            </a:r>
            <a:endParaRPr lang="en-US" dirty="0"/>
          </a:p>
        </p:txBody>
      </p:sp>
      <p:sp>
        <p:nvSpPr>
          <p:cNvPr id="3" name="Content Placeholder 2"/>
          <p:cNvSpPr>
            <a:spLocks noGrp="1"/>
          </p:cNvSpPr>
          <p:nvPr>
            <p:ph sz="quarter" idx="1"/>
          </p:nvPr>
        </p:nvSpPr>
        <p:spPr/>
        <p:txBody>
          <a:bodyPr/>
          <a:lstStyle/>
          <a:p>
            <a:r>
              <a:rPr lang="en-US" altLang="zh-CN" dirty="0" smtClean="0"/>
              <a:t>IR constraints serve as “cuts” and reduce the runtime</a:t>
            </a:r>
            <a:endParaRPr lang="en-US" dirty="0"/>
          </a:p>
        </p:txBody>
      </p:sp>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18</a:t>
            </a:fld>
            <a:endParaRPr lang="en-US" dirty="0"/>
          </a:p>
        </p:txBody>
      </p:sp>
      <p:pic>
        <p:nvPicPr>
          <p:cNvPr id="6" name="Picture 5"/>
          <p:cNvPicPr>
            <a:picLocks noChangeAspect="1"/>
          </p:cNvPicPr>
          <p:nvPr/>
        </p:nvPicPr>
        <p:blipFill>
          <a:blip r:embed="rId2"/>
          <a:stretch>
            <a:fillRect/>
          </a:stretch>
        </p:blipFill>
        <p:spPr>
          <a:xfrm>
            <a:off x="342314" y="2176869"/>
            <a:ext cx="8623495" cy="4079786"/>
          </a:xfrm>
          <a:prstGeom prst="rect">
            <a:avLst/>
          </a:prstGeom>
        </p:spPr>
      </p:pic>
    </p:spTree>
    <p:extLst>
      <p:ext uri="{BB962C8B-B14F-4D97-AF65-F5344CB8AC3E}">
        <p14:creationId xmlns:p14="http://schemas.microsoft.com/office/powerpoint/2010/main" val="3877008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 between Efficiency, Fairness and Stability</a:t>
            </a:r>
            <a:endParaRPr lang="en-US" dirty="0"/>
          </a:p>
        </p:txBody>
      </p:sp>
      <p:sp>
        <p:nvSpPr>
          <p:cNvPr id="3" name="Content Placeholder 2"/>
          <p:cNvSpPr>
            <a:spLocks noGrp="1"/>
          </p:cNvSpPr>
          <p:nvPr>
            <p:ph sz="quarter" idx="1"/>
          </p:nvPr>
        </p:nvSpPr>
        <p:spPr/>
        <p:txBody>
          <a:bodyPr/>
          <a:lstStyle/>
          <a:p>
            <a:r>
              <a:rPr lang="en-US" altLang="zh-CN" dirty="0" smtClean="0"/>
              <a:t>Price of Stability (POS) and Price of Fairness (POF) is low in experiments</a:t>
            </a:r>
            <a:endParaRPr lang="en-US" dirty="0"/>
          </a:p>
        </p:txBody>
      </p:sp>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19</a:t>
            </a:fld>
            <a:endParaRPr lang="en-US" dirty="0"/>
          </a:p>
        </p:txBody>
      </p:sp>
      <p:pic>
        <p:nvPicPr>
          <p:cNvPr id="6" name="Picture 5"/>
          <p:cNvPicPr>
            <a:picLocks noChangeAspect="1"/>
          </p:cNvPicPr>
          <p:nvPr/>
        </p:nvPicPr>
        <p:blipFill>
          <a:blip r:embed="rId2"/>
          <a:stretch>
            <a:fillRect/>
          </a:stretch>
        </p:blipFill>
        <p:spPr>
          <a:xfrm>
            <a:off x="173501" y="2893792"/>
            <a:ext cx="8796997" cy="3362863"/>
          </a:xfrm>
          <a:prstGeom prst="rect">
            <a:avLst/>
          </a:prstGeom>
        </p:spPr>
      </p:pic>
    </p:spTree>
    <p:extLst>
      <p:ext uri="{BB962C8B-B14F-4D97-AF65-F5344CB8AC3E}">
        <p14:creationId xmlns:p14="http://schemas.microsoft.com/office/powerpoint/2010/main" val="162656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in Mobility</a:t>
            </a:r>
            <a:endParaRPr lang="en-US" dirty="0"/>
          </a:p>
        </p:txBody>
      </p:sp>
      <p:sp>
        <p:nvSpPr>
          <p:cNvPr id="3" name="Date Placeholder 2"/>
          <p:cNvSpPr>
            <a:spLocks noGrp="1"/>
          </p:cNvSpPr>
          <p:nvPr>
            <p:ph type="dt" sz="half" idx="10"/>
          </p:nvPr>
        </p:nvSpPr>
        <p:spPr/>
        <p:txBody>
          <a:bodyPr/>
          <a:lstStyle/>
          <a:p>
            <a:fld id="{B6C1105E-9783-4A0D-A2F1-9E6517AF7F62}" type="datetime1">
              <a:rPr lang="en-US" smtClean="0"/>
              <a:t>3/15/2019</a:t>
            </a:fld>
            <a:endParaRPr lang="en-US" dirty="0"/>
          </a:p>
        </p:txBody>
      </p:sp>
      <p:sp>
        <p:nvSpPr>
          <p:cNvPr id="4" name="Slide Number Placeholder 3"/>
          <p:cNvSpPr>
            <a:spLocks noGrp="1"/>
          </p:cNvSpPr>
          <p:nvPr>
            <p:ph type="sldNum" sz="quarter" idx="12"/>
          </p:nvPr>
        </p:nvSpPr>
        <p:spPr/>
        <p:txBody>
          <a:bodyPr/>
          <a:lstStyle/>
          <a:p>
            <a:fld id="{A3B20E47-2A4C-4221-B6B9-A2AC2F1C1077}" type="slidenum">
              <a:rPr lang="en-US" smtClean="0"/>
              <a:pPr/>
              <a:t>2</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4508"/>
          <a:stretch/>
        </p:blipFill>
        <p:spPr>
          <a:xfrm>
            <a:off x="763049" y="1283368"/>
            <a:ext cx="3716422" cy="2013017"/>
          </a:xfrm>
          <a:prstGeom prst="rect">
            <a:avLst/>
          </a:prstGeom>
        </p:spPr>
      </p:pic>
      <p:pic>
        <p:nvPicPr>
          <p:cNvPr id="7170" name="Picture 2" descr="Image result for u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546" y="3479467"/>
            <a:ext cx="4162925" cy="27752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2892"/>
          <a:stretch/>
        </p:blipFill>
        <p:spPr>
          <a:xfrm>
            <a:off x="5531277" y="1457847"/>
            <a:ext cx="2700997" cy="233523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5137" y="4106702"/>
            <a:ext cx="5138967" cy="2072017"/>
          </a:xfrm>
          <a:prstGeom prst="rect">
            <a:avLst/>
          </a:prstGeom>
        </p:spPr>
      </p:pic>
    </p:spTree>
    <p:extLst>
      <p:ext uri="{BB962C8B-B14F-4D97-AF65-F5344CB8AC3E}">
        <p14:creationId xmlns:p14="http://schemas.microsoft.com/office/powerpoint/2010/main" val="3946340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 between Efficiency, Fairness and Stability</a:t>
            </a:r>
          </a:p>
        </p:txBody>
      </p:sp>
      <p:sp>
        <p:nvSpPr>
          <p:cNvPr id="3" name="Content Placeholder 2"/>
          <p:cNvSpPr>
            <a:spLocks noGrp="1"/>
          </p:cNvSpPr>
          <p:nvPr>
            <p:ph sz="quarter" idx="1"/>
          </p:nvPr>
        </p:nvSpPr>
        <p:spPr/>
        <p:txBody>
          <a:bodyPr/>
          <a:lstStyle/>
          <a:p>
            <a:r>
              <a:rPr lang="en-US" altLang="zh-CN" dirty="0" smtClean="0"/>
              <a:t>Pareto frontier of</a:t>
            </a:r>
          </a:p>
          <a:p>
            <a:pPr lvl="1"/>
            <a:r>
              <a:rPr lang="en-US" dirty="0" smtClean="0"/>
              <a:t>Efficiency vs fairness (with stability as constraint)</a:t>
            </a:r>
          </a:p>
          <a:p>
            <a:pPr lvl="1"/>
            <a:r>
              <a:rPr lang="en-US" dirty="0" smtClean="0"/>
              <a:t>Fairness vs external incentive</a:t>
            </a:r>
            <a:endParaRPr lang="en-US" dirty="0"/>
          </a:p>
        </p:txBody>
      </p:sp>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20</a:t>
            </a:fld>
            <a:endParaRPr lang="en-US" dirty="0"/>
          </a:p>
        </p:txBody>
      </p:sp>
      <p:pic>
        <p:nvPicPr>
          <p:cNvPr id="6" name="Picture 5"/>
          <p:cNvPicPr>
            <a:picLocks noChangeAspect="1"/>
          </p:cNvPicPr>
          <p:nvPr/>
        </p:nvPicPr>
        <p:blipFill>
          <a:blip r:embed="rId2"/>
          <a:stretch>
            <a:fillRect/>
          </a:stretch>
        </p:blipFill>
        <p:spPr>
          <a:xfrm>
            <a:off x="398585" y="2772830"/>
            <a:ext cx="8431236" cy="3420968"/>
          </a:xfrm>
          <a:prstGeom prst="rect">
            <a:avLst/>
          </a:prstGeom>
        </p:spPr>
      </p:pic>
    </p:spTree>
    <p:extLst>
      <p:ext uri="{BB962C8B-B14F-4D97-AF65-F5344CB8AC3E}">
        <p14:creationId xmlns:p14="http://schemas.microsoft.com/office/powerpoint/2010/main" val="135963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 Other Reward </a:t>
            </a:r>
            <a:r>
              <a:rPr lang="en-US" dirty="0" smtClean="0"/>
              <a:t>/ Payment </a:t>
            </a:r>
            <a:r>
              <a:rPr lang="en-US" dirty="0" smtClean="0"/>
              <a:t>Scheme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lstStyle/>
              <a:p>
                <a:r>
                  <a:rPr lang="en-US" dirty="0" smtClean="0"/>
                  <a:t>Further incentivize participation</a:t>
                </a:r>
              </a:p>
              <a:p>
                <a:endParaRPr lang="en-US" dirty="0"/>
              </a:p>
              <a:p>
                <a:r>
                  <a:rPr lang="en-US" dirty="0" smtClean="0"/>
                  <a:t>Approach 1: Scoring system to determine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a14:m>
                <a:r>
                  <a:rPr lang="en-US" dirty="0" smtClean="0"/>
                  <a:t> - minimum probability of getting matched</a:t>
                </a:r>
              </a:p>
              <a:p>
                <a:endParaRPr lang="en-US" dirty="0"/>
              </a:p>
              <a:p>
                <a:r>
                  <a:rPr lang="en-US" dirty="0" smtClean="0"/>
                  <a:t>Approach </a:t>
                </a:r>
                <a:r>
                  <a:rPr lang="en-US" dirty="0" smtClean="0"/>
                  <a:t>2: </a:t>
                </a:r>
                <a:r>
                  <a:rPr lang="en-US" dirty="0" smtClean="0"/>
                  <a:t>Suggest payment from rider to driver</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21</a:t>
            </a:fld>
            <a:endParaRPr lang="en-US" dirty="0"/>
          </a:p>
        </p:txBody>
      </p:sp>
    </p:spTree>
    <p:extLst>
      <p:ext uri="{BB962C8B-B14F-4D97-AF65-F5344CB8AC3E}">
        <p14:creationId xmlns:p14="http://schemas.microsoft.com/office/powerpoint/2010/main" val="1385718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 Evaluation with Real World Data</a:t>
            </a:r>
            <a:endParaRPr lang="en-US" dirty="0"/>
          </a:p>
        </p:txBody>
      </p:sp>
      <p:sp>
        <p:nvSpPr>
          <p:cNvPr id="3" name="Content Placeholder 2"/>
          <p:cNvSpPr>
            <a:spLocks noGrp="1"/>
          </p:cNvSpPr>
          <p:nvPr>
            <p:ph sz="quarter" idx="1"/>
          </p:nvPr>
        </p:nvSpPr>
        <p:spPr/>
        <p:txBody>
          <a:bodyPr/>
          <a:lstStyle/>
          <a:p>
            <a:r>
              <a:rPr lang="en-US" dirty="0" smtClean="0"/>
              <a:t>In collaboration with </a:t>
            </a:r>
          </a:p>
          <a:p>
            <a:pPr lvl="1"/>
            <a:r>
              <a:rPr lang="en-US" dirty="0" smtClean="0"/>
              <a:t>Lawrence County</a:t>
            </a:r>
          </a:p>
          <a:p>
            <a:pPr lvl="1"/>
            <a:r>
              <a:rPr lang="en-US" dirty="0"/>
              <a:t>Allegheny County </a:t>
            </a:r>
            <a:r>
              <a:rPr lang="en-US" dirty="0" smtClean="0"/>
              <a:t>Department of Human Service Office </a:t>
            </a:r>
            <a:r>
              <a:rPr lang="en-US" dirty="0"/>
              <a:t>of Community Services</a:t>
            </a:r>
            <a:endParaRPr lang="en-US" dirty="0" smtClean="0"/>
          </a:p>
          <a:p>
            <a:pPr lvl="1"/>
            <a:r>
              <a:rPr lang="en-US" dirty="0" err="1" smtClean="0"/>
              <a:t>Hulton</a:t>
            </a:r>
            <a:r>
              <a:rPr lang="en-US" dirty="0" smtClean="0"/>
              <a:t> </a:t>
            </a:r>
            <a:r>
              <a:rPr lang="en-US" dirty="0" smtClean="0"/>
              <a:t>Arbors</a:t>
            </a:r>
          </a:p>
          <a:p>
            <a:pPr lvl="1"/>
            <a:endParaRPr lang="en-US" dirty="0" smtClean="0"/>
          </a:p>
          <a:p>
            <a:r>
              <a:rPr lang="en-US" dirty="0" smtClean="0"/>
              <a:t>Survey results from residents in </a:t>
            </a:r>
            <a:r>
              <a:rPr lang="en-US" dirty="0" err="1" smtClean="0"/>
              <a:t>Hulton</a:t>
            </a:r>
            <a:r>
              <a:rPr lang="en-US" dirty="0" smtClean="0"/>
              <a:t> Arbors expected in April/May</a:t>
            </a:r>
            <a:endParaRPr lang="en-US" dirty="0"/>
          </a:p>
        </p:txBody>
      </p:sp>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22</a:t>
            </a:fld>
            <a:endParaRPr lang="en-US" dirty="0"/>
          </a:p>
        </p:txBody>
      </p:sp>
    </p:spTree>
    <p:extLst>
      <p:ext uri="{BB962C8B-B14F-4D97-AF65-F5344CB8AC3E}">
        <p14:creationId xmlns:p14="http://schemas.microsoft.com/office/powerpoint/2010/main" val="925020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Integration</a:t>
            </a:r>
            <a:endParaRPr lang="en-US" dirty="0"/>
          </a:p>
        </p:txBody>
      </p:sp>
      <p:sp>
        <p:nvSpPr>
          <p:cNvPr id="3" name="Content Placeholder 2"/>
          <p:cNvSpPr>
            <a:spLocks noGrp="1"/>
          </p:cNvSpPr>
          <p:nvPr>
            <p:ph sz="quarter" idx="1"/>
          </p:nvPr>
        </p:nvSpPr>
        <p:spPr/>
        <p:txBody>
          <a:bodyPr/>
          <a:lstStyle/>
          <a:p>
            <a:r>
              <a:rPr lang="en-US" dirty="0" smtClean="0"/>
              <a:t>Integrate the algorithm into an online platform</a:t>
            </a:r>
            <a:endParaRPr lang="en-US" dirty="0"/>
          </a:p>
        </p:txBody>
      </p:sp>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23</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75957" y="2302510"/>
            <a:ext cx="7944803" cy="3950970"/>
          </a:xfrm>
          <a:prstGeom prst="rect">
            <a:avLst/>
          </a:prstGeom>
        </p:spPr>
      </p:pic>
    </p:spTree>
    <p:extLst>
      <p:ext uri="{BB962C8B-B14F-4D97-AF65-F5344CB8AC3E}">
        <p14:creationId xmlns:p14="http://schemas.microsoft.com/office/powerpoint/2010/main" val="389533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 Integration</a:t>
            </a:r>
            <a:endParaRPr lang="en-US" dirty="0"/>
          </a:p>
        </p:txBody>
      </p:sp>
      <p:sp>
        <p:nvSpPr>
          <p:cNvPr id="3" name="Content Placeholder 2"/>
          <p:cNvSpPr>
            <a:spLocks noGrp="1"/>
          </p:cNvSpPr>
          <p:nvPr>
            <p:ph sz="quarter" idx="1"/>
          </p:nvPr>
        </p:nvSpPr>
        <p:spPr/>
        <p:txBody>
          <a:bodyPr/>
          <a:lstStyle/>
          <a:p>
            <a:r>
              <a:rPr lang="en-US" dirty="0"/>
              <a:t>Request a Ride Page</a:t>
            </a:r>
          </a:p>
        </p:txBody>
      </p:sp>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24</a:t>
            </a:fld>
            <a:endParaRPr lang="en-US" dirty="0"/>
          </a:p>
        </p:txBody>
      </p:sp>
      <p:pic>
        <p:nvPicPr>
          <p:cNvPr id="6" name="Picture 5" descr="A screenshot of a cell phone&#10;&#10;Description generated with very high confidence"/>
          <p:cNvPicPr/>
          <p:nvPr/>
        </p:nvPicPr>
        <p:blipFill rotWithShape="1">
          <a:blip r:embed="rId2">
            <a:extLst>
              <a:ext uri="{28A0092B-C50C-407E-A947-70E740481C1C}">
                <a14:useLocalDpi xmlns:a14="http://schemas.microsoft.com/office/drawing/2010/main" val="0"/>
              </a:ext>
            </a:extLst>
          </a:blip>
          <a:srcRect t="16400" b="8323"/>
          <a:stretch/>
        </p:blipFill>
        <p:spPr>
          <a:xfrm>
            <a:off x="1353237" y="1742441"/>
            <a:ext cx="6398843" cy="4514214"/>
          </a:xfrm>
          <a:prstGeom prst="rect">
            <a:avLst/>
          </a:prstGeom>
        </p:spPr>
      </p:pic>
    </p:spTree>
    <p:extLst>
      <p:ext uri="{BB962C8B-B14F-4D97-AF65-F5344CB8AC3E}">
        <p14:creationId xmlns:p14="http://schemas.microsoft.com/office/powerpoint/2010/main" val="1437936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lstStyle/>
          <a:p>
            <a:r>
              <a:rPr lang="en-US" dirty="0"/>
              <a:t>Peer-to-Peer Ridesharing Platform</a:t>
            </a:r>
          </a:p>
          <a:p>
            <a:pPr lvl="1"/>
            <a:r>
              <a:rPr lang="en-US" dirty="0" smtClean="0"/>
              <a:t>Need to consider the utility model of the participants</a:t>
            </a:r>
          </a:p>
          <a:p>
            <a:pPr lvl="1"/>
            <a:r>
              <a:rPr lang="en-US" dirty="0" smtClean="0"/>
              <a:t>Tradeoff </a:t>
            </a:r>
            <a:r>
              <a:rPr lang="en-US" dirty="0"/>
              <a:t>between Efficiency, Fairness, and Stability</a:t>
            </a:r>
          </a:p>
          <a:p>
            <a:pPr lvl="1"/>
            <a:r>
              <a:rPr lang="en-US" dirty="0"/>
              <a:t>Incenti</a:t>
            </a:r>
            <a:r>
              <a:rPr lang="en-US" altLang="zh-CN" dirty="0"/>
              <a:t>vi</a:t>
            </a:r>
            <a:r>
              <a:rPr lang="en-US" dirty="0"/>
              <a:t>ze </a:t>
            </a:r>
            <a:r>
              <a:rPr lang="en-US" dirty="0" smtClean="0"/>
              <a:t>participation </a:t>
            </a:r>
            <a:r>
              <a:rPr lang="en-US" dirty="0"/>
              <a:t>through reward/payment </a:t>
            </a:r>
            <a:r>
              <a:rPr lang="en-US" dirty="0" smtClean="0"/>
              <a:t>scheme</a:t>
            </a:r>
            <a:endParaRPr lang="en-US" dirty="0"/>
          </a:p>
        </p:txBody>
      </p:sp>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25</a:t>
            </a:fld>
            <a:endParaRPr lang="en-US" dirty="0"/>
          </a:p>
        </p:txBody>
      </p:sp>
      <p:sp>
        <p:nvSpPr>
          <p:cNvPr id="6" name="Subtitle 2"/>
          <p:cNvSpPr txBox="1">
            <a:spLocks/>
          </p:cNvSpPr>
          <p:nvPr/>
        </p:nvSpPr>
        <p:spPr>
          <a:xfrm>
            <a:off x="1168603" y="4311668"/>
            <a:ext cx="6806793" cy="1004395"/>
          </a:xfrm>
          <a:prstGeom prst="rect">
            <a:avLst/>
          </a:prstGeom>
        </p:spPr>
        <p:txBody>
          <a:bodyPr vert="horz">
            <a:normAutofit fontScale="70000" lnSpcReduction="20000"/>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chemeClr val="tx1"/>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dirty="0" smtClean="0"/>
              <a:t>Fei Fang</a:t>
            </a:r>
          </a:p>
          <a:p>
            <a:pPr marL="0" indent="0" algn="ctr">
              <a:buNone/>
            </a:pPr>
            <a:r>
              <a:rPr lang="en-US" dirty="0" smtClean="0"/>
              <a:t>Carnegie Mellon University</a:t>
            </a:r>
          </a:p>
          <a:p>
            <a:pPr marL="0" indent="0" algn="ctr">
              <a:buNone/>
            </a:pPr>
            <a:r>
              <a:rPr lang="en-US" dirty="0" smtClean="0">
                <a:hlinkClick r:id="rId3"/>
              </a:rPr>
              <a:t>feifang@cmu.edu</a:t>
            </a:r>
            <a:endParaRPr lang="en-US" dirty="0"/>
          </a:p>
        </p:txBody>
      </p:sp>
      <p:pic>
        <p:nvPicPr>
          <p:cNvPr id="7" name="Picture 2" descr="https://traffic21.heinz.cmu.edu/wp-content/uploads/sites/23/2018/10/Logo-small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285" y="5465987"/>
            <a:ext cx="2208715" cy="7906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mobility21.cmu.edu/wp-content/themes/mobility21/assets/img/global/logo-foo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22" y="5559991"/>
            <a:ext cx="1978025" cy="69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127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Challenge in Non-City Area</a:t>
            </a:r>
            <a:endParaRPr lang="en-US" dirty="0"/>
          </a:p>
        </p:txBody>
      </p:sp>
      <p:sp>
        <p:nvSpPr>
          <p:cNvPr id="5" name="Content Placeholder 4"/>
          <p:cNvSpPr>
            <a:spLocks noGrp="1"/>
          </p:cNvSpPr>
          <p:nvPr>
            <p:ph sz="quarter" idx="1"/>
          </p:nvPr>
        </p:nvSpPr>
        <p:spPr/>
        <p:txBody>
          <a:bodyPr/>
          <a:lstStyle/>
          <a:p>
            <a:r>
              <a:rPr lang="en-US" dirty="0" smtClean="0"/>
              <a:t>Mobility Challenge in Suburban / Rural Area</a:t>
            </a:r>
          </a:p>
          <a:p>
            <a:pPr lvl="1"/>
            <a:r>
              <a:rPr lang="en-US" dirty="0" smtClean="0"/>
              <a:t>Lack of public transportation</a:t>
            </a:r>
          </a:p>
          <a:p>
            <a:pPr lvl="1"/>
            <a:r>
              <a:rPr lang="en-US" dirty="0" smtClean="0"/>
              <a:t>Lack access to essential needs if no private vehicle</a:t>
            </a:r>
          </a:p>
          <a:p>
            <a:pPr lvl="1"/>
            <a:endParaRPr lang="en-US" dirty="0"/>
          </a:p>
          <a:p>
            <a:r>
              <a:rPr lang="en-US" dirty="0" smtClean="0"/>
              <a:t>Commercial ridesharing platform cannot provide reliable service</a:t>
            </a:r>
          </a:p>
          <a:p>
            <a:pPr lvl="1"/>
            <a:r>
              <a:rPr lang="en-US" dirty="0" smtClean="0"/>
              <a:t>Long waiting time</a:t>
            </a:r>
          </a:p>
          <a:p>
            <a:pPr lvl="1"/>
            <a:r>
              <a:rPr lang="en-US" dirty="0" smtClean="0"/>
              <a:t>High cancellation rate</a:t>
            </a:r>
          </a:p>
          <a:p>
            <a:pPr lvl="1"/>
            <a:r>
              <a:rPr lang="en-US" dirty="0" smtClean="0"/>
              <a:t>Expensive for daily commute</a:t>
            </a:r>
          </a:p>
          <a:p>
            <a:endParaRPr lang="en-US" dirty="0"/>
          </a:p>
          <a:p>
            <a:endParaRPr lang="en-US" dirty="0" smtClean="0"/>
          </a:p>
        </p:txBody>
      </p:sp>
      <p:sp>
        <p:nvSpPr>
          <p:cNvPr id="3" name="Date Placeholder 2"/>
          <p:cNvSpPr>
            <a:spLocks noGrp="1"/>
          </p:cNvSpPr>
          <p:nvPr>
            <p:ph type="dt" sz="half" idx="10"/>
          </p:nvPr>
        </p:nvSpPr>
        <p:spPr/>
        <p:txBody>
          <a:bodyPr/>
          <a:lstStyle/>
          <a:p>
            <a:fld id="{B6C1105E-9783-4A0D-A2F1-9E6517AF7F62}" type="datetime1">
              <a:rPr lang="en-US" smtClean="0"/>
              <a:t>3/15/2019</a:t>
            </a:fld>
            <a:endParaRPr lang="en-US" dirty="0"/>
          </a:p>
        </p:txBody>
      </p:sp>
      <p:sp>
        <p:nvSpPr>
          <p:cNvPr id="4" name="Slide Number Placeholder 3"/>
          <p:cNvSpPr>
            <a:spLocks noGrp="1"/>
          </p:cNvSpPr>
          <p:nvPr>
            <p:ph type="sldNum" sz="quarter" idx="12"/>
          </p:nvPr>
        </p:nvSpPr>
        <p:spPr/>
        <p:txBody>
          <a:bodyPr/>
          <a:lstStyle/>
          <a:p>
            <a:fld id="{A3B20E47-2A4C-4221-B6B9-A2AC2F1C1077}" type="slidenum">
              <a:rPr lang="en-US" smtClean="0"/>
              <a:pPr/>
              <a:t>3</a:t>
            </a:fld>
            <a:endParaRPr lang="en-US" dirty="0"/>
          </a:p>
        </p:txBody>
      </p:sp>
    </p:spTree>
    <p:extLst>
      <p:ext uri="{BB962C8B-B14F-4D97-AF65-F5344CB8AC3E}">
        <p14:creationId xmlns:p14="http://schemas.microsoft.com/office/powerpoint/2010/main" val="256018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Community-Based Peer-to-Peer Ridesharing</a:t>
            </a:r>
            <a:endParaRPr lang="en-US" dirty="0"/>
          </a:p>
        </p:txBody>
      </p:sp>
      <p:sp>
        <p:nvSpPr>
          <p:cNvPr id="3" name="Content Placeholder 2"/>
          <p:cNvSpPr>
            <a:spLocks noGrp="1"/>
          </p:cNvSpPr>
          <p:nvPr>
            <p:ph sz="quarter" idx="1"/>
          </p:nvPr>
        </p:nvSpPr>
        <p:spPr/>
        <p:txBody>
          <a:bodyPr>
            <a:normAutofit lnSpcReduction="10000"/>
          </a:bodyPr>
          <a:lstStyle/>
          <a:p>
            <a:r>
              <a:rPr lang="en-US" dirty="0"/>
              <a:t>Community-Based Peer-to-Peer </a:t>
            </a:r>
            <a:r>
              <a:rPr lang="en-US" dirty="0" smtClean="0"/>
              <a:t>Ridesharing</a:t>
            </a:r>
          </a:p>
          <a:p>
            <a:pPr lvl="1"/>
            <a:r>
              <a:rPr lang="en-US" dirty="0" smtClean="0"/>
              <a:t>Non-commercial platform</a:t>
            </a:r>
          </a:p>
          <a:p>
            <a:pPr lvl="1"/>
            <a:r>
              <a:rPr lang="en-US" dirty="0" smtClean="0"/>
              <a:t>Identify carpooling opportunities</a:t>
            </a:r>
          </a:p>
          <a:p>
            <a:pPr lvl="1"/>
            <a:r>
              <a:rPr lang="en-US" dirty="0" smtClean="0"/>
              <a:t>Community building</a:t>
            </a:r>
          </a:p>
          <a:p>
            <a:endParaRPr lang="en-US" dirty="0" smtClean="0"/>
          </a:p>
          <a:p>
            <a:r>
              <a:rPr lang="en-US" dirty="0" smtClean="0"/>
              <a:t>Existing platforms are not satisfactory</a:t>
            </a:r>
          </a:p>
          <a:p>
            <a:pPr lvl="1"/>
            <a:r>
              <a:rPr lang="en-US" dirty="0"/>
              <a:t>High overhead / Not flexible / Hard-to-use</a:t>
            </a:r>
          </a:p>
          <a:p>
            <a:pPr lvl="1"/>
            <a:r>
              <a:rPr lang="en-US" dirty="0" smtClean="0"/>
              <a:t>No up-to-date information / No immediate response</a:t>
            </a:r>
          </a:p>
          <a:p>
            <a:pPr lvl="1"/>
            <a:r>
              <a:rPr lang="en-US" dirty="0" smtClean="0"/>
              <a:t>No community-specific service</a:t>
            </a:r>
          </a:p>
          <a:p>
            <a:pPr lvl="1"/>
            <a:r>
              <a:rPr lang="en-US" dirty="0" smtClean="0"/>
              <a:t>Do </a:t>
            </a:r>
            <a:r>
              <a:rPr lang="en-US" dirty="0"/>
              <a:t>not leverage latest advances in </a:t>
            </a:r>
            <a:r>
              <a:rPr lang="en-US" dirty="0" smtClean="0"/>
              <a:t>technology</a:t>
            </a:r>
          </a:p>
          <a:p>
            <a:pPr lvl="1"/>
            <a:r>
              <a:rPr lang="en-US" dirty="0" smtClean="0"/>
              <a:t>Privacy / Security concerns</a:t>
            </a:r>
          </a:p>
          <a:p>
            <a:endParaRPr lang="en-US" dirty="0" smtClean="0"/>
          </a:p>
        </p:txBody>
      </p:sp>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4</a:t>
            </a:fld>
            <a:endParaRPr lang="en-US" dirty="0"/>
          </a:p>
        </p:txBody>
      </p:sp>
    </p:spTree>
    <p:extLst>
      <p:ext uri="{BB962C8B-B14F-4D97-AF65-F5344CB8AC3E}">
        <p14:creationId xmlns:p14="http://schemas.microsoft.com/office/powerpoint/2010/main" val="78802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Community-Based Peer-to-Peer Ridesharing</a:t>
            </a:r>
          </a:p>
        </p:txBody>
      </p:sp>
      <p:sp>
        <p:nvSpPr>
          <p:cNvPr id="3" name="Content Placeholder 2"/>
          <p:cNvSpPr>
            <a:spLocks noGrp="1"/>
          </p:cNvSpPr>
          <p:nvPr>
            <p:ph sz="quarter" idx="1"/>
          </p:nvPr>
        </p:nvSpPr>
        <p:spPr/>
        <p:txBody>
          <a:bodyPr/>
          <a:lstStyle/>
          <a:p>
            <a:r>
              <a:rPr lang="en-US" dirty="0" smtClean="0"/>
              <a:t>Bring Smart </a:t>
            </a:r>
            <a:r>
              <a:rPr lang="en-US" dirty="0"/>
              <a:t>City Technology </a:t>
            </a:r>
            <a:r>
              <a:rPr lang="en-US" dirty="0" smtClean="0"/>
              <a:t>to </a:t>
            </a:r>
            <a:r>
              <a:rPr lang="en-US" dirty="0"/>
              <a:t>Suburban / Rural Area</a:t>
            </a:r>
          </a:p>
          <a:p>
            <a:pPr lvl="1"/>
            <a:r>
              <a:rPr lang="en-US" dirty="0"/>
              <a:t>Provide efficient </a:t>
            </a:r>
            <a:r>
              <a:rPr lang="en-US" dirty="0" smtClean="0"/>
              <a:t>matching in P2P Ridesharing</a:t>
            </a:r>
            <a:endParaRPr lang="en-US" dirty="0"/>
          </a:p>
          <a:p>
            <a:pPr lvl="1"/>
            <a:r>
              <a:rPr lang="en-US" dirty="0" smtClean="0"/>
              <a:t>As </a:t>
            </a:r>
            <a:r>
              <a:rPr lang="en-US" dirty="0" smtClean="0"/>
              <a:t>easy-to-use as commercial ridesharing systems</a:t>
            </a:r>
          </a:p>
          <a:p>
            <a:pPr lvl="1"/>
            <a:r>
              <a:rPr lang="en-US" altLang="zh-CN" dirty="0" smtClean="0"/>
              <a:t>User-Centric Aspects: Time preference, Fairness, Stability</a:t>
            </a:r>
            <a:endParaRPr lang="en-US" dirty="0"/>
          </a:p>
        </p:txBody>
      </p:sp>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5</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848" y="3248930"/>
            <a:ext cx="1596507" cy="2839654"/>
          </a:xfrm>
          <a:prstGeom prst="rect">
            <a:avLst/>
          </a:prstGeom>
        </p:spPr>
      </p:pic>
      <p:sp>
        <p:nvSpPr>
          <p:cNvPr id="7" name="Rectangle 6"/>
          <p:cNvSpPr/>
          <p:nvPr/>
        </p:nvSpPr>
        <p:spPr>
          <a:xfrm>
            <a:off x="520861" y="5567423"/>
            <a:ext cx="721489" cy="127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2016" y="3248930"/>
            <a:ext cx="1578814" cy="28081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1179" y="3426105"/>
            <a:ext cx="5099846" cy="2577296"/>
          </a:xfrm>
          <a:prstGeom prst="rect">
            <a:avLst/>
          </a:prstGeom>
        </p:spPr>
      </p:pic>
      <p:sp>
        <p:nvSpPr>
          <p:cNvPr id="10" name="Right Arrow 9"/>
          <p:cNvSpPr/>
          <p:nvPr/>
        </p:nvSpPr>
        <p:spPr>
          <a:xfrm>
            <a:off x="3510023" y="4508339"/>
            <a:ext cx="381964" cy="289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p:cNvSpPr/>
          <p:nvPr/>
        </p:nvSpPr>
        <p:spPr>
          <a:xfrm>
            <a:off x="6319411" y="4473614"/>
            <a:ext cx="343383" cy="358816"/>
          </a:xfrm>
          <a:prstGeom prst="plus">
            <a:avLst>
              <a:gd name="adj" fmla="val 373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54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Community-Based Peer-to-Peer Ridesharing</a:t>
            </a:r>
          </a:p>
        </p:txBody>
      </p:sp>
      <p:sp>
        <p:nvSpPr>
          <p:cNvPr id="3" name="Content Placeholder 2"/>
          <p:cNvSpPr>
            <a:spLocks noGrp="1"/>
          </p:cNvSpPr>
          <p:nvPr>
            <p:ph sz="quarter" idx="1"/>
          </p:nvPr>
        </p:nvSpPr>
        <p:spPr/>
        <p:txBody>
          <a:bodyPr>
            <a:normAutofit/>
          </a:bodyPr>
          <a:lstStyle/>
          <a:p>
            <a:r>
              <a:rPr lang="en-US" dirty="0" smtClean="0"/>
              <a:t>Research problem: Design </a:t>
            </a:r>
            <a:r>
              <a:rPr lang="en-US" dirty="0" smtClean="0"/>
              <a:t>algorithms for matching and beyond</a:t>
            </a:r>
          </a:p>
          <a:p>
            <a:pPr lvl="1"/>
            <a:r>
              <a:rPr lang="en-US" dirty="0" smtClean="0"/>
              <a:t>Efficiently </a:t>
            </a:r>
            <a:r>
              <a:rPr lang="en-US" dirty="0"/>
              <a:t>match riders and drivers given their </a:t>
            </a:r>
            <a:r>
              <a:rPr lang="en-US" dirty="0" smtClean="0"/>
              <a:t>constraints and preferences</a:t>
            </a:r>
          </a:p>
          <a:p>
            <a:pPr lvl="1"/>
            <a:r>
              <a:rPr lang="en-US" dirty="0" smtClean="0"/>
              <a:t>Ensure </a:t>
            </a:r>
            <a:r>
              <a:rPr lang="en-US" dirty="0"/>
              <a:t>fairness and stability of matching</a:t>
            </a:r>
          </a:p>
          <a:p>
            <a:pPr lvl="1"/>
            <a:r>
              <a:rPr lang="en-US" dirty="0"/>
              <a:t>Incentivize </a:t>
            </a:r>
            <a:r>
              <a:rPr lang="en-US" dirty="0" smtClean="0"/>
              <a:t>participation through rewarding scheme</a:t>
            </a:r>
            <a:endParaRPr lang="en-US" dirty="0"/>
          </a:p>
        </p:txBody>
      </p:sp>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6</a:t>
            </a:fld>
            <a:endParaRPr lang="en-US" dirty="0"/>
          </a:p>
        </p:txBody>
      </p:sp>
    </p:spTree>
    <p:extLst>
      <p:ext uri="{BB962C8B-B14F-4D97-AF65-F5344CB8AC3E}">
        <p14:creationId xmlns:p14="http://schemas.microsoft.com/office/powerpoint/2010/main" val="341788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r>
              <a:rPr lang="en-US" dirty="0" smtClean="0"/>
              <a:t>Peer-to-Peer Ridesharing Platform</a:t>
            </a:r>
          </a:p>
          <a:p>
            <a:pPr lvl="1"/>
            <a:r>
              <a:rPr lang="en-US" dirty="0" smtClean="0"/>
              <a:t>Matching </a:t>
            </a:r>
            <a:r>
              <a:rPr lang="en-US" dirty="0" smtClean="0"/>
              <a:t>Riders and Drivers to Maximize System Efficiency</a:t>
            </a:r>
          </a:p>
          <a:p>
            <a:pPr lvl="1"/>
            <a:r>
              <a:rPr lang="en-US" dirty="0" smtClean="0"/>
              <a:t>Tradeoff between Efficiency, Fairness, and </a:t>
            </a:r>
            <a:r>
              <a:rPr lang="en-US" dirty="0" smtClean="0"/>
              <a:t>Stability</a:t>
            </a:r>
          </a:p>
          <a:p>
            <a:pPr lvl="1"/>
            <a:r>
              <a:rPr lang="en-US" dirty="0"/>
              <a:t>Incenti</a:t>
            </a:r>
            <a:r>
              <a:rPr lang="en-US" altLang="zh-CN" dirty="0"/>
              <a:t>vi</a:t>
            </a:r>
            <a:r>
              <a:rPr lang="en-US" dirty="0"/>
              <a:t>ze Participation through Reward/Payment Scheme</a:t>
            </a:r>
          </a:p>
          <a:p>
            <a:pPr lvl="1"/>
            <a:endParaRPr lang="en-US" dirty="0" smtClean="0"/>
          </a:p>
          <a:p>
            <a:r>
              <a:rPr lang="en-US" dirty="0"/>
              <a:t>Next Steps and </a:t>
            </a:r>
            <a:r>
              <a:rPr lang="en-US" dirty="0" smtClean="0"/>
              <a:t>Summary</a:t>
            </a:r>
            <a:endParaRPr lang="en-US" dirty="0" smtClean="0"/>
          </a:p>
        </p:txBody>
      </p:sp>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7</a:t>
            </a:fld>
            <a:endParaRPr lang="en-US" dirty="0"/>
          </a:p>
        </p:txBody>
      </p:sp>
    </p:spTree>
    <p:extLst>
      <p:ext uri="{BB962C8B-B14F-4D97-AF65-F5344CB8AC3E}">
        <p14:creationId xmlns:p14="http://schemas.microsoft.com/office/powerpoint/2010/main" val="430319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and Notations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lstStyle/>
              <a:p>
                <a14:m>
                  <m:oMath xmlns:m="http://schemas.openxmlformats.org/officeDocument/2006/math">
                    <m:r>
                      <a:rPr lang="en-US" i="1" smtClean="0">
                        <a:latin typeface="Cambria Math" panose="02040503050406030204" pitchFamily="18" charset="0"/>
                      </a:rPr>
                      <m:t>𝑉</m:t>
                    </m:r>
                  </m:oMath>
                </a14:m>
                <a:r>
                  <a:rPr lang="en-US" dirty="0" smtClean="0"/>
                  <a:t>: Possible origin and destination locations</a:t>
                </a:r>
              </a:p>
              <a:p>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𝑇</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𝑇</m:t>
                        </m:r>
                      </m:e>
                    </m:d>
                  </m:oMath>
                </a14:m>
                <a:r>
                  <a:rPr lang="en-US" dirty="0" smtClean="0"/>
                  <a:t>: Discrete time horizon</a:t>
                </a:r>
                <a:endParaRPr lang="en-US" b="0" dirty="0" smtClean="0"/>
              </a:p>
              <a:p>
                <a14:m>
                  <m:oMath xmlns:m="http://schemas.openxmlformats.org/officeDocument/2006/math">
                    <m:r>
                      <m:rPr>
                        <m:sty m:val="p"/>
                      </m:rPr>
                      <a:rPr lang="en-US" b="0" i="0" smtClean="0">
                        <a:latin typeface="Cambria Math" panose="02040503050406030204" pitchFamily="18" charset="0"/>
                      </a:rPr>
                      <m:t>time</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oMath>
                </a14:m>
                <a:r>
                  <a:rPr lang="en-US" dirty="0" smtClean="0"/>
                  <a:t>: Travel time from </a:t>
                </a:r>
                <a14:m>
                  <m:oMath xmlns:m="http://schemas.openxmlformats.org/officeDocument/2006/math">
                    <m:r>
                      <a:rPr lang="en-US" b="0" i="1" smtClean="0">
                        <a:latin typeface="Cambria Math" panose="02040503050406030204" pitchFamily="18" charset="0"/>
                      </a:rPr>
                      <m:t>𝑢</m:t>
                    </m:r>
                  </m:oMath>
                </a14:m>
                <a:r>
                  <a:rPr lang="en-US" dirty="0" smtClean="0"/>
                  <a:t> to </a:t>
                </a:r>
                <a14:m>
                  <m:oMath xmlns:m="http://schemas.openxmlformats.org/officeDocument/2006/math">
                    <m:r>
                      <a:rPr lang="en-US" b="0" i="1" smtClean="0">
                        <a:latin typeface="Cambria Math" panose="02040503050406030204" pitchFamily="18" charset="0"/>
                      </a:rPr>
                      <m:t>𝑣</m:t>
                    </m:r>
                  </m:oMath>
                </a14:m>
                <a:r>
                  <a:rPr lang="en-US" dirty="0" smtClean="0"/>
                  <a:t> (following shortest or fastest path)</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8</a:t>
            </a:fld>
            <a:endParaRPr lang="en-US" dirty="0"/>
          </a:p>
        </p:txBody>
      </p:sp>
    </p:spTree>
    <p:extLst>
      <p:ext uri="{BB962C8B-B14F-4D97-AF65-F5344CB8AC3E}">
        <p14:creationId xmlns:p14="http://schemas.microsoft.com/office/powerpoint/2010/main" val="268887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and Notations</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lnSpcReduction="10000"/>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ℛ</m:t>
                    </m:r>
                  </m:oMath>
                </a14:m>
                <a:r>
                  <a:rPr lang="en-US" dirty="0" smtClean="0"/>
                  <a:t>: Set of riders</a:t>
                </a:r>
              </a:p>
              <a:p>
                <a:r>
                  <a:rPr lang="en-US" dirty="0" smtClean="0"/>
                  <a:t>For each rider </a:t>
                </a:r>
                <a14:m>
                  <m:oMath xmlns:m="http://schemas.openxmlformats.org/officeDocument/2006/math">
                    <m:r>
                      <a:rPr lang="en-US" i="1">
                        <a:latin typeface="Cambria Math" panose="02040503050406030204" pitchFamily="18" charset="0"/>
                      </a:rPr>
                      <m:t>𝑟</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ℛ</m:t>
                    </m:r>
                  </m:oMath>
                </a14:m>
                <a:endParaRPr lang="en-US" dirty="0"/>
              </a:p>
              <a:p>
                <a:pPr lvl="1"/>
                <a:r>
                  <a:rPr lang="en-US" dirty="0" smtClean="0"/>
                  <a:t>Origin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𝑜</m:t>
                        </m:r>
                      </m:e>
                      <m:sub>
                        <m:r>
                          <a:rPr lang="en-US" i="1">
                            <a:solidFill>
                              <a:srgbClr val="0070C0"/>
                            </a:solidFill>
                            <a:latin typeface="Cambria Math" panose="02040503050406030204" pitchFamily="18" charset="0"/>
                          </a:rPr>
                          <m:t>𝑟</m:t>
                        </m:r>
                      </m:sub>
                    </m:sSub>
                  </m:oMath>
                </a14:m>
                <a:r>
                  <a:rPr lang="en-US" dirty="0" smtClean="0"/>
                  <a:t>, Destination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𝑞</m:t>
                        </m:r>
                      </m:e>
                      <m:sub>
                        <m:r>
                          <a:rPr lang="en-US" i="1">
                            <a:solidFill>
                              <a:srgbClr val="0070C0"/>
                            </a:solidFill>
                            <a:latin typeface="Cambria Math" panose="02040503050406030204" pitchFamily="18" charset="0"/>
                          </a:rPr>
                          <m:t>𝑟</m:t>
                        </m:r>
                      </m:sub>
                    </m:sSub>
                  </m:oMath>
                </a14:m>
                <a:r>
                  <a:rPr lang="en-US" dirty="0" smtClean="0"/>
                  <a:t>, Time </a:t>
                </a:r>
                <a:r>
                  <a:rPr lang="en-US" dirty="0"/>
                  <a:t>window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𝑊</m:t>
                        </m:r>
                      </m:e>
                      <m:sub>
                        <m:r>
                          <a:rPr lang="en-US" i="1">
                            <a:solidFill>
                              <a:srgbClr val="0070C0"/>
                            </a:solidFill>
                            <a:latin typeface="Cambria Math" panose="02040503050406030204" pitchFamily="18" charset="0"/>
                          </a:rPr>
                          <m:t>𝑟</m:t>
                        </m:r>
                      </m:sub>
                    </m:sSub>
                    <m:r>
                      <a:rPr lang="en-US" i="1">
                        <a:solidFill>
                          <a:srgbClr val="0070C0"/>
                        </a:solidFill>
                        <a:latin typeface="Cambria Math" panose="02040503050406030204" pitchFamily="18" charset="0"/>
                      </a:rPr>
                      <m:t>=[</m:t>
                    </m:r>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𝜏</m:t>
                        </m:r>
                      </m:e>
                      <m:sub>
                        <m:r>
                          <a:rPr lang="en-US" i="1">
                            <a:solidFill>
                              <a:srgbClr val="0070C0"/>
                            </a:solidFill>
                            <a:latin typeface="Cambria Math" panose="02040503050406030204" pitchFamily="18" charset="0"/>
                          </a:rPr>
                          <m:t>𝑟</m:t>
                        </m:r>
                      </m:sub>
                      <m:sup>
                        <m:r>
                          <a:rPr lang="en-US" i="1">
                            <a:solidFill>
                              <a:srgbClr val="0070C0"/>
                            </a:solidFill>
                            <a:latin typeface="Cambria Math" panose="02040503050406030204" pitchFamily="18" charset="0"/>
                          </a:rPr>
                          <m:t>𝑒</m:t>
                        </m:r>
                      </m:sup>
                    </m:sSubSup>
                    <m:r>
                      <a:rPr lang="en-US" i="1">
                        <a:solidFill>
                          <a:srgbClr val="0070C0"/>
                        </a:solidFill>
                        <a:latin typeface="Cambria Math" panose="02040503050406030204" pitchFamily="18" charset="0"/>
                      </a:rPr>
                      <m:t>,</m:t>
                    </m:r>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𝜏</m:t>
                        </m:r>
                      </m:e>
                      <m:sub>
                        <m:r>
                          <a:rPr lang="en-US" i="1">
                            <a:solidFill>
                              <a:srgbClr val="0070C0"/>
                            </a:solidFill>
                            <a:latin typeface="Cambria Math" panose="02040503050406030204" pitchFamily="18" charset="0"/>
                          </a:rPr>
                          <m:t>𝑟</m:t>
                        </m:r>
                      </m:sub>
                      <m:sup>
                        <m:r>
                          <a:rPr lang="en-US" i="1">
                            <a:solidFill>
                              <a:srgbClr val="0070C0"/>
                            </a:solidFill>
                            <a:latin typeface="Cambria Math" panose="02040503050406030204" pitchFamily="18" charset="0"/>
                          </a:rPr>
                          <m:t>𝑙</m:t>
                        </m:r>
                      </m:sup>
                    </m:sSubSup>
                    <m:r>
                      <a:rPr lang="en-US" i="1">
                        <a:solidFill>
                          <a:srgbClr val="0070C0"/>
                        </a:solidFill>
                        <a:latin typeface="Cambria Math" panose="02040503050406030204" pitchFamily="18" charset="0"/>
                      </a:rPr>
                      <m:t>]</m:t>
                    </m:r>
                  </m:oMath>
                </a14:m>
                <a:endParaRPr lang="en-US" dirty="0" smtClean="0"/>
              </a:p>
              <a:p>
                <a:pPr lvl="1"/>
                <a:r>
                  <a:rPr lang="en-US" dirty="0" smtClean="0"/>
                  <a:t>Preferred </a:t>
                </a:r>
                <a:r>
                  <a:rPr lang="en-US" dirty="0"/>
                  <a:t>departure time </a:t>
                </a:r>
                <a14:m>
                  <m:oMath xmlns:m="http://schemas.openxmlformats.org/officeDocument/2006/math">
                    <m:sSubSup>
                      <m:sSubSupPr>
                        <m:ctrlPr>
                          <a:rPr lang="en-US" i="1" smtClean="0">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𝜏</m:t>
                        </m:r>
                      </m:e>
                      <m:sub>
                        <m:r>
                          <a:rPr lang="en-US" i="1">
                            <a:solidFill>
                              <a:srgbClr val="0070C0"/>
                            </a:solidFill>
                            <a:latin typeface="Cambria Math" panose="02040503050406030204" pitchFamily="18" charset="0"/>
                          </a:rPr>
                          <m:t>𝑟</m:t>
                        </m:r>
                      </m:sub>
                      <m:sup>
                        <m:r>
                          <a:rPr lang="en-US" i="1">
                            <a:solidFill>
                              <a:srgbClr val="0070C0"/>
                            </a:solidFill>
                            <a:latin typeface="Cambria Math" panose="02040503050406030204" pitchFamily="18" charset="0"/>
                          </a:rPr>
                          <m:t>⋆</m:t>
                        </m:r>
                      </m:sup>
                    </m:sSubSup>
                  </m:oMath>
                </a14:m>
                <a:r>
                  <a:rPr lang="en-US" dirty="0" smtClean="0"/>
                  <a:t>, Maximum </a:t>
                </a:r>
                <a:r>
                  <a:rPr lang="en-US" dirty="0"/>
                  <a:t>detour time </a:t>
                </a:r>
                <a14:m>
                  <m:oMath xmlns:m="http://schemas.openxmlformats.org/officeDocument/2006/math">
                    <m:sSub>
                      <m:sSubPr>
                        <m:ctrlPr>
                          <a:rPr lang="en-US" i="1" smtClean="0">
                            <a:solidFill>
                              <a:srgbClr val="0070C0"/>
                            </a:solidFill>
                            <a:latin typeface="Cambria Math" panose="02040503050406030204" pitchFamily="18" charset="0"/>
                          </a:rPr>
                        </m:ctrlPr>
                      </m:sSubPr>
                      <m:e>
                        <m:r>
                          <m:rPr>
                            <m:sty m:val="p"/>
                          </m:rPr>
                          <a:rPr lang="en-US">
                            <a:solidFill>
                              <a:srgbClr val="0070C0"/>
                            </a:solidFill>
                            <a:latin typeface="Cambria Math" panose="02040503050406030204" pitchFamily="18" charset="0"/>
                          </a:rPr>
                          <m:t>Δ</m:t>
                        </m:r>
                      </m:e>
                      <m:sub>
                        <m:r>
                          <a:rPr lang="en-US" i="1">
                            <a:solidFill>
                              <a:srgbClr val="0070C0"/>
                            </a:solidFill>
                            <a:latin typeface="Cambria Math" panose="02040503050406030204" pitchFamily="18" charset="0"/>
                          </a:rPr>
                          <m:t>𝑟</m:t>
                        </m:r>
                      </m:sub>
                    </m:sSub>
                  </m:oMath>
                </a14:m>
                <a:endParaRPr lang="en-US" dirty="0" smtClean="0"/>
              </a:p>
              <a:p>
                <a:pPr lvl="1"/>
                <a:r>
                  <a:rPr lang="en-US" dirty="0" smtClean="0"/>
                  <a:t>Value </a:t>
                </a:r>
                <a:r>
                  <a:rPr lang="en-US" dirty="0"/>
                  <a:t>of trip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𝑣</m:t>
                        </m:r>
                      </m:e>
                      <m:sub>
                        <m:r>
                          <a:rPr lang="en-US" i="1">
                            <a:solidFill>
                              <a:srgbClr val="0070C0"/>
                            </a:solidFill>
                            <a:latin typeface="Cambria Math" panose="02040503050406030204" pitchFamily="18" charset="0"/>
                          </a:rPr>
                          <m:t>𝑟</m:t>
                        </m:r>
                      </m:sub>
                    </m:sSub>
                  </m:oMath>
                </a14:m>
                <a:endParaRPr lang="en-US" dirty="0" smtClean="0"/>
              </a:p>
              <a:p>
                <a:pPr lvl="1"/>
                <a:r>
                  <a:rPr lang="en-US" dirty="0" smtClean="0"/>
                  <a:t>Cost </a:t>
                </a:r>
                <a:r>
                  <a:rPr lang="en-US" dirty="0" smtClean="0"/>
                  <a:t>to complete the trip if not matched to any </a:t>
                </a:r>
                <a:r>
                  <a:rPr lang="en-US" dirty="0" smtClean="0"/>
                  <a:t>driver </a:t>
                </a:r>
                <a14:m>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𝜆</m:t>
                        </m:r>
                      </m:e>
                      <m:sub>
                        <m:r>
                          <a:rPr lang="en-US" i="1">
                            <a:solidFill>
                              <a:srgbClr val="0070C0"/>
                            </a:solidFill>
                            <a:latin typeface="Cambria Math" panose="02040503050406030204" pitchFamily="18" charset="0"/>
                          </a:rPr>
                          <m:t>𝑟</m:t>
                        </m:r>
                      </m:sub>
                    </m:sSub>
                  </m:oMath>
                </a14:m>
                <a:endParaRPr lang="en-US" dirty="0" smtClean="0"/>
              </a:p>
              <a:p>
                <a:pPr lvl="1"/>
                <a:r>
                  <a:rPr lang="en-US" dirty="0" smtClean="0"/>
                  <a:t>Coefficients in cost function</a:t>
                </a:r>
                <a:endParaRPr lang="en-US" dirty="0" smtClean="0"/>
              </a:p>
              <a:p>
                <a:pPr lvl="2"/>
                <a14:m>
                  <m:oMath xmlns:m="http://schemas.openxmlformats.org/officeDocument/2006/math">
                    <m:r>
                      <m:rPr>
                        <m:nor/>
                      </m:rPr>
                      <a:rPr lang="en-US" dirty="0"/>
                      <m:t>Cost</m:t>
                    </m:r>
                    <m:r>
                      <m:rPr>
                        <m:nor/>
                      </m:rPr>
                      <a:rPr lang="en-US" dirty="0"/>
                      <m:t> </m:t>
                    </m:r>
                    <m:r>
                      <m:rPr>
                        <m:nor/>
                      </m:rPr>
                      <a:rPr lang="en-US" dirty="0"/>
                      <m:t>if</m:t>
                    </m:r>
                    <m:r>
                      <m:rPr>
                        <m:nor/>
                      </m:rPr>
                      <a:rPr lang="en-US" dirty="0"/>
                      <m:t> </m:t>
                    </m:r>
                    <m:r>
                      <m:rPr>
                        <m:nor/>
                      </m:rPr>
                      <a:rPr lang="en-US" dirty="0"/>
                      <m:t>matched</m:t>
                    </m:r>
                    <m:r>
                      <m:rPr>
                        <m:nor/>
                      </m:rPr>
                      <a:rPr lang="en-US" dirty="0"/>
                      <m:t> </m:t>
                    </m:r>
                    <m:r>
                      <m:rPr>
                        <m:nor/>
                      </m:rPr>
                      <a:rPr lang="en-US" dirty="0"/>
                      <m:t>to</m:t>
                    </m:r>
                    <m:r>
                      <m:rPr>
                        <m:nor/>
                      </m:rPr>
                      <a:rPr lang="en-US" dirty="0"/>
                      <m:t> </m:t>
                    </m:r>
                    <m:r>
                      <m:rPr>
                        <m:nor/>
                      </m:rPr>
                      <a:rPr lang="en-US" dirty="0"/>
                      <m:t>a</m:t>
                    </m:r>
                    <m:r>
                      <m:rPr>
                        <m:nor/>
                      </m:rPr>
                      <a:rPr lang="en-US" dirty="0"/>
                      <m:t> </m:t>
                    </m:r>
                    <m:r>
                      <m:rPr>
                        <m:nor/>
                      </m:rPr>
                      <a:rPr lang="en-US" dirty="0"/>
                      <m:t>driver</m:t>
                    </m:r>
                    <m:r>
                      <m:rPr>
                        <m:nor/>
                      </m:rPr>
                      <a:rPr lang="en-US" dirty="0"/>
                      <m:t>, </m:t>
                    </m:r>
                    <m:r>
                      <m:rPr>
                        <m:nor/>
                      </m:rPr>
                      <a:rPr lang="en-US" dirty="0"/>
                      <m:t>picked</m:t>
                    </m:r>
                    <m:r>
                      <m:rPr>
                        <m:nor/>
                      </m:rPr>
                      <a:rPr lang="en-US" dirty="0"/>
                      <m:t> </m:t>
                    </m:r>
                    <m:r>
                      <m:rPr>
                        <m:nor/>
                      </m:rPr>
                      <a:rPr lang="en-US" dirty="0"/>
                      <m:t>up</m:t>
                    </m:r>
                    <m:r>
                      <m:rPr>
                        <m:nor/>
                      </m:rPr>
                      <a:rPr lang="en-US" dirty="0"/>
                      <m:t> </m:t>
                    </m:r>
                    <m:r>
                      <m:rPr>
                        <m:nor/>
                      </m:rPr>
                      <a:rPr lang="en-US" dirty="0"/>
                      <m:t>at</m:t>
                    </m:r>
                    <m:r>
                      <m:rPr>
                        <m:nor/>
                      </m:rPr>
                      <a:rPr lang="en-US" dirty="0"/>
                      <m:t> </m:t>
                    </m:r>
                    <m:r>
                      <a:rPr lang="en-US" i="1">
                        <a:latin typeface="Cambria Math" panose="02040503050406030204" pitchFamily="18" charset="0"/>
                      </a:rPr>
                      <m:t>𝑡</m:t>
                    </m:r>
                    <m:r>
                      <m:rPr>
                        <m:nor/>
                      </m:rPr>
                      <a:rPr lang="en-US" dirty="0"/>
                      <m:t> </m:t>
                    </m:r>
                    <m:r>
                      <m:rPr>
                        <m:nor/>
                      </m:rPr>
                      <a:rPr lang="en-US" dirty="0"/>
                      <m:t>and</m:t>
                    </m:r>
                    <m:r>
                      <m:rPr>
                        <m:nor/>
                      </m:rPr>
                      <a:rPr lang="en-US" dirty="0"/>
                      <m:t> </m:t>
                    </m:r>
                    <m:r>
                      <m:rPr>
                        <m:nor/>
                      </m:rPr>
                      <a:rPr lang="en-US" dirty="0"/>
                      <m:t>dropped</m:t>
                    </m:r>
                    <m:r>
                      <m:rPr>
                        <m:nor/>
                      </m:rPr>
                      <a:rPr lang="en-US" dirty="0"/>
                      <m:t> </m:t>
                    </m:r>
                    <m:r>
                      <m:rPr>
                        <m:nor/>
                      </m:rPr>
                      <a:rPr lang="en-US" dirty="0"/>
                      <m:t>off</m:t>
                    </m:r>
                    <m:r>
                      <m:rPr>
                        <m:nor/>
                      </m:rPr>
                      <a:rPr lang="en-US" dirty="0"/>
                      <m:t> </m:t>
                    </m:r>
                    <m:r>
                      <m:rPr>
                        <m:nor/>
                      </m:rPr>
                      <a:rPr lang="en-US" dirty="0"/>
                      <m:t>at</m:t>
                    </m:r>
                    <m:r>
                      <m:rPr>
                        <m:nor/>
                      </m:rPr>
                      <a:rPr lang="en-US" dirty="0"/>
                      <m:t> </m:t>
                    </m:r>
                    <m:r>
                      <a:rPr lang="en-US" i="1">
                        <a:latin typeface="Cambria Math" panose="02040503050406030204" pitchFamily="18" charset="0"/>
                      </a:rPr>
                      <m:t>𝑡</m:t>
                    </m:r>
                    <m:r>
                      <a:rPr lang="en-US" i="1">
                        <a:latin typeface="Cambria Math" panose="02040503050406030204" pitchFamily="18" charset="0"/>
                      </a:rPr>
                      <m:t>′</m:t>
                    </m:r>
                  </m:oMath>
                </a14:m>
                <a:endParaRPr lang="en-US" dirty="0"/>
              </a:p>
              <a:p>
                <a:pPr marL="594360" lvl="2"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𝑡</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m:t>
                              </m:r>
                            </m:sup>
                          </m:sSup>
                        </m:sub>
                        <m:sup>
                          <m:r>
                            <a:rPr lang="en-US" i="1">
                              <a:latin typeface="Cambria Math" panose="02040503050406030204" pitchFamily="18" charset="0"/>
                            </a:rPr>
                            <m:t>𝑟</m:t>
                          </m:r>
                        </m:sup>
                      </m:sSubSup>
                      <m:r>
                        <a:rPr lang="en-US" i="1">
                          <a:latin typeface="Cambria Math" panose="02040503050406030204" pitchFamily="18" charset="0"/>
                        </a:rPr>
                        <m:t>=</m:t>
                      </m:r>
                      <m:sSubSup>
                        <m:sSubSupPr>
                          <m:ctrlPr>
                            <a:rPr lang="en-US" i="1" smtClean="0">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𝑐</m:t>
                          </m:r>
                        </m:e>
                        <m:sub>
                          <m:r>
                            <m:rPr>
                              <m:sty m:val="p"/>
                            </m:rPr>
                            <a:rPr lang="en-US">
                              <a:solidFill>
                                <a:srgbClr val="0070C0"/>
                              </a:solidFill>
                              <a:latin typeface="Cambria Math" panose="02040503050406030204" pitchFamily="18" charset="0"/>
                            </a:rPr>
                            <m:t>det</m:t>
                          </m:r>
                        </m:sub>
                        <m:sup>
                          <m:r>
                            <a:rPr lang="en-US" i="1">
                              <a:solidFill>
                                <a:srgbClr val="0070C0"/>
                              </a:solidFill>
                              <a:latin typeface="Cambria Math" panose="02040503050406030204" pitchFamily="18" charset="0"/>
                            </a:rPr>
                            <m:t>𝑟</m:t>
                          </m:r>
                        </m:sup>
                      </m:sSub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sSubSup>
                        <m:sSubSupPr>
                          <m:ctrlPr>
                            <a:rPr lang="en-US" i="1" smtClean="0">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𝑐</m:t>
                          </m:r>
                        </m:e>
                        <m:sub>
                          <m:r>
                            <a:rPr lang="en-US" i="1">
                              <a:solidFill>
                                <a:srgbClr val="0070C0"/>
                              </a:solidFill>
                              <a:latin typeface="Cambria Math" panose="02040503050406030204" pitchFamily="18" charset="0"/>
                            </a:rPr>
                            <m:t>𝑑𝑒𝑣</m:t>
                          </m:r>
                        </m:sub>
                        <m:sup>
                          <m:r>
                            <a:rPr lang="en-US" i="1">
                              <a:solidFill>
                                <a:srgbClr val="0070C0"/>
                              </a:solidFill>
                              <a:latin typeface="Cambria Math" panose="02040503050406030204" pitchFamily="18" charset="0"/>
                            </a:rPr>
                            <m:t>𝑟</m:t>
                          </m:r>
                        </m:sup>
                      </m:sSubSup>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𝜏</m:t>
                          </m:r>
                        </m:e>
                        <m:sub>
                          <m:r>
                            <a:rPr lang="en-US" i="1">
                              <a:latin typeface="Cambria Math" panose="02040503050406030204" pitchFamily="18" charset="0"/>
                            </a:rPr>
                            <m:t>𝑟</m:t>
                          </m:r>
                        </m:sub>
                        <m:sup>
                          <m:r>
                            <a:rPr lang="en-US" i="1">
                              <a:latin typeface="Cambria Math" panose="02040503050406030204" pitchFamily="18" charset="0"/>
                            </a:rPr>
                            <m:t>⋆</m:t>
                          </m:r>
                        </m:sup>
                      </m:sSubSup>
                      <m:r>
                        <a:rPr lang="en-US" i="1">
                          <a:latin typeface="Cambria Math" panose="02040503050406030204" pitchFamily="18" charset="0"/>
                        </a:rPr>
                        <m:t>|</m:t>
                      </m:r>
                    </m:oMath>
                  </m:oMathPara>
                </a14:m>
                <a:endParaRPr lang="en-US" dirty="0" smtClean="0"/>
              </a:p>
              <a:p>
                <a:pPr lvl="2"/>
                <a:r>
                  <a:rPr lang="en-US" dirty="0" smtClean="0"/>
                  <a:t>Linearly </a:t>
                </a:r>
                <a:r>
                  <a:rPr lang="en-US" dirty="0" smtClean="0"/>
                  <a:t>increasing w.r.t. detour time and deviation time</a:t>
                </a:r>
              </a:p>
              <a:p>
                <a14:m>
                  <m:oMath xmlns:m="http://schemas.openxmlformats.org/officeDocument/2006/math">
                    <m:r>
                      <a:rPr lang="en-US" i="1">
                        <a:latin typeface="Cambria Math" panose="02040503050406030204" pitchFamily="18" charset="0"/>
                        <a:ea typeface="Cambria Math" panose="02040503050406030204" pitchFamily="18" charset="0"/>
                      </a:rPr>
                      <m:t>𝒟</m:t>
                    </m:r>
                  </m:oMath>
                </a14:m>
                <a:r>
                  <a:rPr lang="en-US" dirty="0"/>
                  <a:t>: Set of drivers</a:t>
                </a:r>
              </a:p>
              <a:p>
                <a:pPr lvl="1"/>
                <a:r>
                  <a:rPr lang="en-US" dirty="0" smtClean="0"/>
                  <a:t>Each driver is characterized in a similar way</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209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0ABA40B-C638-4D1A-B729-4C02995C84D7}" type="datetime1">
              <a:rPr lang="en-US" smtClean="0"/>
              <a:t>3/15/2019</a:t>
            </a:fld>
            <a:endParaRPr lang="en-US" dirty="0"/>
          </a:p>
        </p:txBody>
      </p:sp>
      <p:sp>
        <p:nvSpPr>
          <p:cNvPr id="5" name="Slide Number Placeholder 4"/>
          <p:cNvSpPr>
            <a:spLocks noGrp="1"/>
          </p:cNvSpPr>
          <p:nvPr>
            <p:ph type="sldNum" sz="quarter" idx="12"/>
          </p:nvPr>
        </p:nvSpPr>
        <p:spPr/>
        <p:txBody>
          <a:bodyPr/>
          <a:lstStyle/>
          <a:p>
            <a:fld id="{A3B20E47-2A4C-4221-B6B9-A2AC2F1C1077}" type="slidenum">
              <a:rPr lang="en-US" smtClean="0"/>
              <a:pPr/>
              <a:t>9</a:t>
            </a:fld>
            <a:endParaRPr lang="en-US" dirty="0"/>
          </a:p>
        </p:txBody>
      </p:sp>
    </p:spTree>
    <p:extLst>
      <p:ext uri="{BB962C8B-B14F-4D97-AF65-F5344CB8AC3E}">
        <p14:creationId xmlns:p14="http://schemas.microsoft.com/office/powerpoint/2010/main" val="2047315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ngYangTheme">
  <a:themeElements>
    <a:clrScheme name="Teamcore_Color">
      <a:dk1>
        <a:sysClr val="windowText" lastClr="000000"/>
      </a:dk1>
      <a:lt1>
        <a:sysClr val="window" lastClr="FFFFFF"/>
      </a:lt1>
      <a:dk2>
        <a:srgbClr val="646B86"/>
      </a:dk2>
      <a:lt2>
        <a:srgbClr val="C5D1D7"/>
      </a:lt2>
      <a:accent1>
        <a:srgbClr val="900000"/>
      </a:accent1>
      <a:accent2>
        <a:srgbClr val="F0B81F"/>
      </a:accent2>
      <a:accent3>
        <a:srgbClr val="8CADAE"/>
      </a:accent3>
      <a:accent4>
        <a:srgbClr val="8C7B70"/>
      </a:accent4>
      <a:accent5>
        <a:srgbClr val="8FB08C"/>
      </a:accent5>
      <a:accent6>
        <a:srgbClr val="D19049"/>
      </a:accent6>
      <a:hlink>
        <a:srgbClr val="00A3D6"/>
      </a:hlink>
      <a:folHlink>
        <a:srgbClr val="694F07"/>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RongYangTheme" id="{D7630A04-C4F1-4873-A4EC-33A465EB564F}" vid="{97D5BBA1-6F79-4368-8DB0-1EFD1EF8D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RongYangTheme</Template>
  <TotalTime>9747</TotalTime>
  <Words>869</Words>
  <Application>Microsoft Office PowerPoint</Application>
  <PresentationFormat>On-screen Show (4:3)</PresentationFormat>
  <Paragraphs>215</Paragraphs>
  <Slides>25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华文新魏</vt:lpstr>
      <vt:lpstr>Arial</vt:lpstr>
      <vt:lpstr>Calibri</vt:lpstr>
      <vt:lpstr>Cambria Math</vt:lpstr>
      <vt:lpstr>Gill Sans MT</vt:lpstr>
      <vt:lpstr>Wingdings</vt:lpstr>
      <vt:lpstr>Wingdings 3</vt:lpstr>
      <vt:lpstr>RongYangTheme</vt:lpstr>
      <vt:lpstr>Incentivizing Participation in Peer-to-Peer Ridesharing Platform</vt:lpstr>
      <vt:lpstr>Revolution in Mobility</vt:lpstr>
      <vt:lpstr>Mobility Challenge in Non-City Area</vt:lpstr>
      <vt:lpstr>Community-Based Peer-to-Peer Ridesharing</vt:lpstr>
      <vt:lpstr>Community-Based Peer-to-Peer Ridesharing</vt:lpstr>
      <vt:lpstr>Community-Based Peer-to-Peer Ridesharing</vt:lpstr>
      <vt:lpstr>Outline</vt:lpstr>
      <vt:lpstr>Model and Notations</vt:lpstr>
      <vt:lpstr>Model and Notations</vt:lpstr>
      <vt:lpstr>Optimization Problem for Efficient Matching</vt:lpstr>
      <vt:lpstr>Two-Stage Algorithm to Minimize Total Cost</vt:lpstr>
      <vt:lpstr>Is Cost Minimization Enough?</vt:lpstr>
      <vt:lpstr>Fairness</vt:lpstr>
      <vt:lpstr>Stability</vt:lpstr>
      <vt:lpstr>External Reward to Improve Stability</vt:lpstr>
      <vt:lpstr>Experiments</vt:lpstr>
      <vt:lpstr>Scalability</vt:lpstr>
      <vt:lpstr>Scalability with Fairness and Stability Constraints</vt:lpstr>
      <vt:lpstr>Tradeoff between Efficiency, Fairness and Stability</vt:lpstr>
      <vt:lpstr>Tradeoff between Efficiency, Fairness and Stability</vt:lpstr>
      <vt:lpstr>Next Step: Other Reward / Payment Scheme</vt:lpstr>
      <vt:lpstr>Next Step: Evaluation with Real World Data</vt:lpstr>
      <vt:lpstr>Future Work: Integration</vt:lpstr>
      <vt:lpstr>Future Work: Integration</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 Fang</dc:creator>
  <cp:lastModifiedBy>Fei Fang</cp:lastModifiedBy>
  <cp:revision>1150</cp:revision>
  <dcterms:created xsi:type="dcterms:W3CDTF">2016-01-28T05:48:30Z</dcterms:created>
  <dcterms:modified xsi:type="dcterms:W3CDTF">2019-03-15T22:34:21Z</dcterms:modified>
</cp:coreProperties>
</file>