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5" r:id="rId4"/>
    <p:sldId id="286" r:id="rId5"/>
    <p:sldId id="289" r:id="rId6"/>
    <p:sldId id="287" r:id="rId7"/>
    <p:sldId id="290" r:id="rId8"/>
    <p:sldId id="291" r:id="rId9"/>
    <p:sldId id="29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5773" autoAdjust="0"/>
  </p:normalViewPr>
  <p:slideViewPr>
    <p:cSldViewPr snapToGrid="0">
      <p:cViewPr>
        <p:scale>
          <a:sx n="104" d="100"/>
          <a:sy n="104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4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5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43" y="-12357"/>
            <a:ext cx="6870357" cy="6870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6870357" cy="68703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81416" y="543697"/>
            <a:ext cx="7080422" cy="386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54622" y="616688"/>
            <a:ext cx="9144000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Dynamic Management of Food Redistribution for </a:t>
            </a:r>
            <a:br>
              <a:rPr lang="en-US" b="1" dirty="0">
                <a:solidFill>
                  <a:srgbClr val="229651"/>
                </a:solidFill>
              </a:rPr>
            </a:br>
            <a:r>
              <a:rPr lang="en-US" b="1" dirty="0">
                <a:solidFill>
                  <a:srgbClr val="229651"/>
                </a:solidFill>
              </a:rPr>
              <a:t>412 Food Rescue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87" y="2636875"/>
            <a:ext cx="9144000" cy="3170801"/>
          </a:xfrm>
        </p:spPr>
        <p:txBody>
          <a:bodyPr>
            <a:normAutofit/>
          </a:bodyPr>
          <a:lstStyle/>
          <a:p>
            <a:r>
              <a:rPr lang="en-US" dirty="0" smtClean="0"/>
              <a:t>Zachary B. Rubinstein</a:t>
            </a:r>
          </a:p>
          <a:p>
            <a:r>
              <a:rPr lang="en-US" dirty="0" smtClean="0"/>
              <a:t>Intelligent Coordination and Logistics Laboratory</a:t>
            </a:r>
          </a:p>
          <a:p>
            <a:r>
              <a:rPr lang="en-US" dirty="0" smtClean="0"/>
              <a:t>Robotics Institute</a:t>
            </a:r>
          </a:p>
          <a:p>
            <a:r>
              <a:rPr lang="en-US" dirty="0" smtClean="0"/>
              <a:t>Carnegie Mellon University</a:t>
            </a:r>
          </a:p>
        </p:txBody>
      </p: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96834" y="78376"/>
            <a:ext cx="10769090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Dynamic Management of Food </a:t>
            </a:r>
            <a:r>
              <a:rPr lang="en-US" b="1" dirty="0" smtClean="0">
                <a:solidFill>
                  <a:srgbClr val="229651"/>
                </a:solidFill>
              </a:rPr>
              <a:t>Redistribution -</a:t>
            </a:r>
          </a:p>
          <a:p>
            <a:pPr algn="ctr"/>
            <a:r>
              <a:rPr lang="en-US" b="1" dirty="0" smtClean="0">
                <a:solidFill>
                  <a:srgbClr val="229651"/>
                </a:solidFill>
              </a:rPr>
              <a:t>Brief Overview of Project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6834" y="1547977"/>
            <a:ext cx="88615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Goal:  Increase 412 Food Rescue capacity to service the hungry through optimizing technology that provides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</a:t>
            </a:r>
            <a:r>
              <a:rPr lang="en-US" sz="3200" dirty="0" smtClean="0"/>
              <a:t>etter matching of food opportunities to demand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</a:t>
            </a:r>
            <a:r>
              <a:rPr lang="en-US" sz="3200" dirty="0" smtClean="0"/>
              <a:t>fficient transportation options for relocating food to distribution points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Partners:  412 Food Rescue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26" y="4693991"/>
            <a:ext cx="10929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111" t="1874" r="25972" b="2292"/>
          <a:stretch/>
        </p:blipFill>
        <p:spPr>
          <a:xfrm>
            <a:off x="9477307" y="1185861"/>
            <a:ext cx="2378052" cy="47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508000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29651"/>
                </a:solidFill>
              </a:rPr>
              <a:t>Dynamic Management of Food </a:t>
            </a:r>
            <a:r>
              <a:rPr lang="en-US" b="1" dirty="0" smtClean="0">
                <a:solidFill>
                  <a:srgbClr val="229651"/>
                </a:solidFill>
              </a:rPr>
              <a:t>Redistribution – Expected Outcomes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93" y="1704568"/>
            <a:ext cx="8762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Expected Outcomes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Higher volume of effective food redistribution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More service to high need areas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Better operational management resulting from automated assignments of food destinations and transportation options.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Advanced market-based approach to multiple-objective resource-allocation problem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Application of AI techniques for social good.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1395" r="7006" b="24626"/>
          <a:stretch/>
        </p:blipFill>
        <p:spPr>
          <a:xfrm>
            <a:off x="8262408" y="2341543"/>
            <a:ext cx="3829579" cy="331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5301" y="1879878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Need Areas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38434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29651"/>
                </a:solidFill>
              </a:rPr>
              <a:t>Two Basic Optimization Problems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530" y="716013"/>
            <a:ext cx="110469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Destination problem </a:t>
            </a:r>
            <a:r>
              <a:rPr lang="mr-IN" sz="3200" dirty="0" smtClean="0"/>
              <a:t>–</a:t>
            </a:r>
            <a:r>
              <a:rPr lang="en-US" sz="3200" dirty="0" smtClean="0"/>
              <a:t> Given a food opportunity, determine where to deliver food to maximize benefit.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Key question:  What to maximize?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Key question:  Is there electronic support for this problem?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Transportation problem </a:t>
            </a:r>
            <a:r>
              <a:rPr lang="mr-IN" sz="3200" dirty="0" smtClean="0"/>
              <a:t>–</a:t>
            </a:r>
            <a:r>
              <a:rPr lang="en-US" sz="3200" dirty="0" smtClean="0"/>
              <a:t> Given a request to transport food, determine the person to make the delivery that maximizes utility of the transportation network.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Key question (again):  What to maximize?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Key question:  Can a request require multiple trips?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Should these problems be considered independently?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i.e., Is destination influenced by the ability to transport?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124933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29651"/>
                </a:solidFill>
              </a:rPr>
              <a:t>General Approach:  </a:t>
            </a:r>
          </a:p>
          <a:p>
            <a:pPr algn="ctr"/>
            <a:r>
              <a:rPr lang="en-US" b="1" dirty="0" smtClean="0">
                <a:solidFill>
                  <a:srgbClr val="229651"/>
                </a:solidFill>
              </a:rPr>
              <a:t>Auctions Using Contract </a:t>
            </a:r>
            <a:r>
              <a:rPr lang="en-US" b="1" dirty="0">
                <a:solidFill>
                  <a:srgbClr val="229651"/>
                </a:solidFill>
              </a:rPr>
              <a:t>Net Protocol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173" y="1506849"/>
            <a:ext cx="110469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Contract Net Protocol (CNP) is a generic protocol for distributed task allocation first specified by R. Smith (1980</a:t>
            </a:r>
            <a:r>
              <a:rPr lang="en-US" sz="2800" dirty="0" smtClean="0"/>
              <a:t>).</a:t>
            </a:r>
          </a:p>
          <a:p>
            <a:pPr>
              <a:spcBef>
                <a:spcPts val="1224"/>
              </a:spcBef>
            </a:pPr>
            <a:r>
              <a:rPr lang="en-US" sz="2800" b="1" dirty="0"/>
              <a:t>Basic Steps in CNP: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Agent receives a new task to be contracted out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Managing agent initiates an auction by announcing the task’s existence to other agents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Available agents evaluate task announcement based on eligibility and other criterion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Suitable agents submit bids for task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/>
              <a:t>Managing agent awards task to most appropriate agent(s), after enough time has elapsed, based on submitted </a:t>
            </a:r>
            <a:r>
              <a:rPr lang="en-US" sz="2400" dirty="0" smtClean="0"/>
              <a:t>bids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7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tt-map-smal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4" b="17964"/>
          <a:stretch>
            <a:fillRect/>
          </a:stretch>
        </p:blipFill>
        <p:spPr>
          <a:xfrm>
            <a:off x="2044700" y="1149389"/>
            <a:ext cx="8229600" cy="4525963"/>
          </a:xfrm>
        </p:spPr>
      </p:pic>
      <p:pic>
        <p:nvPicPr>
          <p:cNvPr id="5" name="Picture 4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68" y="2428914"/>
            <a:ext cx="200158" cy="329184"/>
          </a:xfrm>
          <a:prstGeom prst="rect">
            <a:avLst/>
          </a:prstGeom>
        </p:spPr>
      </p:pic>
      <p:pic>
        <p:nvPicPr>
          <p:cNvPr id="6" name="Picture 5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34" y="1988647"/>
            <a:ext cx="200158" cy="329184"/>
          </a:xfrm>
          <a:prstGeom prst="rect">
            <a:avLst/>
          </a:prstGeom>
        </p:spPr>
      </p:pic>
      <p:pic>
        <p:nvPicPr>
          <p:cNvPr id="7" name="Picture 6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34" y="2378113"/>
            <a:ext cx="200158" cy="329184"/>
          </a:xfrm>
          <a:prstGeom prst="rect">
            <a:avLst/>
          </a:prstGeom>
        </p:spPr>
      </p:pic>
      <p:pic>
        <p:nvPicPr>
          <p:cNvPr id="8" name="Picture 7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00" y="2907280"/>
            <a:ext cx="200158" cy="329184"/>
          </a:xfrm>
          <a:prstGeom prst="rect">
            <a:avLst/>
          </a:prstGeom>
        </p:spPr>
      </p:pic>
      <p:pic>
        <p:nvPicPr>
          <p:cNvPr id="9" name="Picture 8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34" y="4503246"/>
            <a:ext cx="200158" cy="329184"/>
          </a:xfrm>
          <a:prstGeom prst="rect">
            <a:avLst/>
          </a:prstGeom>
        </p:spPr>
      </p:pic>
      <p:pic>
        <p:nvPicPr>
          <p:cNvPr id="10" name="Picture 9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01" y="3288279"/>
            <a:ext cx="200158" cy="329184"/>
          </a:xfrm>
          <a:prstGeom prst="rect">
            <a:avLst/>
          </a:prstGeom>
        </p:spPr>
      </p:pic>
      <p:pic>
        <p:nvPicPr>
          <p:cNvPr id="11" name="Picture 10" descr="military-pd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4" y="1332480"/>
            <a:ext cx="200158" cy="32918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5132001" y="4886324"/>
            <a:ext cx="1361297" cy="787400"/>
          </a:xfrm>
          <a:prstGeom prst="wedgeRectCallout">
            <a:avLst>
              <a:gd name="adj1" fmla="val 35591"/>
              <a:gd name="adj2" fmla="val -6868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Receives job request</a:t>
            </a:r>
            <a:endParaRPr lang="en-US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2469236" y="2770797"/>
            <a:ext cx="1261532" cy="270851"/>
          </a:xfrm>
          <a:prstGeom prst="wedgeRectCallout">
            <a:avLst>
              <a:gd name="adj1" fmla="val 51698"/>
              <a:gd name="adj2" fmla="val -110555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sp>
        <p:nvSpPr>
          <p:cNvPr id="16" name="Rectangular Callout 15"/>
          <p:cNvSpPr/>
          <p:nvPr/>
        </p:nvSpPr>
        <p:spPr>
          <a:xfrm>
            <a:off x="4171036" y="2571872"/>
            <a:ext cx="1261532" cy="270851"/>
          </a:xfrm>
          <a:prstGeom prst="wedgeRectCallout">
            <a:avLst>
              <a:gd name="adj1" fmla="val -2664"/>
              <a:gd name="adj2" fmla="val -14572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sp>
        <p:nvSpPr>
          <p:cNvPr id="17" name="Rectangular Callout 16"/>
          <p:cNvSpPr/>
          <p:nvPr/>
        </p:nvSpPr>
        <p:spPr>
          <a:xfrm>
            <a:off x="6564986" y="1915747"/>
            <a:ext cx="1261532" cy="270851"/>
          </a:xfrm>
          <a:prstGeom prst="wedgeRectCallout">
            <a:avLst>
              <a:gd name="adj1" fmla="val -2664"/>
              <a:gd name="adj2" fmla="val -14572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sp>
        <p:nvSpPr>
          <p:cNvPr id="18" name="Rectangular Callout 17"/>
          <p:cNvSpPr/>
          <p:nvPr/>
        </p:nvSpPr>
        <p:spPr>
          <a:xfrm>
            <a:off x="5298305" y="2965614"/>
            <a:ext cx="1261532" cy="270851"/>
          </a:xfrm>
          <a:prstGeom prst="wedgeRectCallout">
            <a:avLst>
              <a:gd name="adj1" fmla="val -2664"/>
              <a:gd name="adj2" fmla="val -14572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sp>
        <p:nvSpPr>
          <p:cNvPr id="19" name="Rectangular Callout 18"/>
          <p:cNvSpPr/>
          <p:nvPr/>
        </p:nvSpPr>
        <p:spPr>
          <a:xfrm>
            <a:off x="4666334" y="3854656"/>
            <a:ext cx="1261532" cy="270851"/>
          </a:xfrm>
          <a:prstGeom prst="wedgeRectCallout">
            <a:avLst>
              <a:gd name="adj1" fmla="val -2664"/>
              <a:gd name="adj2" fmla="val -14572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sp>
        <p:nvSpPr>
          <p:cNvPr id="20" name="Rectangular Callout 19"/>
          <p:cNvSpPr/>
          <p:nvPr/>
        </p:nvSpPr>
        <p:spPr>
          <a:xfrm>
            <a:off x="6876134" y="3520138"/>
            <a:ext cx="1261532" cy="270851"/>
          </a:xfrm>
          <a:prstGeom prst="wedgeRectCallout">
            <a:avLst>
              <a:gd name="adj1" fmla="val -2664"/>
              <a:gd name="adj2" fmla="val -14572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sp>
        <p:nvSpPr>
          <p:cNvPr id="21" name="Rectangular Callout 20"/>
          <p:cNvSpPr/>
          <p:nvPr/>
        </p:nvSpPr>
        <p:spPr>
          <a:xfrm>
            <a:off x="5810526" y="5101288"/>
            <a:ext cx="1261532" cy="270851"/>
          </a:xfrm>
          <a:prstGeom prst="wedgeRectCallout">
            <a:avLst>
              <a:gd name="adj1" fmla="val -2664"/>
              <a:gd name="adj2" fmla="val -14572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Generates Bid</a:t>
            </a:r>
            <a:endParaRPr lang="en-US" sz="1400" dirty="0"/>
          </a:p>
        </p:txBody>
      </p:sp>
      <p:cxnSp>
        <p:nvCxnSpPr>
          <p:cNvPr id="23" name="Elbow Connector 22"/>
          <p:cNvCxnSpPr>
            <a:stCxn id="9" idx="1"/>
            <a:endCxn id="5" idx="2"/>
          </p:cNvCxnSpPr>
          <p:nvPr/>
        </p:nvCxnSpPr>
        <p:spPr>
          <a:xfrm rot="10800000">
            <a:off x="3830849" y="2758098"/>
            <a:ext cx="2461087" cy="1909740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0"/>
            <a:endCxn id="6" idx="2"/>
          </p:cNvCxnSpPr>
          <p:nvPr/>
        </p:nvCxnSpPr>
        <p:spPr>
          <a:xfrm rot="16200000" flipV="1">
            <a:off x="4486507" y="2597739"/>
            <a:ext cx="2185415" cy="1625600"/>
          </a:xfrm>
          <a:prstGeom prst="bentConnector3">
            <a:avLst>
              <a:gd name="adj1" fmla="val 2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" idx="0"/>
            <a:endCxn id="19" idx="4"/>
          </p:cNvCxnSpPr>
          <p:nvPr/>
        </p:nvCxnSpPr>
        <p:spPr>
          <a:xfrm rot="16200000" flipV="1">
            <a:off x="5373827" y="3485059"/>
            <a:ext cx="907855" cy="11285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9" idx="0"/>
            <a:endCxn id="7" idx="2"/>
          </p:cNvCxnSpPr>
          <p:nvPr/>
        </p:nvCxnSpPr>
        <p:spPr>
          <a:xfrm rot="16200000" flipV="1">
            <a:off x="5233690" y="3344922"/>
            <a:ext cx="1795949" cy="520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9" idx="0"/>
            <a:endCxn id="11" idx="2"/>
          </p:cNvCxnSpPr>
          <p:nvPr/>
        </p:nvCxnSpPr>
        <p:spPr>
          <a:xfrm rot="5400000" flipH="1" flipV="1">
            <a:off x="5345872" y="2707805"/>
            <a:ext cx="2841582" cy="749300"/>
          </a:xfrm>
          <a:prstGeom prst="bentConnector3">
            <a:avLst>
              <a:gd name="adj1" fmla="val 39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9" idx="3"/>
            <a:endCxn id="8" idx="2"/>
          </p:cNvCxnSpPr>
          <p:nvPr/>
        </p:nvCxnSpPr>
        <p:spPr>
          <a:xfrm flipV="1">
            <a:off x="6492093" y="3236464"/>
            <a:ext cx="975187" cy="14313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837199" y="2751748"/>
            <a:ext cx="2461087" cy="1909740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V="1">
            <a:off x="4492857" y="2591389"/>
            <a:ext cx="2185415" cy="1625600"/>
          </a:xfrm>
          <a:prstGeom prst="bentConnector3">
            <a:avLst>
              <a:gd name="adj1" fmla="val 23"/>
            </a:avLst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6200000" flipV="1">
            <a:off x="5380177" y="3478709"/>
            <a:ext cx="907855" cy="1128520"/>
          </a:xfrm>
          <a:prstGeom prst="bentConnector3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V="1">
            <a:off x="5240040" y="3338572"/>
            <a:ext cx="1795949" cy="520700"/>
          </a:xfrm>
          <a:prstGeom prst="bentConnector3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5400000" flipH="1" flipV="1">
            <a:off x="5352222" y="2701455"/>
            <a:ext cx="2841582" cy="749300"/>
          </a:xfrm>
          <a:prstGeom prst="bentConnector3">
            <a:avLst>
              <a:gd name="adj1" fmla="val 390"/>
            </a:avLst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6498443" y="3230114"/>
            <a:ext cx="975187" cy="1431374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ular Callout 48"/>
          <p:cNvSpPr/>
          <p:nvPr/>
        </p:nvSpPr>
        <p:spPr>
          <a:xfrm>
            <a:off x="5037068" y="1348356"/>
            <a:ext cx="1361297" cy="787400"/>
          </a:xfrm>
          <a:prstGeom prst="wedgeRectCallout">
            <a:avLst>
              <a:gd name="adj1" fmla="val 22996"/>
              <a:gd name="adj2" fmla="val -49327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Bids are sent back to Manager</a:t>
            </a:r>
            <a:endParaRPr lang="en-US" sz="1400" dirty="0"/>
          </a:p>
        </p:txBody>
      </p:sp>
      <p:cxnSp>
        <p:nvCxnSpPr>
          <p:cNvPr id="51" name="Elbow Connector 50"/>
          <p:cNvCxnSpPr/>
          <p:nvPr/>
        </p:nvCxnSpPr>
        <p:spPr>
          <a:xfrm rot="10800000">
            <a:off x="3837199" y="2758098"/>
            <a:ext cx="2461087" cy="1909740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6200000" flipV="1">
            <a:off x="4492857" y="2597739"/>
            <a:ext cx="2185415" cy="1625600"/>
          </a:xfrm>
          <a:prstGeom prst="bentConnector3">
            <a:avLst>
              <a:gd name="adj1" fmla="val 23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V="1">
            <a:off x="5380177" y="3485059"/>
            <a:ext cx="907855" cy="1128520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V="1">
            <a:off x="5240040" y="3344922"/>
            <a:ext cx="1795949" cy="520700"/>
          </a:xfrm>
          <a:prstGeom prst="bentConnector3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5400000" flipH="1" flipV="1">
            <a:off x="5352222" y="2707805"/>
            <a:ext cx="2841582" cy="749300"/>
          </a:xfrm>
          <a:prstGeom prst="bentConnector3">
            <a:avLst>
              <a:gd name="adj1" fmla="val 39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flipV="1">
            <a:off x="6498443" y="3236464"/>
            <a:ext cx="975187" cy="1431374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ular Callout 49"/>
          <p:cNvSpPr/>
          <p:nvPr/>
        </p:nvSpPr>
        <p:spPr>
          <a:xfrm>
            <a:off x="5137146" y="4887951"/>
            <a:ext cx="1361297" cy="787400"/>
          </a:xfrm>
          <a:prstGeom prst="wedgeRectCallout">
            <a:avLst>
              <a:gd name="adj1" fmla="val 35591"/>
              <a:gd name="adj2" fmla="val -68682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Bids are synthesized into assignments</a:t>
            </a:r>
            <a:endParaRPr lang="en-US" sz="1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753249" y="3520138"/>
            <a:ext cx="1464892" cy="1147700"/>
          </a:xfrm>
          <a:prstGeom prst="wedgeRoundRectCallout">
            <a:avLst>
              <a:gd name="adj1" fmla="val -65442"/>
              <a:gd name="adj2" fmla="val 71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60"/>
              </a:lnSpc>
            </a:pPr>
            <a:r>
              <a:rPr lang="en-US" sz="1400" smtClean="0"/>
              <a:t>Announcement</a:t>
            </a:r>
            <a:endParaRPr lang="en-US" sz="1100" dirty="0" smtClean="0"/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Type</a:t>
            </a:r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Amount</a:t>
            </a:r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Pickup Location</a:t>
            </a:r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Delivery Location</a:t>
            </a:r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Time Window</a:t>
            </a:r>
            <a:endParaRPr lang="en-US" sz="1100" dirty="0"/>
          </a:p>
        </p:txBody>
      </p:sp>
      <p:sp>
        <p:nvSpPr>
          <p:cNvPr id="58" name="Rectangular Callout 57"/>
          <p:cNvSpPr/>
          <p:nvPr/>
        </p:nvSpPr>
        <p:spPr>
          <a:xfrm>
            <a:off x="5130796" y="4832431"/>
            <a:ext cx="1361297" cy="836531"/>
          </a:xfrm>
          <a:prstGeom prst="wedgeRectCallout">
            <a:avLst>
              <a:gd name="adj1" fmla="val 35591"/>
              <a:gd name="adj2" fmla="val -64887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Assignments are sent back to nodes</a:t>
            </a:r>
            <a:endParaRPr lang="en-US" sz="1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8090276" y="1424513"/>
            <a:ext cx="1683919" cy="953600"/>
          </a:xfrm>
          <a:prstGeom prst="wedgeRoundRectCallout">
            <a:avLst>
              <a:gd name="adj1" fmla="val -64379"/>
              <a:gd name="adj2" fmla="val 132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60"/>
              </a:lnSpc>
            </a:pPr>
            <a:r>
              <a:rPr lang="en-US" sz="1400" dirty="0"/>
              <a:t>Bid</a:t>
            </a:r>
            <a:endParaRPr lang="en-US" sz="1400" dirty="0"/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Time-Window</a:t>
            </a:r>
            <a:r>
              <a:rPr lang="en-US" sz="1100" dirty="0"/>
              <a:t>: </a:t>
            </a:r>
            <a:r>
              <a:rPr lang="en-US" sz="1100" dirty="0"/>
              <a:t>[</a:t>
            </a:r>
            <a:r>
              <a:rPr lang="en-US" sz="1100" dirty="0" err="1"/>
              <a:t>t</a:t>
            </a:r>
            <a:r>
              <a:rPr lang="en-US" sz="1100" baseline="-25000" dirty="0" err="1"/>
              <a:t>i</a:t>
            </a:r>
            <a:r>
              <a:rPr lang="en-US" sz="1100" dirty="0"/>
              <a:t>, </a:t>
            </a:r>
            <a:r>
              <a:rPr lang="en-US" sz="1100" dirty="0" err="1"/>
              <a:t>t</a:t>
            </a:r>
            <a:r>
              <a:rPr lang="en-US" sz="1100" baseline="-25000" dirty="0" err="1"/>
              <a:t>j</a:t>
            </a:r>
            <a:r>
              <a:rPr lang="en-US" sz="1100" dirty="0"/>
              <a:t>]</a:t>
            </a:r>
            <a:endParaRPr lang="en-US" sz="1100" dirty="0"/>
          </a:p>
          <a:p>
            <a:pPr marL="169863">
              <a:lnSpc>
                <a:spcPts val="1260"/>
              </a:lnSpc>
            </a:pPr>
            <a:r>
              <a:rPr lang="en-US" sz="1100" dirty="0"/>
              <a:t>Location </a:t>
            </a:r>
            <a:r>
              <a:rPr lang="en-US" sz="1100" dirty="0" err="1"/>
              <a:t>Dist</a:t>
            </a:r>
            <a:r>
              <a:rPr lang="en-US" sz="1100" dirty="0"/>
              <a:t>: […]</a:t>
            </a:r>
            <a:endParaRPr lang="en-US" sz="1100" dirty="0"/>
          </a:p>
          <a:p>
            <a:pPr marL="169863">
              <a:lnSpc>
                <a:spcPts val="1260"/>
              </a:lnSpc>
            </a:pPr>
            <a:r>
              <a:rPr lang="en-US" sz="1100" dirty="0"/>
              <a:t>Availability </a:t>
            </a:r>
            <a:r>
              <a:rPr lang="en-US" sz="1100" dirty="0" err="1"/>
              <a:t>Dist</a:t>
            </a:r>
            <a:r>
              <a:rPr lang="en-US" sz="1100" dirty="0"/>
              <a:t>: </a:t>
            </a:r>
            <a:r>
              <a:rPr lang="en-US" sz="1100" dirty="0" smtClean="0"/>
              <a:t>[…]</a:t>
            </a:r>
          </a:p>
          <a:p>
            <a:pPr marL="169863">
              <a:lnSpc>
                <a:spcPts val="1260"/>
              </a:lnSpc>
            </a:pPr>
            <a:r>
              <a:rPr lang="en-US" sz="1100" dirty="0" smtClean="0"/>
              <a:t>Capacity</a:t>
            </a:r>
            <a:endParaRPr lang="en-US" sz="11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130796" y="4832431"/>
            <a:ext cx="1361297" cy="836531"/>
          </a:xfrm>
          <a:prstGeom prst="wedgeRectCallout">
            <a:avLst>
              <a:gd name="adj1" fmla="val 35591"/>
              <a:gd name="adj2" fmla="val -64887"/>
            </a:avLst>
          </a:prstGeom>
          <a:solidFill>
            <a:srgbClr val="FF93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Manager sends announcement to nodes</a:t>
            </a:r>
            <a:endParaRPr lang="en-US" sz="1400" dirty="0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876300" y="124933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29651"/>
                </a:solidFill>
              </a:rPr>
              <a:t>Transportation Example</a:t>
            </a:r>
            <a:endParaRPr lang="en-US" b="1" dirty="0">
              <a:solidFill>
                <a:srgbClr val="229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49" grpId="0" animBg="1"/>
      <p:bldP spid="49" grpId="1" animBg="1"/>
      <p:bldP spid="50" grpId="0" animBg="1"/>
      <p:bldP spid="50" grpId="1" animBg="1"/>
      <p:bldP spid="3" grpId="0" animBg="1"/>
      <p:bldP spid="3" grpId="1" animBg="1"/>
      <p:bldP spid="58" grpId="0" animBg="1"/>
      <p:bldP spid="59" grpId="0" animBg="1"/>
      <p:bldP spid="59" grpId="1" animBg="1"/>
      <p:bldP spid="59" grpId="2" animBg="1"/>
      <p:bldP spid="59" grpId="3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124933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29651"/>
                </a:solidFill>
              </a:rPr>
              <a:t>Destination Problem Objectives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530" y="1185574"/>
            <a:ext cx="11046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Distribute food equitably among non-profits.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Keep non-profits motivated to participate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Distribute food to areas with greatest need.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Distribute food based on efficiency of non-profit.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other objectives?</a:t>
            </a:r>
          </a:p>
        </p:txBody>
      </p:sp>
    </p:spTree>
    <p:extLst>
      <p:ext uri="{BB962C8B-B14F-4D97-AF65-F5344CB8AC3E}">
        <p14:creationId xmlns:p14="http://schemas.microsoft.com/office/powerpoint/2010/main" val="12502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124933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29651"/>
                </a:solidFill>
              </a:rPr>
              <a:t>Transportation Problem Objectives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530" y="1185574"/>
            <a:ext cx="110469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Distribute food requests equitably among transporters.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Keep transporters motivated to participate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Limit visibility of lost auctions?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Restrict announcements and use iterative auctions?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Make bidding invisible?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same transporter for recurrent (weekly) trips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Efficiently use workforce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Minimize number of transporters to preserve network capacity?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other objectives?</a:t>
            </a:r>
          </a:p>
        </p:txBody>
      </p:sp>
    </p:spTree>
    <p:extLst>
      <p:ext uri="{BB962C8B-B14F-4D97-AF65-F5344CB8AC3E}">
        <p14:creationId xmlns:p14="http://schemas.microsoft.com/office/powerpoint/2010/main" val="16713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76300" y="124933"/>
            <a:ext cx="10850262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29651"/>
                </a:solidFill>
              </a:rPr>
              <a:t>Software Architecture</a:t>
            </a:r>
            <a:endParaRPr lang="en-US" b="1" dirty="0">
              <a:solidFill>
                <a:srgbClr val="22965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530" y="1185574"/>
            <a:ext cx="59202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Provide optimization as a web service</a:t>
            </a:r>
            <a:r>
              <a:rPr lang="en-US" sz="32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Post statements with JSON contents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Return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Human in the loop?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Provide communications to conduction auctions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Inside planner or outside?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Common or private database?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181071" y="1150168"/>
            <a:ext cx="2656702" cy="4744994"/>
            <a:chOff x="7129849" y="988542"/>
            <a:chExt cx="2656702" cy="4744994"/>
          </a:xfrm>
        </p:grpSpPr>
        <p:grpSp>
          <p:nvGrpSpPr>
            <p:cNvPr id="26" name="Group 25"/>
            <p:cNvGrpSpPr/>
            <p:nvPr/>
          </p:nvGrpSpPr>
          <p:grpSpPr>
            <a:xfrm>
              <a:off x="7463481" y="1760712"/>
              <a:ext cx="1989438" cy="3719643"/>
              <a:chOff x="7401696" y="1704973"/>
              <a:chExt cx="1989438" cy="3719643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401696" y="1704973"/>
                <a:ext cx="1989438" cy="8279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Search Engine</a:t>
                </a:r>
                <a:endParaRPr lang="en-US" sz="2800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7401696" y="2874058"/>
                <a:ext cx="1989438" cy="8279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State Manager</a:t>
                </a:r>
                <a:endParaRPr lang="en-US" sz="2800" dirty="0"/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8149280" y="3707794"/>
                <a:ext cx="494271" cy="4317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7525264" y="4139514"/>
                <a:ext cx="1742303" cy="1285102"/>
                <a:chOff x="7549976" y="4139514"/>
                <a:chExt cx="1742303" cy="128510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549976" y="4139514"/>
                  <a:ext cx="1742303" cy="1285102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661187" y="4300150"/>
                  <a:ext cx="1257273" cy="369332"/>
                  <a:chOff x="7760043" y="4349578"/>
                  <a:chExt cx="1257273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760043" y="4349578"/>
                    <a:ext cx="4138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T1</a:t>
                    </a:r>
                    <a:endParaRPr lang="en-US" dirty="0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8149280" y="4441911"/>
                    <a:ext cx="364580" cy="184666"/>
                  </a:xfrm>
                  <a:prstGeom prst="rect">
                    <a:avLst/>
                  </a:prstGeom>
                  <a:solidFill>
                    <a:srgbClr val="FF9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8652736" y="4441911"/>
                    <a:ext cx="364580" cy="184666"/>
                  </a:xfrm>
                  <a:prstGeom prst="rect">
                    <a:avLst/>
                  </a:prstGeom>
                  <a:solidFill>
                    <a:srgbClr val="FF9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7673487" y="4632198"/>
                  <a:ext cx="1467342" cy="369332"/>
                  <a:chOff x="7760043" y="4349578"/>
                  <a:chExt cx="1467342" cy="369332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7760043" y="4349578"/>
                    <a:ext cx="4138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T1</a:t>
                    </a:r>
                    <a:endParaRPr lang="en-US" dirty="0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8149280" y="4441911"/>
                    <a:ext cx="364580" cy="184666"/>
                  </a:xfrm>
                  <a:prstGeom prst="rect">
                    <a:avLst/>
                  </a:prstGeom>
                  <a:solidFill>
                    <a:srgbClr val="FF9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8862805" y="4441911"/>
                    <a:ext cx="364580" cy="184666"/>
                  </a:xfrm>
                  <a:prstGeom prst="rect">
                    <a:avLst/>
                  </a:prstGeom>
                  <a:solidFill>
                    <a:srgbClr val="FF9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7673495" y="4964246"/>
                  <a:ext cx="1295962" cy="369332"/>
                  <a:chOff x="7760043" y="4349578"/>
                  <a:chExt cx="1224304" cy="369332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7760043" y="4349578"/>
                    <a:ext cx="4138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T1</a:t>
                    </a:r>
                    <a:endParaRPr lang="en-US" dirty="0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8149280" y="4441911"/>
                    <a:ext cx="364580" cy="184666"/>
                  </a:xfrm>
                  <a:prstGeom prst="rect">
                    <a:avLst/>
                  </a:prstGeom>
                  <a:solidFill>
                    <a:srgbClr val="FF9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8619767" y="4441911"/>
                    <a:ext cx="364580" cy="184666"/>
                  </a:xfrm>
                  <a:prstGeom prst="rect">
                    <a:avLst/>
                  </a:prstGeom>
                  <a:solidFill>
                    <a:srgbClr val="FF93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3" name="Down Arrow 22"/>
              <p:cNvSpPr/>
              <p:nvPr/>
            </p:nvSpPr>
            <p:spPr>
              <a:xfrm>
                <a:off x="7738443" y="2538709"/>
                <a:ext cx="494271" cy="4317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wn Arrow 23"/>
              <p:cNvSpPr/>
              <p:nvPr/>
            </p:nvSpPr>
            <p:spPr>
              <a:xfrm rot="10800000">
                <a:off x="8646558" y="2477774"/>
                <a:ext cx="494271" cy="4317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7129849" y="988542"/>
              <a:ext cx="2656702" cy="4744994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3200" dirty="0" smtClean="0">
                  <a:solidFill>
                    <a:schemeClr val="tx1"/>
                  </a:solidFill>
                </a:rPr>
                <a:t>Planner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 rot="16200000">
            <a:off x="8550959" y="1736226"/>
            <a:ext cx="494271" cy="431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826457" y="1475034"/>
            <a:ext cx="185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5425">
              <a:buFont typeface="Arial" charset="0"/>
              <a:buChar char="•"/>
            </a:pPr>
            <a:r>
              <a:rPr lang="en-US" sz="2400" dirty="0" smtClean="0"/>
              <a:t>Requests</a:t>
            </a:r>
          </a:p>
          <a:p>
            <a:pPr marL="457200" indent="-225425">
              <a:buFont typeface="Arial" charset="0"/>
              <a:buChar char="•"/>
            </a:pPr>
            <a:r>
              <a:rPr lang="en-US" sz="2400" dirty="0" smtClean="0"/>
              <a:t>Bids</a:t>
            </a:r>
            <a:endParaRPr lang="en-US" sz="2400" dirty="0"/>
          </a:p>
        </p:txBody>
      </p:sp>
      <p:sp>
        <p:nvSpPr>
          <p:cNvPr id="31" name="Down Arrow 30"/>
          <p:cNvSpPr/>
          <p:nvPr/>
        </p:nvSpPr>
        <p:spPr>
          <a:xfrm rot="5400000">
            <a:off x="8566406" y="3786731"/>
            <a:ext cx="494271" cy="431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104238" y="3402772"/>
            <a:ext cx="2576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2250">
              <a:buFont typeface="Arial" charset="0"/>
              <a:buChar char="•"/>
            </a:pPr>
            <a:r>
              <a:rPr lang="en-US" sz="2400" dirty="0" smtClean="0"/>
              <a:t>Announcements</a:t>
            </a:r>
          </a:p>
          <a:p>
            <a:pPr marL="342900" indent="-222250">
              <a:buFont typeface="Arial" charset="0"/>
              <a:buChar char="•"/>
            </a:pPr>
            <a:r>
              <a:rPr lang="en-US" sz="2400" dirty="0" smtClean="0"/>
              <a:t>Options</a:t>
            </a:r>
          </a:p>
          <a:p>
            <a:pPr marL="342900" indent="-222250">
              <a:buFont typeface="Arial" charset="0"/>
              <a:buChar char="•"/>
            </a:pPr>
            <a:r>
              <a:rPr lang="en-US" sz="2400" dirty="0" smtClean="0"/>
              <a:t>Commitments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80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533</Words>
  <Application>Microsoft Macintosh PowerPoint</Application>
  <PresentationFormat>Widescreen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Mangal</vt:lpstr>
      <vt:lpstr>ＭＳ Ｐゴシック</vt:lpstr>
      <vt:lpstr>Arial</vt:lpstr>
      <vt:lpstr>Office Theme</vt:lpstr>
      <vt:lpstr>Dynamic Management of Food Redistribution for  412 Food Rescue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Zachary B. Rubinstein</cp:lastModifiedBy>
  <cp:revision>148</cp:revision>
  <cp:lastPrinted>2018-05-02T12:17:04Z</cp:lastPrinted>
  <dcterms:created xsi:type="dcterms:W3CDTF">2018-05-02T11:57:11Z</dcterms:created>
  <dcterms:modified xsi:type="dcterms:W3CDTF">2018-08-09T12:31:30Z</dcterms:modified>
</cp:coreProperties>
</file>